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1" r:id="rId3"/>
    <p:sldId id="290" r:id="rId4"/>
    <p:sldId id="257" r:id="rId5"/>
    <p:sldId id="289" r:id="rId6"/>
    <p:sldId id="288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86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67A9-EB6B-8F4B-9A16-7B00B8EBF78B}" type="datetimeFigureOut">
              <a:rPr lang="en-US" smtClean="0"/>
              <a:t>5/30/12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32DF-B182-C54B-AF50-908D0AB72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24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4710-379A-714B-8EA4-A0A3F7F0C9F6}" type="datetimeFigureOut">
              <a:rPr lang="en-US" smtClean="0"/>
              <a:t>5/30/12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5EC7-2A18-1E49-9D43-D3E92EA5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803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2024" y="6356350"/>
            <a:ext cx="1856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Random Walks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3985"/>
            <a:ext cx="7772400" cy="2422396"/>
          </a:xfrm>
        </p:spPr>
        <p:txBody>
          <a:bodyPr>
            <a:normAutofit/>
          </a:bodyPr>
          <a:lstStyle/>
          <a:p>
            <a:r>
              <a:rPr lang="en-US" dirty="0" smtClean="0"/>
              <a:t>Analysis of Network Diffusion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Distributed Network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 and DNA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004" y="274638"/>
            <a:ext cx="840395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Stationary Distribution and Mixing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71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Lemma 1: A stationary distribution always exists and is unique</a:t>
            </a:r>
          </a:p>
          <a:p>
            <a:r>
              <a:rPr lang="en-US" dirty="0" smtClean="0"/>
              <a:t>For d-regular undirected graphs G, let </a:t>
            </a:r>
            <a:r>
              <a:rPr lang="en-US" dirty="0" err="1" smtClean="0"/>
              <a:t>λ</a:t>
            </a:r>
            <a:r>
              <a:rPr lang="en-US" dirty="0" smtClean="0"/>
              <a:t>(G) denote the second largest eigenvalue of M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Theorem 1</a:t>
            </a:r>
            <a:r>
              <a:rPr lang="en-US" dirty="0" smtClean="0"/>
              <a:t>: The random walk is within </a:t>
            </a:r>
            <a:r>
              <a:rPr lang="en-US" dirty="0" err="1" smtClean="0"/>
              <a:t>ε</a:t>
            </a:r>
            <a:r>
              <a:rPr lang="en-US" dirty="0" smtClean="0"/>
              <a:t> of the stationary distribution in 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non-regular graphs, replace M by a normalized version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315722"/>
              </p:ext>
            </p:extLst>
          </p:nvPr>
        </p:nvGraphicFramePr>
        <p:xfrm>
          <a:off x="3141663" y="4246563"/>
          <a:ext cx="237013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1168400" imgH="457200" progId="Equation.3">
                  <p:embed/>
                </p:oleObj>
              </mc:Choice>
              <mc:Fallback>
                <p:oleObj name="Equation" r:id="rId3" imgW="1168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1663" y="4246563"/>
                        <a:ext cx="2370137" cy="92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21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Matthews Bound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Let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max</a:t>
            </a:r>
            <a:r>
              <a:rPr lang="en-US" dirty="0" smtClean="0"/>
              <a:t> be the maximum hitting time</a:t>
            </a:r>
          </a:p>
          <a:p>
            <a:pPr lvl="1"/>
            <a:r>
              <a:rPr lang="en-US" dirty="0" smtClean="0"/>
              <a:t>The cover time is at </a:t>
            </a:r>
            <a:r>
              <a:rPr lang="en-US" dirty="0"/>
              <a:t>most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max</a:t>
            </a:r>
            <a:r>
              <a:rPr lang="en-US" dirty="0" err="1" smtClean="0"/>
              <a:t>ln</a:t>
            </a:r>
            <a:r>
              <a:rPr lang="en-US" dirty="0" smtClean="0"/>
              <a:t>(n)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Exercise</a:t>
            </a:r>
            <a:r>
              <a:rPr lang="en-US" dirty="0" smtClean="0"/>
              <a:t>: Prove that time for a random walk to cover every vertex is O(</a:t>
            </a:r>
            <a:r>
              <a:rPr lang="en-US" dirty="0" err="1" smtClean="0"/>
              <a:t>h</a:t>
            </a:r>
            <a:r>
              <a:rPr lang="en-US" baseline="-25000" dirty="0" err="1" smtClean="0"/>
              <a:t>max</a:t>
            </a:r>
            <a:r>
              <a:rPr lang="en-US" dirty="0" smtClean="0"/>
              <a:t> log(n)) </a:t>
            </a:r>
            <a:r>
              <a:rPr lang="en-US" dirty="0" err="1" smtClean="0"/>
              <a:t>whp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Theorem 2</a:t>
            </a:r>
            <a:r>
              <a:rPr lang="en-US" dirty="0" smtClean="0"/>
              <a:t>: For any m-edge n-vertex undirected graph G, the cover time is O(</a:t>
            </a:r>
            <a:r>
              <a:rPr lang="en-US" dirty="0" err="1" smtClean="0"/>
              <a:t>mn</a:t>
            </a:r>
            <a:r>
              <a:rPr lang="en-US" dirty="0" smtClean="0"/>
              <a:t>)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Mitzenmacher-Upfal</a:t>
            </a:r>
            <a:r>
              <a:rPr lang="en-US" dirty="0" smtClean="0">
                <a:solidFill>
                  <a:srgbClr val="008000"/>
                </a:solidFill>
              </a:rPr>
              <a:t> 04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7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Lovasz-Simonovits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922"/>
          </a:xfrm>
        </p:spPr>
        <p:txBody>
          <a:bodyPr>
            <a:normAutofit/>
          </a:bodyPr>
          <a:lstStyle/>
          <a:p>
            <a:r>
              <a:rPr lang="en-US" dirty="0" smtClean="0"/>
              <a:t>Lazy random walk: </a:t>
            </a:r>
          </a:p>
          <a:p>
            <a:pPr lvl="1"/>
            <a:r>
              <a:rPr lang="en-US" dirty="0" smtClean="0"/>
              <a:t>With probability ½, walk stays at current node;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 probability ½, does regular random walk</a:t>
            </a:r>
          </a:p>
          <a:p>
            <a:r>
              <a:rPr lang="en-US" dirty="0" smtClean="0"/>
              <a:t>Theorem 3: [</a:t>
            </a:r>
            <a:r>
              <a:rPr lang="en-US" dirty="0" smtClean="0">
                <a:solidFill>
                  <a:srgbClr val="008000"/>
                </a:solidFill>
              </a:rPr>
              <a:t>LS 93</a:t>
            </a:r>
            <a:r>
              <a:rPr lang="en-US" dirty="0" smtClean="0"/>
              <a:t>] For any initial probability distribution and every t, we have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87382"/>
              </p:ext>
            </p:extLst>
          </p:nvPr>
        </p:nvGraphicFramePr>
        <p:xfrm>
          <a:off x="555625" y="5245402"/>
          <a:ext cx="8196263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4635500" imgH="685800" progId="Equation.3">
                  <p:embed/>
                </p:oleObj>
              </mc:Choice>
              <mc:Fallback>
                <p:oleObj name="Equation" r:id="rId3" imgW="463550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625" y="5245402"/>
                        <a:ext cx="8196263" cy="121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603099"/>
              </p:ext>
            </p:extLst>
          </p:nvPr>
        </p:nvGraphicFramePr>
        <p:xfrm>
          <a:off x="2219325" y="4268313"/>
          <a:ext cx="433387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" imgW="2451100" imgH="508000" progId="Equation.3">
                  <p:embed/>
                </p:oleObj>
              </mc:Choice>
              <mc:Fallback>
                <p:oleObj name="Equation" r:id="rId5" imgW="2451100" imgH="508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9325" y="4268313"/>
                        <a:ext cx="4333875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15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Sparsest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Conductance</a:t>
            </a:r>
            <a:r>
              <a:rPr lang="en-US" dirty="0" smtClean="0"/>
              <a:t>: </a:t>
            </a:r>
            <a:r>
              <a:rPr lang="en-US" dirty="0" err="1" smtClean="0"/>
              <a:t>Φ</a:t>
            </a:r>
            <a:r>
              <a:rPr lang="en-US" dirty="0" smtClean="0"/>
              <a:t> measures the “expansion” of a graph</a:t>
            </a:r>
          </a:p>
          <a:p>
            <a:endParaRPr lang="en-US" dirty="0"/>
          </a:p>
          <a:p>
            <a:r>
              <a:rPr lang="en-US" dirty="0" smtClean="0"/>
              <a:t>Finding the cut (S,V-S) that yields the above minimum ratio is the sparsest cut problem</a:t>
            </a:r>
          </a:p>
          <a:p>
            <a:r>
              <a:rPr lang="en-US" dirty="0" smtClean="0"/>
              <a:t>LP rounding: Yields O(log(n))-approximation [</a:t>
            </a:r>
            <a:r>
              <a:rPr lang="en-US" dirty="0" smtClean="0">
                <a:solidFill>
                  <a:srgbClr val="008000"/>
                </a:solidFill>
              </a:rPr>
              <a:t>Leighton-</a:t>
            </a:r>
            <a:r>
              <a:rPr lang="en-US" dirty="0" err="1" smtClean="0">
                <a:solidFill>
                  <a:srgbClr val="008000"/>
                </a:solidFill>
              </a:rPr>
              <a:t>Rao</a:t>
            </a:r>
            <a:r>
              <a:rPr lang="en-US" dirty="0" smtClean="0">
                <a:solidFill>
                  <a:srgbClr val="008000"/>
                </a:solidFill>
              </a:rPr>
              <a:t> 88, </a:t>
            </a:r>
            <a:r>
              <a:rPr lang="en-US" dirty="0" err="1" smtClean="0">
                <a:solidFill>
                  <a:srgbClr val="008000"/>
                </a:solidFill>
              </a:rPr>
              <a:t>Linial</a:t>
            </a:r>
            <a:r>
              <a:rPr lang="en-US" dirty="0" smtClean="0">
                <a:solidFill>
                  <a:srgbClr val="008000"/>
                </a:solidFill>
              </a:rPr>
              <a:t>-London-</a:t>
            </a:r>
            <a:r>
              <a:rPr lang="en-US" dirty="0" err="1" smtClean="0">
                <a:solidFill>
                  <a:srgbClr val="008000"/>
                </a:solidFill>
              </a:rPr>
              <a:t>Rabinovich</a:t>
            </a:r>
            <a:r>
              <a:rPr lang="en-US" smtClean="0">
                <a:solidFill>
                  <a:srgbClr val="008000"/>
                </a:solidFill>
              </a:rPr>
              <a:t> </a:t>
            </a:r>
            <a:r>
              <a:rPr lang="en-US" smtClean="0">
                <a:solidFill>
                  <a:srgbClr val="008000"/>
                </a:solidFill>
              </a:rPr>
              <a:t>94</a:t>
            </a:r>
            <a:r>
              <a:rPr lang="en-US" smtClean="0"/>
              <a:t>] </a:t>
            </a:r>
            <a:endParaRPr lang="en-US" dirty="0" smtClean="0"/>
          </a:p>
          <a:p>
            <a:r>
              <a:rPr lang="en-US" dirty="0" smtClean="0"/>
              <a:t>SDP rounding: Yields O(√log(n)) approximation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Arora-Rao-Vazirani</a:t>
            </a:r>
            <a:r>
              <a:rPr lang="en-US" dirty="0" smtClean="0">
                <a:solidFill>
                  <a:srgbClr val="008000"/>
                </a:solidFill>
              </a:rPr>
              <a:t> 05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284928"/>
              </p:ext>
            </p:extLst>
          </p:nvPr>
        </p:nvGraphicFramePr>
        <p:xfrm>
          <a:off x="2630488" y="2299070"/>
          <a:ext cx="32813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1828800" imgH="419100" progId="Equation.3">
                  <p:embed/>
                </p:oleObj>
              </mc:Choice>
              <mc:Fallback>
                <p:oleObj name="Equation" r:id="rId3" imgW="18288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0488" y="2299070"/>
                        <a:ext cx="3281362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204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Suppose you are given a massive graph and want to find a “good” cluster containing a given vertex v</a:t>
            </a:r>
          </a:p>
          <a:p>
            <a:pPr lvl="1"/>
            <a:r>
              <a:rPr lang="en-US" dirty="0" smtClean="0"/>
              <a:t>Good means low conductance</a:t>
            </a:r>
          </a:p>
          <a:p>
            <a:r>
              <a:rPr lang="en-US" dirty="0" smtClean="0"/>
              <a:t>Approach: Solve the sparsest cut problem and return the cluster containing v</a:t>
            </a:r>
          </a:p>
          <a:p>
            <a:pPr lvl="1"/>
            <a:r>
              <a:rPr lang="en-US" dirty="0" smtClean="0"/>
              <a:t>Too expensive</a:t>
            </a:r>
          </a:p>
          <a:p>
            <a:r>
              <a:rPr lang="en-US" dirty="0" smtClean="0"/>
              <a:t>Local clustering [</a:t>
            </a:r>
            <a:r>
              <a:rPr lang="en-US" dirty="0" err="1" smtClean="0">
                <a:solidFill>
                  <a:srgbClr val="008000"/>
                </a:solidFill>
              </a:rPr>
              <a:t>Spielman-Teng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08, </a:t>
            </a:r>
            <a:r>
              <a:rPr lang="en-US" dirty="0" smtClean="0">
                <a:solidFill>
                  <a:srgbClr val="008000"/>
                </a:solidFill>
              </a:rPr>
              <a:t>Andersen-Chung-Lang </a:t>
            </a:r>
            <a:r>
              <a:rPr lang="en-US" dirty="0" smtClean="0">
                <a:solidFill>
                  <a:srgbClr val="008000"/>
                </a:solidFill>
              </a:rPr>
              <a:t>08</a:t>
            </a:r>
            <a:r>
              <a:rPr lang="en-US" dirty="0" smtClean="0"/>
              <a:t>]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Start a random walk from v, maintaining the probability vector for each vertex</a:t>
            </a:r>
          </a:p>
          <a:p>
            <a:pPr lvl="1"/>
            <a:r>
              <a:rPr lang="en-US" dirty="0" smtClean="0"/>
              <a:t>Keep zeroing out vertices that have very low probability</a:t>
            </a:r>
          </a:p>
          <a:p>
            <a:pPr lvl="1"/>
            <a:r>
              <a:rPr lang="en-US" dirty="0" smtClean="0"/>
              <a:t>LS Theorem helps in showing that in time nearly proportional to the size of the cluster, can achieve close to desired conductance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Random walk and related processes</a:t>
            </a:r>
          </a:p>
          <a:p>
            <a:pPr lvl="1"/>
            <a:r>
              <a:rPr lang="en-US" dirty="0" smtClean="0"/>
              <a:t>Arise in several scenarios</a:t>
            </a:r>
          </a:p>
          <a:p>
            <a:pPr lvl="1"/>
            <a:r>
              <a:rPr lang="en-US" dirty="0" smtClean="0"/>
              <a:t>Are useful primitives for designing fast algorithms</a:t>
            </a:r>
          </a:p>
          <a:p>
            <a:pPr lvl="1"/>
            <a:r>
              <a:rPr lang="en-US" dirty="0" smtClean="0"/>
              <a:t>Yield effective and practical pseudo-</a:t>
            </a:r>
            <a:r>
              <a:rPr lang="en-US" smtClean="0"/>
              <a:t>random sources</a:t>
            </a:r>
            <a:endParaRPr lang="en-US" dirty="0" smtClean="0"/>
          </a:p>
          <a:p>
            <a:r>
              <a:rPr lang="en-US" dirty="0" smtClean="0"/>
              <a:t>Analysis tools for random walks</a:t>
            </a:r>
          </a:p>
          <a:p>
            <a:pPr lvl="1"/>
            <a:r>
              <a:rPr lang="en-US" dirty="0" smtClean="0"/>
              <a:t>Basic probability (Markov’s inequality, </a:t>
            </a:r>
            <a:r>
              <a:rPr lang="en-US" dirty="0" err="1" smtClean="0"/>
              <a:t>Chernoff</a:t>
            </a:r>
            <a:r>
              <a:rPr lang="en-US" dirty="0" smtClean="0"/>
              <a:t>-type bounds, Martingales)</a:t>
            </a:r>
          </a:p>
          <a:p>
            <a:pPr lvl="1"/>
            <a:r>
              <a:rPr lang="en-US" dirty="0" smtClean="0"/>
              <a:t>Spectral graph theory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8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the 4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Random walks</a:t>
            </a:r>
          </a:p>
          <a:p>
            <a:r>
              <a:rPr lang="en-US" dirty="0" smtClean="0"/>
              <a:t>Percolation processes</a:t>
            </a:r>
          </a:p>
          <a:p>
            <a:pPr lvl="1"/>
            <a:r>
              <a:rPr lang="en-US" dirty="0" smtClean="0"/>
              <a:t>Branching processes, random graphs, and percolation phenomena </a:t>
            </a:r>
          </a:p>
          <a:p>
            <a:r>
              <a:rPr lang="en-US" dirty="0" smtClean="0"/>
              <a:t>Rumors &amp; routes</a:t>
            </a:r>
          </a:p>
          <a:p>
            <a:pPr lvl="1"/>
            <a:r>
              <a:rPr lang="en-US" dirty="0" smtClean="0"/>
              <a:t>Rumor spreading, small-world model, network navigability</a:t>
            </a:r>
          </a:p>
          <a:p>
            <a:r>
              <a:rPr lang="en-US" dirty="0" smtClean="0"/>
              <a:t>Distributed algorithms</a:t>
            </a:r>
          </a:p>
          <a:p>
            <a:pPr lvl="1"/>
            <a:r>
              <a:rPr lang="en-US" dirty="0" smtClean="0"/>
              <a:t>Maximal independent set, dominating set, local balancing algorithms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 and DNA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4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Random Walks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Random Walks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8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Basic definitions and notation</a:t>
            </a:r>
          </a:p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Two results:</a:t>
            </a:r>
          </a:p>
          <a:p>
            <a:pPr lvl="1"/>
            <a:r>
              <a:rPr lang="en-US" dirty="0" smtClean="0"/>
              <a:t>Mixing time and convergence of random walks </a:t>
            </a:r>
          </a:p>
          <a:p>
            <a:pPr lvl="1"/>
            <a:r>
              <a:rPr lang="en-US" dirty="0" smtClean="0"/>
              <a:t>Cover time of random walks</a:t>
            </a:r>
          </a:p>
          <a:p>
            <a:r>
              <a:rPr lang="en-US" dirty="0" smtClean="0"/>
              <a:t>Applications to clustering</a:t>
            </a:r>
          </a:p>
          <a:p>
            <a:r>
              <a:rPr lang="en-US" dirty="0" smtClean="0"/>
              <a:t>Techniques:</a:t>
            </a:r>
          </a:p>
          <a:p>
            <a:pPr lvl="1"/>
            <a:r>
              <a:rPr lang="en-US" dirty="0" smtClean="0"/>
              <a:t>Probability theory</a:t>
            </a:r>
          </a:p>
          <a:p>
            <a:pPr lvl="1"/>
            <a:r>
              <a:rPr lang="en-US" dirty="0" smtClean="0"/>
              <a:t>Spectral graph theory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a Random Walk?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G be an arbitrary undirected graph</a:t>
            </a:r>
          </a:p>
          <a:p>
            <a:r>
              <a:rPr lang="en-US" dirty="0" smtClean="0"/>
              <a:t>A walk starts at an arbitrary vertex v</a:t>
            </a:r>
            <a:r>
              <a:rPr lang="en-US" baseline="-25000" dirty="0" smtClean="0"/>
              <a:t>0</a:t>
            </a:r>
            <a:endParaRPr lang="en-US" dirty="0" smtClean="0"/>
          </a:p>
          <a:p>
            <a:r>
              <a:rPr lang="en-US" dirty="0" smtClean="0"/>
              <a:t>At the start of step t, the walker moves from v</a:t>
            </a:r>
            <a:r>
              <a:rPr lang="en-US" baseline="-25000" dirty="0" smtClean="0"/>
              <a:t>t-1</a:t>
            </a:r>
            <a:r>
              <a:rPr lang="en-US" dirty="0" smtClean="0"/>
              <a:t> to vertex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</a:t>
            </a:r>
            <a:r>
              <a:rPr lang="en-US" dirty="0"/>
              <a:t> </a:t>
            </a:r>
            <a:r>
              <a:rPr lang="en-US" dirty="0" smtClean="0"/>
              <a:t>chosen uniformly at random from neighbors of </a:t>
            </a:r>
            <a:r>
              <a:rPr lang="en-US" dirty="0"/>
              <a:t>v</a:t>
            </a:r>
            <a:r>
              <a:rPr lang="en-US" baseline="-25000" dirty="0"/>
              <a:t>t-</a:t>
            </a:r>
            <a:r>
              <a:rPr lang="en-US" baseline="-25000" dirty="0" smtClean="0"/>
              <a:t>1</a:t>
            </a:r>
            <a:r>
              <a:rPr lang="en-US" dirty="0" smtClean="0"/>
              <a:t> in G</a:t>
            </a:r>
            <a:endParaRPr lang="en-US" baseline="-25000" dirty="0" smtClean="0"/>
          </a:p>
          <a:p>
            <a:r>
              <a:rPr lang="en-US" dirty="0" smtClean="0"/>
              <a:t>For all t &gt; 0,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is a random variable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G be an arbitrary undirected graph</a:t>
            </a:r>
            <a:r>
              <a:rPr lang="en-US" dirty="0"/>
              <a:t> </a:t>
            </a:r>
            <a:r>
              <a:rPr lang="en-US" dirty="0" smtClean="0"/>
              <a:t>and A be its adjacency matrix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is 1 whenever there is an edge (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Define the random walk matrix M </a:t>
            </a:r>
          </a:p>
          <a:p>
            <a:pPr lvl="1"/>
            <a:r>
              <a:rPr lang="en-US" dirty="0" err="1" smtClean="0"/>
              <a:t>M</a:t>
            </a:r>
            <a:r>
              <a:rPr lang="en-US" baseline="-25000" dirty="0" err="1" smtClean="0"/>
              <a:t>ij</a:t>
            </a:r>
            <a:r>
              <a:rPr lang="en-US" dirty="0" smtClean="0"/>
              <a:t> is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/degree(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Let x denote the initial probability distribution (row) vector</a:t>
            </a:r>
          </a:p>
          <a:p>
            <a:r>
              <a:rPr lang="en-US" dirty="0" smtClean="0"/>
              <a:t>After t steps, the probability distribution vector equals  </a:t>
            </a:r>
            <a:r>
              <a:rPr lang="en-US" dirty="0" err="1" smtClean="0"/>
              <a:t>xM</a:t>
            </a:r>
            <a:r>
              <a:rPr lang="en-US" baseline="30000" dirty="0" err="1" smtClean="0"/>
              <a:t>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2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Stationary distribution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Probability vector π </a:t>
            </a:r>
            <a:r>
              <a:rPr lang="en-US" dirty="0">
                <a:solidFill>
                  <a:srgbClr val="000000"/>
                </a:solidFill>
              </a:rPr>
              <a:t>such that </a:t>
            </a:r>
            <a:r>
              <a:rPr lang="en-US" dirty="0" smtClean="0">
                <a:solidFill>
                  <a:srgbClr val="000000"/>
                </a:solidFill>
              </a:rPr>
              <a:t>πM = π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Hitting time </a:t>
            </a:r>
            <a:r>
              <a:rPr lang="en-US" dirty="0" err="1" smtClean="0">
                <a:solidFill>
                  <a:srgbClr val="000000"/>
                </a:solidFill>
              </a:rPr>
              <a:t>h</a:t>
            </a:r>
            <a:r>
              <a:rPr lang="en-US" baseline="-25000" dirty="0" err="1" smtClean="0">
                <a:solidFill>
                  <a:srgbClr val="000000"/>
                </a:solidFill>
              </a:rPr>
              <a:t>ij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Expected time for random walk starting from 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to visit j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Cover time </a:t>
            </a:r>
            <a:r>
              <a:rPr lang="en-US" dirty="0" smtClean="0">
                <a:solidFill>
                  <a:srgbClr val="000000"/>
                </a:solidFill>
              </a:rPr>
              <a:t>C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Expected time for random walk starting from an arbitrary vertex to visit all nodes of 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Mixing time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Time it takes for the random walk to converge to a stationary distribution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600200"/>
            <a:ext cx="8357569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Stationary distribution:</a:t>
            </a:r>
          </a:p>
          <a:p>
            <a:pPr lvl="1"/>
            <a:r>
              <a:rPr lang="en-US" dirty="0" smtClean="0"/>
              <a:t>Do they always exist?</a:t>
            </a:r>
          </a:p>
          <a:p>
            <a:pPr lvl="1"/>
            <a:r>
              <a:rPr lang="en-US" dirty="0" smtClean="0"/>
              <a:t>Is the stationary distribution unique?</a:t>
            </a:r>
          </a:p>
          <a:p>
            <a:pPr lvl="1"/>
            <a:r>
              <a:rPr lang="en-US" dirty="0" smtClean="0"/>
              <a:t>Does a random walk always converge to a stationary distribution?  If it does, what is the mixing time?</a:t>
            </a:r>
          </a:p>
          <a:p>
            <a:r>
              <a:rPr lang="en-US" dirty="0" smtClean="0"/>
              <a:t>Hitting time:</a:t>
            </a:r>
          </a:p>
          <a:p>
            <a:pPr lvl="1"/>
            <a:r>
              <a:rPr lang="en-US" dirty="0" smtClean="0"/>
              <a:t>For a given graph G and vertices 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, </a:t>
            </a:r>
            <a:r>
              <a:rPr lang="en-US" dirty="0"/>
              <a:t>w</a:t>
            </a:r>
            <a:r>
              <a:rPr lang="en-US" dirty="0" smtClean="0"/>
              <a:t>hat is the hitting time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ij</a:t>
            </a:r>
            <a:endParaRPr lang="en-US" baseline="-25000" dirty="0" smtClean="0"/>
          </a:p>
          <a:p>
            <a:r>
              <a:rPr lang="en-US" dirty="0" smtClean="0"/>
              <a:t>Cover time:</a:t>
            </a:r>
          </a:p>
          <a:p>
            <a:pPr lvl="1"/>
            <a:r>
              <a:rPr lang="en-US" dirty="0" smtClean="0"/>
              <a:t>For a given graph G, what is its cover time C?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734"/>
            <a:ext cx="8353650" cy="48414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Probabilistic process whose variants capture social and physical phenomena</a:t>
            </a:r>
          </a:p>
          <a:p>
            <a:pPr lvl="1"/>
            <a:r>
              <a:rPr lang="en-US" dirty="0" smtClean="0"/>
              <a:t>Brownian motion in physics</a:t>
            </a:r>
          </a:p>
          <a:p>
            <a:pPr lvl="1"/>
            <a:r>
              <a:rPr lang="en-US" dirty="0" smtClean="0"/>
              <a:t>Spread of epidemics in contact networks</a:t>
            </a:r>
          </a:p>
          <a:p>
            <a:pPr lvl="1"/>
            <a:r>
              <a:rPr lang="en-US" dirty="0" smtClean="0"/>
              <a:t>Spread of innovation and influence in social networks</a:t>
            </a:r>
          </a:p>
          <a:p>
            <a:pPr lvl="1"/>
            <a:r>
              <a:rPr lang="en-US" dirty="0" smtClean="0"/>
              <a:t>Connections to electrical networks</a:t>
            </a:r>
          </a:p>
          <a:p>
            <a:pPr lvl="1"/>
            <a:r>
              <a:rPr lang="en-US" dirty="0" smtClean="0"/>
              <a:t>Markov chains arise in numerous scenarios</a:t>
            </a:r>
          </a:p>
          <a:p>
            <a:r>
              <a:rPr lang="en-US" dirty="0" smtClean="0"/>
              <a:t>Pseudo-random number generators</a:t>
            </a:r>
          </a:p>
          <a:p>
            <a:pPr lvl="1"/>
            <a:r>
              <a:rPr lang="en-US" dirty="0" smtClean="0"/>
              <a:t>Random walk in an expander graph is an efficient way to generate pseudo-random bits from a small random seed</a:t>
            </a:r>
          </a:p>
          <a:p>
            <a:r>
              <a:rPr lang="en-US" dirty="0" smtClean="0"/>
              <a:t>Use in randomized algorithms</a:t>
            </a:r>
          </a:p>
          <a:p>
            <a:r>
              <a:rPr lang="en-US" dirty="0" smtClean="0"/>
              <a:t>Google’s PageRank</a:t>
            </a:r>
          </a:p>
          <a:p>
            <a:pPr lvl="1"/>
            <a:r>
              <a:rPr lang="en-US" dirty="0" smtClean="0"/>
              <a:t>PageRank is the probability vector of the stationary distribution of an appropriately defined random walk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Random Walks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7214</TotalTime>
  <Words>957</Words>
  <Application>Microsoft Macintosh PowerPoint</Application>
  <PresentationFormat>On-screen Show (4:3)</PresentationFormat>
  <Paragraphs>164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Analysis of Network Diffusion and Distributed Network Algorithms</vt:lpstr>
      <vt:lpstr>Overview of the 4 Sessions</vt:lpstr>
      <vt:lpstr>Random Walks</vt:lpstr>
      <vt:lpstr>Outline</vt:lpstr>
      <vt:lpstr>What is a Random Walk?</vt:lpstr>
      <vt:lpstr>Notation</vt:lpstr>
      <vt:lpstr>Definitions</vt:lpstr>
      <vt:lpstr>Questions of Interest</vt:lpstr>
      <vt:lpstr>Applications</vt:lpstr>
      <vt:lpstr>Stationary Distribution and Mixing Time</vt:lpstr>
      <vt:lpstr>Cover Time</vt:lpstr>
      <vt:lpstr>Lovasz-Simonovits Theorem</vt:lpstr>
      <vt:lpstr>Sparsest Cut</vt:lpstr>
      <vt:lpstr>Local Clustering</vt:lpstr>
      <vt:lpstr>Take Away Messages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152</cp:revision>
  <cp:lastPrinted>2012-05-25T13:15:50Z</cp:lastPrinted>
  <dcterms:created xsi:type="dcterms:W3CDTF">2011-11-29T21:50:17Z</dcterms:created>
  <dcterms:modified xsi:type="dcterms:W3CDTF">2012-05-31T09:07:43Z</dcterms:modified>
</cp:coreProperties>
</file>