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91" r:id="rId3"/>
    <p:sldId id="290" r:id="rId4"/>
    <p:sldId id="257" r:id="rId5"/>
    <p:sldId id="289" r:id="rId6"/>
    <p:sldId id="288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86" r:id="rId15"/>
    <p:sldId id="29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767A9-EB6B-8F4B-9A16-7B00B8EBF78B}" type="datetimeFigureOut">
              <a:rPr lang="en-US" smtClean="0"/>
              <a:t>5/30/12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8632DF-B182-C54B-AF50-908D0AB72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24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D4710-379A-714B-8EA4-A0A3F7F0C9F6}" type="datetimeFigureOut">
              <a:rPr lang="en-US" smtClean="0"/>
              <a:t>5/30/12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D5EC7-2A18-1E49-9D43-D3E92EA58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38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Random Walks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81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Random Walks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1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Random Walks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82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Random Walks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41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Random Walks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903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Random Walks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6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Random Walks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21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Random Walks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16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Random Walks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81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Random Walks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490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Random Walks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560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7803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8000"/>
                </a:solidFill>
              </a:defRPr>
            </a:lvl1pPr>
          </a:lstStyle>
          <a:p>
            <a:r>
              <a:rPr lang="en-US" smtClean="0"/>
              <a:t>Chennai Network Optimization Workshop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12024" y="6356350"/>
            <a:ext cx="18560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Random Walks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0D5AF-134A-AC40-A55D-64817D771D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633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3985"/>
            <a:ext cx="7772400" cy="2422396"/>
          </a:xfrm>
        </p:spPr>
        <p:txBody>
          <a:bodyPr>
            <a:normAutofit/>
          </a:bodyPr>
          <a:lstStyle/>
          <a:p>
            <a:r>
              <a:rPr lang="en-US" dirty="0" smtClean="0"/>
              <a:t>Analysis of Network Diffusion</a:t>
            </a:r>
            <a:br>
              <a:rPr lang="en-US" dirty="0" smtClean="0"/>
            </a:b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Distributed Network Algorithms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9657" y="2656382"/>
            <a:ext cx="7408543" cy="3265405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Rajmohan Rajaraman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Northeastern University, Boston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May 2012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AND and DNA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533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004" y="274638"/>
            <a:ext cx="840395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Stationary Distribution and Mixing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571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Lemma 1: A stationary distribution always exists and is unique</a:t>
            </a:r>
          </a:p>
          <a:p>
            <a:r>
              <a:rPr lang="en-US" dirty="0" smtClean="0"/>
              <a:t>For d-regular undirected graphs G, let </a:t>
            </a:r>
            <a:r>
              <a:rPr lang="en-US" dirty="0" err="1" smtClean="0"/>
              <a:t>λ</a:t>
            </a:r>
            <a:r>
              <a:rPr lang="en-US" dirty="0" smtClean="0"/>
              <a:t>(G) denote the second largest eigenvalue of M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Theorem 1</a:t>
            </a:r>
            <a:r>
              <a:rPr lang="en-US" dirty="0" smtClean="0"/>
              <a:t>: The random walk is within </a:t>
            </a:r>
            <a:r>
              <a:rPr lang="en-US" dirty="0" err="1" smtClean="0"/>
              <a:t>ε</a:t>
            </a:r>
            <a:r>
              <a:rPr lang="en-US" dirty="0" smtClean="0"/>
              <a:t> of the stationary distribution in </a:t>
            </a:r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For non-regular graphs, replace M by a normalized version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Random Walks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7315722"/>
              </p:ext>
            </p:extLst>
          </p:nvPr>
        </p:nvGraphicFramePr>
        <p:xfrm>
          <a:off x="3141663" y="4246563"/>
          <a:ext cx="2370137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3" imgW="1168400" imgH="457200" progId="Equation.3">
                  <p:embed/>
                </p:oleObj>
              </mc:Choice>
              <mc:Fallback>
                <p:oleObj name="Equation" r:id="rId3" imgW="11684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41663" y="4246563"/>
                        <a:ext cx="2370137" cy="928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4217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Cover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Matthews Bound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Let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max</a:t>
            </a:r>
            <a:r>
              <a:rPr lang="en-US" dirty="0" smtClean="0"/>
              <a:t> be the maximum hitting time</a:t>
            </a:r>
          </a:p>
          <a:p>
            <a:pPr lvl="1"/>
            <a:r>
              <a:rPr lang="en-US" dirty="0" smtClean="0"/>
              <a:t>The cover time is at </a:t>
            </a:r>
            <a:r>
              <a:rPr lang="en-US" dirty="0"/>
              <a:t>most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max</a:t>
            </a:r>
            <a:r>
              <a:rPr lang="en-US" dirty="0" err="1" smtClean="0"/>
              <a:t>ln</a:t>
            </a:r>
            <a:r>
              <a:rPr lang="en-US" dirty="0" smtClean="0"/>
              <a:t>(n)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Exercise</a:t>
            </a:r>
            <a:r>
              <a:rPr lang="en-US" dirty="0" smtClean="0"/>
              <a:t>: Prove that time for a random walk to cover every vertex is O(</a:t>
            </a:r>
            <a:r>
              <a:rPr lang="en-US" dirty="0" err="1" smtClean="0"/>
              <a:t>h</a:t>
            </a:r>
            <a:r>
              <a:rPr lang="en-US" baseline="-25000" dirty="0" err="1" smtClean="0"/>
              <a:t>max</a:t>
            </a:r>
            <a:r>
              <a:rPr lang="en-US" dirty="0" smtClean="0"/>
              <a:t> log(n)) </a:t>
            </a:r>
            <a:r>
              <a:rPr lang="en-US" dirty="0" err="1" smtClean="0"/>
              <a:t>whp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Theorem 2</a:t>
            </a:r>
            <a:r>
              <a:rPr lang="en-US" dirty="0" smtClean="0"/>
              <a:t>: For any m-edge n-vertex undirected graph G, the cover time is O(</a:t>
            </a:r>
            <a:r>
              <a:rPr lang="en-US" dirty="0" err="1" smtClean="0"/>
              <a:t>mn</a:t>
            </a:r>
            <a:r>
              <a:rPr lang="en-US" dirty="0" smtClean="0"/>
              <a:t>)</a:t>
            </a:r>
          </a:p>
          <a:p>
            <a:r>
              <a:rPr lang="en-US" dirty="0" smtClean="0"/>
              <a:t>[</a:t>
            </a:r>
            <a:r>
              <a:rPr lang="en-US" dirty="0" err="1" smtClean="0">
                <a:solidFill>
                  <a:srgbClr val="008000"/>
                </a:solidFill>
              </a:rPr>
              <a:t>Mitzenmacher-Upfal</a:t>
            </a:r>
            <a:r>
              <a:rPr lang="en-US" dirty="0" smtClean="0">
                <a:solidFill>
                  <a:srgbClr val="008000"/>
                </a:solidFill>
              </a:rPr>
              <a:t> 04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Random Walks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779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Lovasz-Simonovits</a:t>
            </a:r>
            <a:r>
              <a:rPr lang="en-US" dirty="0" smtClean="0"/>
              <a:t>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9922"/>
          </a:xfrm>
        </p:spPr>
        <p:txBody>
          <a:bodyPr>
            <a:normAutofit/>
          </a:bodyPr>
          <a:lstStyle/>
          <a:p>
            <a:r>
              <a:rPr lang="en-US" dirty="0" smtClean="0"/>
              <a:t>Lazy random walk: </a:t>
            </a:r>
          </a:p>
          <a:p>
            <a:pPr lvl="1"/>
            <a:r>
              <a:rPr lang="en-US" dirty="0" smtClean="0"/>
              <a:t>With probability ½, walk stays at current node; 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ith probability ½, does regular random walk</a:t>
            </a:r>
          </a:p>
          <a:p>
            <a:r>
              <a:rPr lang="en-US" dirty="0" smtClean="0"/>
              <a:t>Theorem 3: [</a:t>
            </a:r>
            <a:r>
              <a:rPr lang="en-US" dirty="0" smtClean="0">
                <a:solidFill>
                  <a:srgbClr val="008000"/>
                </a:solidFill>
              </a:rPr>
              <a:t>LS 93</a:t>
            </a:r>
            <a:r>
              <a:rPr lang="en-US" dirty="0" smtClean="0"/>
              <a:t>] For any initial probability distribution and every t, we have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Random Walks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9687382"/>
              </p:ext>
            </p:extLst>
          </p:nvPr>
        </p:nvGraphicFramePr>
        <p:xfrm>
          <a:off x="555625" y="5245402"/>
          <a:ext cx="8196263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3" imgW="4635500" imgH="685800" progId="Equation.3">
                  <p:embed/>
                </p:oleObj>
              </mc:Choice>
              <mc:Fallback>
                <p:oleObj name="Equation" r:id="rId3" imgW="4635500" imgH="685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5625" y="5245402"/>
                        <a:ext cx="8196263" cy="1212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3603099"/>
              </p:ext>
            </p:extLst>
          </p:nvPr>
        </p:nvGraphicFramePr>
        <p:xfrm>
          <a:off x="2219325" y="4268313"/>
          <a:ext cx="4333875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5" imgW="2451100" imgH="508000" progId="Equation.3">
                  <p:embed/>
                </p:oleObj>
              </mc:Choice>
              <mc:Fallback>
                <p:oleObj name="Equation" r:id="rId5" imgW="2451100" imgH="508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19325" y="4268313"/>
                        <a:ext cx="4333875" cy="898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156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Sparsest Cut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Conductance</a:t>
            </a:r>
            <a:r>
              <a:rPr lang="en-US" dirty="0" smtClean="0"/>
              <a:t>: </a:t>
            </a:r>
            <a:r>
              <a:rPr lang="en-US" dirty="0" err="1" smtClean="0"/>
              <a:t>Φ</a:t>
            </a:r>
            <a:r>
              <a:rPr lang="en-US" dirty="0" smtClean="0"/>
              <a:t> measures the “expansion” of a graph</a:t>
            </a:r>
          </a:p>
          <a:p>
            <a:endParaRPr lang="en-US" dirty="0"/>
          </a:p>
          <a:p>
            <a:r>
              <a:rPr lang="en-US" dirty="0" smtClean="0"/>
              <a:t>Finding the cut (S,V-S) that yields the above minimum ratio is the sparsest cut problem</a:t>
            </a:r>
          </a:p>
          <a:p>
            <a:r>
              <a:rPr lang="en-US" dirty="0" smtClean="0"/>
              <a:t>LP rounding: Yields O(log(n))-approximation [</a:t>
            </a:r>
            <a:r>
              <a:rPr lang="en-US" dirty="0" smtClean="0">
                <a:solidFill>
                  <a:srgbClr val="008000"/>
                </a:solidFill>
              </a:rPr>
              <a:t>Leighton-</a:t>
            </a:r>
            <a:r>
              <a:rPr lang="en-US" dirty="0" err="1" smtClean="0">
                <a:solidFill>
                  <a:srgbClr val="008000"/>
                </a:solidFill>
              </a:rPr>
              <a:t>Rao</a:t>
            </a:r>
            <a:r>
              <a:rPr lang="en-US" dirty="0" smtClean="0">
                <a:solidFill>
                  <a:srgbClr val="008000"/>
                </a:solidFill>
              </a:rPr>
              <a:t> 88, </a:t>
            </a:r>
            <a:r>
              <a:rPr lang="en-US" dirty="0" err="1" smtClean="0">
                <a:solidFill>
                  <a:srgbClr val="008000"/>
                </a:solidFill>
              </a:rPr>
              <a:t>Linial</a:t>
            </a:r>
            <a:r>
              <a:rPr lang="en-US" dirty="0" smtClean="0">
                <a:solidFill>
                  <a:srgbClr val="008000"/>
                </a:solidFill>
              </a:rPr>
              <a:t>-London-</a:t>
            </a:r>
            <a:r>
              <a:rPr lang="en-US" dirty="0" err="1" smtClean="0">
                <a:solidFill>
                  <a:srgbClr val="008000"/>
                </a:solidFill>
              </a:rPr>
              <a:t>Rabinovich</a:t>
            </a:r>
            <a:r>
              <a:rPr lang="en-US" smtClean="0">
                <a:solidFill>
                  <a:srgbClr val="008000"/>
                </a:solidFill>
              </a:rPr>
              <a:t> </a:t>
            </a:r>
            <a:r>
              <a:rPr lang="en-US" smtClean="0">
                <a:solidFill>
                  <a:srgbClr val="008000"/>
                </a:solidFill>
              </a:rPr>
              <a:t>94</a:t>
            </a:r>
            <a:r>
              <a:rPr lang="en-US" smtClean="0"/>
              <a:t>] </a:t>
            </a:r>
            <a:endParaRPr lang="en-US" dirty="0" smtClean="0"/>
          </a:p>
          <a:p>
            <a:r>
              <a:rPr lang="en-US" dirty="0" smtClean="0"/>
              <a:t>SDP rounding: Yields O(√log(n)) approximation</a:t>
            </a:r>
            <a:r>
              <a:rPr lang="en-US" dirty="0"/>
              <a:t> </a:t>
            </a:r>
            <a:r>
              <a:rPr lang="en-US" dirty="0" smtClean="0"/>
              <a:t>[</a:t>
            </a:r>
            <a:r>
              <a:rPr lang="en-US" dirty="0" err="1" smtClean="0">
                <a:solidFill>
                  <a:srgbClr val="008000"/>
                </a:solidFill>
              </a:rPr>
              <a:t>Arora-Rao-Vazirani</a:t>
            </a:r>
            <a:r>
              <a:rPr lang="en-US" dirty="0" smtClean="0">
                <a:solidFill>
                  <a:srgbClr val="008000"/>
                </a:solidFill>
              </a:rPr>
              <a:t> 05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Random Walks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284928"/>
              </p:ext>
            </p:extLst>
          </p:nvPr>
        </p:nvGraphicFramePr>
        <p:xfrm>
          <a:off x="2630488" y="2299070"/>
          <a:ext cx="3281362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3" imgW="1828800" imgH="419100" progId="Equation.3">
                  <p:embed/>
                </p:oleObj>
              </mc:Choice>
              <mc:Fallback>
                <p:oleObj name="Equation" r:id="rId3" imgW="1828800" imgH="419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30488" y="2299070"/>
                        <a:ext cx="3281362" cy="752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2049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Suppose you are given a massive graph and want to find a “good” cluster containing a given vertex v</a:t>
            </a:r>
          </a:p>
          <a:p>
            <a:pPr lvl="1"/>
            <a:r>
              <a:rPr lang="en-US" dirty="0" smtClean="0"/>
              <a:t>Good means low conductance</a:t>
            </a:r>
          </a:p>
          <a:p>
            <a:r>
              <a:rPr lang="en-US" dirty="0" smtClean="0"/>
              <a:t>Approach: Solve the sparsest cut problem and return the cluster containing v</a:t>
            </a:r>
          </a:p>
          <a:p>
            <a:pPr lvl="1"/>
            <a:r>
              <a:rPr lang="en-US" dirty="0" smtClean="0"/>
              <a:t>Too expensive</a:t>
            </a:r>
          </a:p>
          <a:p>
            <a:r>
              <a:rPr lang="en-US" dirty="0" smtClean="0"/>
              <a:t>Local clustering [</a:t>
            </a:r>
            <a:r>
              <a:rPr lang="en-US" dirty="0" err="1" smtClean="0">
                <a:solidFill>
                  <a:srgbClr val="008000"/>
                </a:solidFill>
              </a:rPr>
              <a:t>Spielman-Teng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08, </a:t>
            </a:r>
            <a:r>
              <a:rPr lang="en-US" dirty="0" smtClean="0">
                <a:solidFill>
                  <a:srgbClr val="008000"/>
                </a:solidFill>
              </a:rPr>
              <a:t>Andersen-Chung-Lang </a:t>
            </a:r>
            <a:r>
              <a:rPr lang="en-US" dirty="0" smtClean="0">
                <a:solidFill>
                  <a:srgbClr val="008000"/>
                </a:solidFill>
              </a:rPr>
              <a:t>08</a:t>
            </a:r>
            <a:r>
              <a:rPr lang="en-US" dirty="0" smtClean="0"/>
              <a:t>]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Start a random walk from v, maintaining the probability vector for each vertex</a:t>
            </a:r>
          </a:p>
          <a:p>
            <a:pPr lvl="1"/>
            <a:r>
              <a:rPr lang="en-US" dirty="0" smtClean="0"/>
              <a:t>Keep zeroing out vertices that have very low probability</a:t>
            </a:r>
          </a:p>
          <a:p>
            <a:pPr lvl="1"/>
            <a:r>
              <a:rPr lang="en-US" dirty="0" smtClean="0"/>
              <a:t>LS Theorem helps in showing that in time nearly proportional to the size of the cluster, can achieve close to desired conductance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Random Walks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122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Away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en-US" dirty="0" smtClean="0"/>
              <a:t>Random walk and related processes</a:t>
            </a:r>
          </a:p>
          <a:p>
            <a:pPr lvl="1"/>
            <a:r>
              <a:rPr lang="en-US" dirty="0" smtClean="0"/>
              <a:t>Arise in several scenarios</a:t>
            </a:r>
          </a:p>
          <a:p>
            <a:pPr lvl="1"/>
            <a:r>
              <a:rPr lang="en-US" dirty="0" smtClean="0"/>
              <a:t>Are useful primitives for designing fast algorithms</a:t>
            </a:r>
          </a:p>
          <a:p>
            <a:pPr lvl="1"/>
            <a:r>
              <a:rPr lang="en-US" dirty="0" smtClean="0"/>
              <a:t>Yield effective and practical pseudo-</a:t>
            </a:r>
            <a:r>
              <a:rPr lang="en-US" smtClean="0"/>
              <a:t>random sources</a:t>
            </a:r>
            <a:endParaRPr lang="en-US" dirty="0" smtClean="0"/>
          </a:p>
          <a:p>
            <a:r>
              <a:rPr lang="en-US" dirty="0" smtClean="0"/>
              <a:t>Analysis tools for random walks</a:t>
            </a:r>
          </a:p>
          <a:p>
            <a:pPr lvl="1"/>
            <a:r>
              <a:rPr lang="en-US" dirty="0" smtClean="0"/>
              <a:t>Basic probability (Markov’s inequality, </a:t>
            </a:r>
            <a:r>
              <a:rPr lang="en-US" dirty="0" err="1" smtClean="0"/>
              <a:t>Chernoff</a:t>
            </a:r>
            <a:r>
              <a:rPr lang="en-US" dirty="0" smtClean="0"/>
              <a:t>-type bounds, Martingales)</a:t>
            </a:r>
          </a:p>
          <a:p>
            <a:pPr lvl="1"/>
            <a:r>
              <a:rPr lang="en-US" dirty="0" smtClean="0"/>
              <a:t>Spectral graph theory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Random Walks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784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231" y="274638"/>
            <a:ext cx="8544329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Overview of the 4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Random walks</a:t>
            </a:r>
          </a:p>
          <a:p>
            <a:r>
              <a:rPr lang="en-US" dirty="0" smtClean="0"/>
              <a:t>Percolation processes</a:t>
            </a:r>
          </a:p>
          <a:p>
            <a:pPr lvl="1"/>
            <a:r>
              <a:rPr lang="en-US" dirty="0" smtClean="0"/>
              <a:t>Branching processes, random graphs, and percolation phenomena </a:t>
            </a:r>
          </a:p>
          <a:p>
            <a:r>
              <a:rPr lang="en-US" dirty="0" smtClean="0"/>
              <a:t>Rumors &amp; routes</a:t>
            </a:r>
          </a:p>
          <a:p>
            <a:pPr lvl="1"/>
            <a:r>
              <a:rPr lang="en-US" dirty="0" smtClean="0"/>
              <a:t>Rumor spreading, small-world model, network navigability</a:t>
            </a:r>
          </a:p>
          <a:p>
            <a:r>
              <a:rPr lang="en-US" dirty="0" smtClean="0"/>
              <a:t>Distributed algorithms</a:t>
            </a:r>
          </a:p>
          <a:p>
            <a:pPr lvl="1"/>
            <a:r>
              <a:rPr lang="en-US" dirty="0" smtClean="0"/>
              <a:t>Maximal independent set, dominating set, local balancing algorithms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AND and DNA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43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7869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Random Walks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9657" y="2656382"/>
            <a:ext cx="7408543" cy="3265405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Rajmohan Rajaraman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Northeastern University, Boston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May 2012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Random Walks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8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231" y="274638"/>
            <a:ext cx="8544329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Basic definitions and notation</a:t>
            </a:r>
          </a:p>
          <a:p>
            <a:r>
              <a:rPr lang="en-US" dirty="0" smtClean="0"/>
              <a:t>Applications</a:t>
            </a:r>
          </a:p>
          <a:p>
            <a:r>
              <a:rPr lang="en-US" dirty="0" smtClean="0"/>
              <a:t>Two results:</a:t>
            </a:r>
          </a:p>
          <a:p>
            <a:pPr lvl="1"/>
            <a:r>
              <a:rPr lang="en-US" dirty="0" smtClean="0"/>
              <a:t>Mixing time and convergence of random walks </a:t>
            </a:r>
          </a:p>
          <a:p>
            <a:pPr lvl="1"/>
            <a:r>
              <a:rPr lang="en-US" dirty="0" smtClean="0"/>
              <a:t>Cover time of random walks</a:t>
            </a:r>
          </a:p>
          <a:p>
            <a:r>
              <a:rPr lang="en-US" dirty="0" smtClean="0"/>
              <a:t>Applications to clustering</a:t>
            </a:r>
          </a:p>
          <a:p>
            <a:r>
              <a:rPr lang="en-US" dirty="0" smtClean="0"/>
              <a:t>Techniques:</a:t>
            </a:r>
          </a:p>
          <a:p>
            <a:pPr lvl="1"/>
            <a:r>
              <a:rPr lang="en-US" dirty="0" smtClean="0"/>
              <a:t>Probability theory</a:t>
            </a:r>
          </a:p>
          <a:p>
            <a:pPr lvl="1"/>
            <a:r>
              <a:rPr lang="en-US" dirty="0" smtClean="0"/>
              <a:t>Spectral graph theory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Random Walks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97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231" y="274638"/>
            <a:ext cx="8544329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 is a Random Walk?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 G be an arbitrary undirected graph</a:t>
            </a:r>
          </a:p>
          <a:p>
            <a:r>
              <a:rPr lang="en-US" dirty="0" smtClean="0"/>
              <a:t>A walk starts at an arbitrary vertex v</a:t>
            </a:r>
            <a:r>
              <a:rPr lang="en-US" baseline="-25000" dirty="0" smtClean="0"/>
              <a:t>0</a:t>
            </a:r>
            <a:endParaRPr lang="en-US" dirty="0" smtClean="0"/>
          </a:p>
          <a:p>
            <a:r>
              <a:rPr lang="en-US" dirty="0" smtClean="0"/>
              <a:t>At the start of step t, the walker moves from v</a:t>
            </a:r>
            <a:r>
              <a:rPr lang="en-US" baseline="-25000" dirty="0" smtClean="0"/>
              <a:t>t-1</a:t>
            </a:r>
            <a:r>
              <a:rPr lang="en-US" dirty="0" smtClean="0"/>
              <a:t> to vertex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t</a:t>
            </a:r>
            <a:r>
              <a:rPr lang="en-US" dirty="0"/>
              <a:t> </a:t>
            </a:r>
            <a:r>
              <a:rPr lang="en-US" dirty="0" smtClean="0"/>
              <a:t>chosen uniformly at random from neighbors of </a:t>
            </a:r>
            <a:r>
              <a:rPr lang="en-US" dirty="0"/>
              <a:t>v</a:t>
            </a:r>
            <a:r>
              <a:rPr lang="en-US" baseline="-25000" dirty="0"/>
              <a:t>t-</a:t>
            </a:r>
            <a:r>
              <a:rPr lang="en-US" baseline="-25000" dirty="0" smtClean="0"/>
              <a:t>1</a:t>
            </a:r>
            <a:r>
              <a:rPr lang="en-US" dirty="0" smtClean="0"/>
              <a:t> in G</a:t>
            </a:r>
            <a:endParaRPr lang="en-US" baseline="-25000" dirty="0" smtClean="0"/>
          </a:p>
          <a:p>
            <a:r>
              <a:rPr lang="en-US" dirty="0" smtClean="0"/>
              <a:t>For all t &gt; 0,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t</a:t>
            </a:r>
            <a:r>
              <a:rPr lang="en-US" baseline="-25000" dirty="0" smtClean="0"/>
              <a:t> </a:t>
            </a:r>
            <a:r>
              <a:rPr lang="en-US" dirty="0" smtClean="0"/>
              <a:t>is a random variable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Random Walks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043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231" y="274638"/>
            <a:ext cx="8544329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 G be an arbitrary undirected graph</a:t>
            </a:r>
            <a:r>
              <a:rPr lang="en-US" dirty="0"/>
              <a:t> </a:t>
            </a:r>
            <a:r>
              <a:rPr lang="en-US" dirty="0" smtClean="0"/>
              <a:t>and A be its adjacency matrix</a:t>
            </a:r>
          </a:p>
          <a:p>
            <a:pPr lvl="1"/>
            <a:r>
              <a:rPr lang="en-US" dirty="0" err="1" smtClean="0"/>
              <a:t>A</a:t>
            </a:r>
            <a:r>
              <a:rPr lang="en-US" baseline="-25000" dirty="0" err="1" smtClean="0"/>
              <a:t>ij</a:t>
            </a:r>
            <a:r>
              <a:rPr lang="en-US" dirty="0" smtClean="0"/>
              <a:t> is 1 whenever there is an edge (</a:t>
            </a:r>
            <a:r>
              <a:rPr lang="en-US" dirty="0" err="1"/>
              <a:t>i</a:t>
            </a:r>
            <a:r>
              <a:rPr lang="en-US" dirty="0" err="1" smtClean="0"/>
              <a:t>,j</a:t>
            </a:r>
            <a:r>
              <a:rPr lang="en-US" dirty="0" smtClean="0"/>
              <a:t>)</a:t>
            </a:r>
          </a:p>
          <a:p>
            <a:r>
              <a:rPr lang="en-US" dirty="0" smtClean="0"/>
              <a:t>Define the random walk matrix M </a:t>
            </a:r>
          </a:p>
          <a:p>
            <a:pPr lvl="1"/>
            <a:r>
              <a:rPr lang="en-US" dirty="0" err="1" smtClean="0"/>
              <a:t>M</a:t>
            </a:r>
            <a:r>
              <a:rPr lang="en-US" baseline="-25000" dirty="0" err="1" smtClean="0"/>
              <a:t>ij</a:t>
            </a:r>
            <a:r>
              <a:rPr lang="en-US" dirty="0" smtClean="0"/>
              <a:t> is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ij</a:t>
            </a:r>
            <a:r>
              <a:rPr lang="en-US" dirty="0" smtClean="0"/>
              <a:t>/degree(</a:t>
            </a:r>
            <a:r>
              <a:rPr lang="en-US" dirty="0" err="1" smtClean="0"/>
              <a:t>i</a:t>
            </a:r>
            <a:r>
              <a:rPr lang="en-US" dirty="0" smtClean="0"/>
              <a:t>) </a:t>
            </a:r>
          </a:p>
          <a:p>
            <a:r>
              <a:rPr lang="en-US" dirty="0" smtClean="0"/>
              <a:t>Let x denote the initial probability distribution (row) vector</a:t>
            </a:r>
          </a:p>
          <a:p>
            <a:r>
              <a:rPr lang="en-US" dirty="0" smtClean="0"/>
              <a:t>After t steps, the probability distribution vector equals  </a:t>
            </a:r>
            <a:r>
              <a:rPr lang="en-US" dirty="0" err="1" smtClean="0"/>
              <a:t>xM</a:t>
            </a:r>
            <a:r>
              <a:rPr lang="en-US" baseline="30000" dirty="0" err="1" smtClean="0"/>
              <a:t>t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Random Walks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225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Stationary distribution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Probability vector π </a:t>
            </a:r>
            <a:r>
              <a:rPr lang="en-US" dirty="0">
                <a:solidFill>
                  <a:srgbClr val="000000"/>
                </a:solidFill>
              </a:rPr>
              <a:t>such that </a:t>
            </a:r>
            <a:r>
              <a:rPr lang="en-US" dirty="0" smtClean="0">
                <a:solidFill>
                  <a:srgbClr val="000000"/>
                </a:solidFill>
              </a:rPr>
              <a:t>πM = π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Hitting time </a:t>
            </a:r>
            <a:r>
              <a:rPr lang="en-US" dirty="0" err="1" smtClean="0">
                <a:solidFill>
                  <a:srgbClr val="000000"/>
                </a:solidFill>
              </a:rPr>
              <a:t>h</a:t>
            </a:r>
            <a:r>
              <a:rPr lang="en-US" baseline="-25000" dirty="0" err="1" smtClean="0">
                <a:solidFill>
                  <a:srgbClr val="000000"/>
                </a:solidFill>
              </a:rPr>
              <a:t>ij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Expected time for random walk starting from </a:t>
            </a:r>
            <a:r>
              <a:rPr lang="en-US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 to visit j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Cover time </a:t>
            </a:r>
            <a:r>
              <a:rPr lang="en-US" dirty="0" smtClean="0">
                <a:solidFill>
                  <a:srgbClr val="000000"/>
                </a:solidFill>
              </a:rPr>
              <a:t>C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Expected time for random walk starting from an arbitrary vertex to visit all nodes of 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Mixing time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Time it takes for the random walk to converge to a stationary distribution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Random Walks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045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231" y="1600200"/>
            <a:ext cx="8357569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Stationary distribution:</a:t>
            </a:r>
          </a:p>
          <a:p>
            <a:pPr lvl="1"/>
            <a:r>
              <a:rPr lang="en-US" dirty="0" smtClean="0"/>
              <a:t>Do they always exist?</a:t>
            </a:r>
          </a:p>
          <a:p>
            <a:pPr lvl="1"/>
            <a:r>
              <a:rPr lang="en-US" dirty="0" smtClean="0"/>
              <a:t>Is the stationary distribution unique?</a:t>
            </a:r>
          </a:p>
          <a:p>
            <a:pPr lvl="1"/>
            <a:r>
              <a:rPr lang="en-US" dirty="0" smtClean="0"/>
              <a:t>Does a random walk always converge to a stationary distribution?  If it does, what is the mixing time?</a:t>
            </a:r>
          </a:p>
          <a:p>
            <a:r>
              <a:rPr lang="en-US" dirty="0" smtClean="0"/>
              <a:t>Hitting time:</a:t>
            </a:r>
          </a:p>
          <a:p>
            <a:pPr lvl="1"/>
            <a:r>
              <a:rPr lang="en-US" dirty="0" smtClean="0"/>
              <a:t>For a given graph G and vertices </a:t>
            </a:r>
            <a:r>
              <a:rPr lang="en-US" dirty="0" err="1"/>
              <a:t>i</a:t>
            </a:r>
            <a:r>
              <a:rPr lang="en-US" dirty="0" err="1" smtClean="0"/>
              <a:t>,j</a:t>
            </a:r>
            <a:r>
              <a:rPr lang="en-US" dirty="0" smtClean="0"/>
              <a:t>, </a:t>
            </a:r>
            <a:r>
              <a:rPr lang="en-US" dirty="0"/>
              <a:t>w</a:t>
            </a:r>
            <a:r>
              <a:rPr lang="en-US" dirty="0" smtClean="0"/>
              <a:t>hat is the hitting time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ij</a:t>
            </a:r>
            <a:endParaRPr lang="en-US" baseline="-25000" dirty="0" smtClean="0"/>
          </a:p>
          <a:p>
            <a:r>
              <a:rPr lang="en-US" dirty="0" smtClean="0"/>
              <a:t>Cover time:</a:t>
            </a:r>
          </a:p>
          <a:p>
            <a:pPr lvl="1"/>
            <a:r>
              <a:rPr lang="en-US" dirty="0" smtClean="0"/>
              <a:t>For a given graph G, what is its cover time C?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Random Walks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893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4734"/>
            <a:ext cx="8353650" cy="484142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Probabilistic process whose variants capture social and physical phenomena</a:t>
            </a:r>
          </a:p>
          <a:p>
            <a:pPr lvl="1"/>
            <a:r>
              <a:rPr lang="en-US" dirty="0" smtClean="0"/>
              <a:t>Brownian motion in physics</a:t>
            </a:r>
          </a:p>
          <a:p>
            <a:pPr lvl="1"/>
            <a:r>
              <a:rPr lang="en-US" dirty="0" smtClean="0"/>
              <a:t>Spread of epidemics in contact networks</a:t>
            </a:r>
          </a:p>
          <a:p>
            <a:pPr lvl="1"/>
            <a:r>
              <a:rPr lang="en-US" dirty="0" smtClean="0"/>
              <a:t>Spread of innovation and influence in social networks</a:t>
            </a:r>
          </a:p>
          <a:p>
            <a:pPr lvl="1"/>
            <a:r>
              <a:rPr lang="en-US" dirty="0" smtClean="0"/>
              <a:t>Connections to electrical networks</a:t>
            </a:r>
          </a:p>
          <a:p>
            <a:pPr lvl="1"/>
            <a:r>
              <a:rPr lang="en-US" dirty="0" smtClean="0"/>
              <a:t>Markov chains arise in numerous scenarios</a:t>
            </a:r>
          </a:p>
          <a:p>
            <a:r>
              <a:rPr lang="en-US" dirty="0" smtClean="0"/>
              <a:t>Pseudo-random number generators</a:t>
            </a:r>
          </a:p>
          <a:p>
            <a:pPr lvl="1"/>
            <a:r>
              <a:rPr lang="en-US" dirty="0" smtClean="0"/>
              <a:t>Random walk in an expander graph is an efficient way to generate pseudo-random bits from a small random seed</a:t>
            </a:r>
          </a:p>
          <a:p>
            <a:r>
              <a:rPr lang="en-US" dirty="0" smtClean="0"/>
              <a:t>Use in randomized algorithms</a:t>
            </a:r>
          </a:p>
          <a:p>
            <a:r>
              <a:rPr lang="en-US" dirty="0" smtClean="0"/>
              <a:t>Google’s PageRank</a:t>
            </a:r>
          </a:p>
          <a:p>
            <a:pPr lvl="1"/>
            <a:r>
              <a:rPr lang="en-US" dirty="0" smtClean="0"/>
              <a:t>PageRank is the probability vector of the stationary distribution of an appropriately defined random walk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Random Walks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4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7214</TotalTime>
  <Words>957</Words>
  <Application>Microsoft Macintosh PowerPoint</Application>
  <PresentationFormat>On-screen Show (4:3)</PresentationFormat>
  <Paragraphs>164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Analysis of Network Diffusion and Distributed Network Algorithms</vt:lpstr>
      <vt:lpstr>Overview of the 4 Sessions</vt:lpstr>
      <vt:lpstr>Random Walks</vt:lpstr>
      <vt:lpstr>Outline</vt:lpstr>
      <vt:lpstr>What is a Random Walk?</vt:lpstr>
      <vt:lpstr>Notation</vt:lpstr>
      <vt:lpstr>Definitions</vt:lpstr>
      <vt:lpstr>Questions of Interest</vt:lpstr>
      <vt:lpstr>Applications</vt:lpstr>
      <vt:lpstr>Stationary Distribution and Mixing Time</vt:lpstr>
      <vt:lpstr>Cover Time</vt:lpstr>
      <vt:lpstr>Lovasz-Simonovits Theorem</vt:lpstr>
      <vt:lpstr>Sparsest Cut</vt:lpstr>
      <vt:lpstr>Local Clustering</vt:lpstr>
      <vt:lpstr>Take Away Messages</vt:lpstr>
    </vt:vector>
  </TitlesOfParts>
  <Company>Northeastern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Rajmohan Rajaraman</dc:creator>
  <cp:lastModifiedBy>Rajmohan Rajaraman</cp:lastModifiedBy>
  <cp:revision>152</cp:revision>
  <cp:lastPrinted>2012-05-25T13:15:50Z</cp:lastPrinted>
  <dcterms:created xsi:type="dcterms:W3CDTF">2011-11-29T21:50:17Z</dcterms:created>
  <dcterms:modified xsi:type="dcterms:W3CDTF">2012-05-31T09:07:43Z</dcterms:modified>
</cp:coreProperties>
</file>