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92" r:id="rId4"/>
    <p:sldId id="288" r:id="rId5"/>
    <p:sldId id="295" r:id="rId6"/>
    <p:sldId id="298" r:id="rId7"/>
    <p:sldId id="296" r:id="rId8"/>
    <p:sldId id="297" r:id="rId9"/>
    <p:sldId id="260" r:id="rId10"/>
    <p:sldId id="294" r:id="rId11"/>
    <p:sldId id="29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04" y="-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767A9-EB6B-8F4B-9A16-7B00B8EBF78B}" type="datetimeFigureOut">
              <a:rPr lang="en-US" smtClean="0"/>
              <a:t>5/31/12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632DF-B182-C54B-AF50-908D0AB72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5245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D4710-379A-714B-8EA4-A0A3F7F0C9F6}" type="datetimeFigureOut">
              <a:rPr lang="en-US" smtClean="0"/>
              <a:t>5/31/12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D5EC7-2A18-1E49-9D43-D3E92EA58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38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Distributed Algorithms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8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Distributed Algorithms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1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Distributed Algorithms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582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058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447800"/>
            <a:ext cx="40767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447800"/>
            <a:ext cx="40767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32004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Chennai Network Optimization Workshop</a:t>
            </a:r>
            <a:endParaRPr lang="en-US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0" y="6248400"/>
            <a:ext cx="4191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Distributed Algorithms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8339677C-DD02-F54D-9404-6A326A6B79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409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Distributed Algorithms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41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Distributed Algorithms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903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Distributed Algorithms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Distributed Algorithms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21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Distributed Algorithms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16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Distributed Algorithms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81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Distributed Algorithms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490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Distributed Algorithms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60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7803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8000"/>
                </a:solidFill>
              </a:defRPr>
            </a:lvl1pPr>
          </a:lstStyle>
          <a:p>
            <a:r>
              <a:rPr lang="en-US" smtClean="0"/>
              <a:t>Chennai Network Optimization Workshop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12024" y="6356350"/>
            <a:ext cx="18560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0000"/>
                </a:solidFill>
              </a:defRPr>
            </a:lvl1pPr>
          </a:lstStyle>
          <a:p>
            <a:r>
              <a:rPr lang="en-US" smtClean="0"/>
              <a:t>Distributed Algorithms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0D5AF-134A-AC40-A55D-64817D771D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633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7869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Distributed Algorithms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9657" y="2656382"/>
            <a:ext cx="7408543" cy="3265405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rgbClr val="008000"/>
                </a:solidFill>
              </a:rPr>
              <a:t>Rajmohan Rajaraman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Northeastern University, Boston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May 2012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Distributed Algorithms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533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Network 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4734"/>
            <a:ext cx="8353650" cy="484142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</a:t>
            </a:r>
            <a:r>
              <a:rPr lang="en-US" dirty="0" smtClean="0"/>
              <a:t> clever approach based on network coding seems very promising</a:t>
            </a:r>
          </a:p>
          <a:p>
            <a:r>
              <a:rPr lang="en-US" dirty="0" smtClean="0"/>
              <a:t>Idea: Instead of sending out individual messages, send random linear combinations </a:t>
            </a:r>
          </a:p>
          <a:p>
            <a:r>
              <a:rPr lang="en-US" dirty="0" smtClean="0"/>
              <a:t>If receiver receives enough such combinations, can reconstruct the original set of messages</a:t>
            </a:r>
          </a:p>
          <a:p>
            <a:r>
              <a:rPr lang="en-US" dirty="0" smtClean="0"/>
              <a:t>Theorem [</a:t>
            </a:r>
            <a:r>
              <a:rPr lang="en-US" dirty="0" err="1" smtClean="0">
                <a:solidFill>
                  <a:srgbClr val="008000"/>
                </a:solidFill>
              </a:rPr>
              <a:t>Haeupler</a:t>
            </a:r>
            <a:r>
              <a:rPr lang="en-US" dirty="0" smtClean="0">
                <a:solidFill>
                  <a:srgbClr val="008000"/>
                </a:solidFill>
              </a:rPr>
              <a:t> 11, </a:t>
            </a:r>
            <a:r>
              <a:rPr lang="en-US" dirty="0" err="1" smtClean="0">
                <a:solidFill>
                  <a:srgbClr val="008000"/>
                </a:solidFill>
              </a:rPr>
              <a:t>Haeupler-Karger</a:t>
            </a:r>
            <a:r>
              <a:rPr lang="en-US" dirty="0" smtClean="0">
                <a:solidFill>
                  <a:srgbClr val="008000"/>
                </a:solidFill>
              </a:rPr>
              <a:t> 11</a:t>
            </a:r>
            <a:r>
              <a:rPr lang="en-US" dirty="0" smtClean="0"/>
              <a:t>]: If message sizes are Omega(n) bits, then network-coding based gossip completes in O(n) steps </a:t>
            </a:r>
            <a:r>
              <a:rPr lang="en-US" dirty="0" err="1" smtClean="0"/>
              <a:t>whp</a:t>
            </a:r>
            <a:endParaRPr lang="en-US" dirty="0" smtClean="0"/>
          </a:p>
          <a:p>
            <a:r>
              <a:rPr lang="en-US" dirty="0" smtClean="0"/>
              <a:t>Provably beats “flow-based” dissemination in certain models [</a:t>
            </a:r>
            <a:r>
              <a:rPr lang="en-US" dirty="0" err="1" smtClean="0">
                <a:solidFill>
                  <a:srgbClr val="008000"/>
                </a:solidFill>
              </a:rPr>
              <a:t>Dutta</a:t>
            </a:r>
            <a:r>
              <a:rPr lang="en-US" dirty="0" smtClean="0">
                <a:solidFill>
                  <a:srgbClr val="008000"/>
                </a:solidFill>
              </a:rPr>
              <a:t>-</a:t>
            </a:r>
            <a:r>
              <a:rPr lang="en-US" dirty="0" err="1" smtClean="0">
                <a:solidFill>
                  <a:srgbClr val="008000"/>
                </a:solidFill>
              </a:rPr>
              <a:t>Pandurangan</a:t>
            </a:r>
            <a:r>
              <a:rPr lang="en-US" dirty="0" smtClean="0">
                <a:solidFill>
                  <a:srgbClr val="008000"/>
                </a:solidFill>
              </a:rPr>
              <a:t>-R-Sun 12</a:t>
            </a:r>
            <a:r>
              <a:rPr lang="en-US" dirty="0" smtClean="0"/>
              <a:t>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Distributed Algorithms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83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Away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20025" cy="475615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Randomization:</a:t>
            </a:r>
          </a:p>
          <a:p>
            <a:pPr lvl="1"/>
            <a:r>
              <a:rPr lang="en-US" dirty="0" smtClean="0"/>
              <a:t>Very effective technique for breaking symmetry</a:t>
            </a:r>
          </a:p>
          <a:p>
            <a:pPr lvl="1"/>
            <a:r>
              <a:rPr lang="en-US" dirty="0" smtClean="0"/>
              <a:t>Can beat deterministic algorithms in certain distributed computing models</a:t>
            </a:r>
          </a:p>
          <a:p>
            <a:pPr lvl="1"/>
            <a:r>
              <a:rPr lang="en-US" dirty="0" smtClean="0"/>
              <a:t>Also effective for thwarting adversaries</a:t>
            </a:r>
          </a:p>
          <a:p>
            <a:r>
              <a:rPr lang="en-US" dirty="0" smtClean="0"/>
              <a:t>Local balancing:</a:t>
            </a:r>
          </a:p>
          <a:p>
            <a:pPr lvl="1"/>
            <a:r>
              <a:rPr lang="en-US" dirty="0" smtClean="0"/>
              <a:t>Useful for load balancing, flow, and routing problems </a:t>
            </a:r>
          </a:p>
          <a:p>
            <a:pPr lvl="1"/>
            <a:r>
              <a:rPr lang="en-US" dirty="0" smtClean="0"/>
              <a:t>Potential function analysis effective to show </a:t>
            </a:r>
          </a:p>
          <a:p>
            <a:r>
              <a:rPr lang="en-US" dirty="0" smtClean="0"/>
              <a:t>Network coding:</a:t>
            </a:r>
          </a:p>
          <a:p>
            <a:pPr lvl="1"/>
            <a:r>
              <a:rPr lang="en-US" dirty="0" smtClean="0"/>
              <a:t>Provably more effective than flow-based dissemination</a:t>
            </a:r>
          </a:p>
          <a:p>
            <a:pPr lvl="1"/>
            <a:r>
              <a:rPr lang="en-US" dirty="0" smtClean="0"/>
              <a:t>Extent of separation still open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Distributed Algorithms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339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231" y="274638"/>
            <a:ext cx="8544329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Randomization in distributed computing</a:t>
            </a:r>
          </a:p>
          <a:p>
            <a:pPr lvl="1"/>
            <a:r>
              <a:rPr lang="en-US" dirty="0" smtClean="0"/>
              <a:t>Maximal independent set</a:t>
            </a:r>
          </a:p>
          <a:p>
            <a:r>
              <a:rPr lang="en-US" dirty="0" smtClean="0"/>
              <a:t>The local balancing paradigm</a:t>
            </a:r>
          </a:p>
          <a:p>
            <a:pPr lvl="1"/>
            <a:r>
              <a:rPr lang="en-US" dirty="0" smtClean="0"/>
              <a:t>Multi-commodity flow and routing</a:t>
            </a:r>
          </a:p>
          <a:p>
            <a:r>
              <a:rPr lang="en-US" dirty="0" smtClean="0"/>
              <a:t>Information dissemination in dynamic networks</a:t>
            </a:r>
          </a:p>
          <a:p>
            <a:pPr lvl="1"/>
            <a:r>
              <a:rPr lang="en-US" dirty="0" smtClean="0"/>
              <a:t>Network coding based approach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Distributed Algorithms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97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727" y="274638"/>
            <a:ext cx="8406063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Randomization in Distributed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number of distributed computing tasks need “local algorithms” to compute globally good solutions</a:t>
            </a:r>
          </a:p>
          <a:p>
            <a:pPr lvl="1"/>
            <a:r>
              <a:rPr lang="en-US" dirty="0" smtClean="0"/>
              <a:t>Maximal independent set</a:t>
            </a:r>
          </a:p>
          <a:p>
            <a:pPr lvl="1"/>
            <a:r>
              <a:rPr lang="en-US" dirty="0" smtClean="0"/>
              <a:t>Minimum dominating set</a:t>
            </a:r>
          </a:p>
          <a:p>
            <a:r>
              <a:rPr lang="en-US" dirty="0" smtClean="0"/>
              <a:t>Easy best-possible greedy algorithms</a:t>
            </a:r>
          </a:p>
          <a:p>
            <a:pPr lvl="1"/>
            <a:r>
              <a:rPr lang="en-US" dirty="0" smtClean="0"/>
              <a:t>Inherently sequential</a:t>
            </a:r>
          </a:p>
          <a:p>
            <a:pPr lvl="1"/>
            <a:r>
              <a:rPr lang="en-US" dirty="0" smtClean="0"/>
              <a:t>Place an ordering on the nodes</a:t>
            </a:r>
          </a:p>
          <a:p>
            <a:r>
              <a:rPr lang="en-US" dirty="0" smtClean="0"/>
              <a:t>How to compute in a distributed setting?</a:t>
            </a:r>
          </a:p>
          <a:p>
            <a:pPr lvl="1"/>
            <a:r>
              <a:rPr lang="en-US" dirty="0" smtClean="0"/>
              <a:t>At the cost of a small factor, can work with an approximate order</a:t>
            </a:r>
          </a:p>
          <a:p>
            <a:pPr lvl="1"/>
            <a:r>
              <a:rPr lang="en-US" dirty="0" smtClean="0"/>
              <a:t>Challenge: Break symmetry among competing nodes [</a:t>
            </a:r>
            <a:r>
              <a:rPr lang="en-US" dirty="0" err="1" smtClean="0">
                <a:solidFill>
                  <a:srgbClr val="008000"/>
                </a:solidFill>
              </a:rPr>
              <a:t>Luby</a:t>
            </a:r>
            <a:r>
              <a:rPr lang="en-US" dirty="0" smtClean="0">
                <a:solidFill>
                  <a:srgbClr val="008000"/>
                </a:solidFill>
              </a:rPr>
              <a:t> 86</a:t>
            </a:r>
            <a:r>
              <a:rPr lang="en-US" dirty="0" smtClean="0"/>
              <a:t>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Distributed Algorithms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41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231" y="274638"/>
            <a:ext cx="8544329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Maximal Independent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Given an undirected graph G = (V,E), find a maximal set S such that no two vertices in S are adjacent in G</a:t>
            </a:r>
          </a:p>
          <a:p>
            <a:pPr lvl="1"/>
            <a:r>
              <a:rPr lang="en-US" dirty="0" smtClean="0"/>
              <a:t>Easy to compute using a sequential algorithm</a:t>
            </a:r>
          </a:p>
          <a:p>
            <a:pPr lvl="1"/>
            <a:r>
              <a:rPr lang="en-US" dirty="0" smtClean="0"/>
              <a:t>Difficult to make it distributed</a:t>
            </a:r>
          </a:p>
          <a:p>
            <a:r>
              <a:rPr lang="en-US" dirty="0" smtClean="0"/>
              <a:t>Model: In each step, each node can send an O(log(n)) bit message to each neighbor</a:t>
            </a:r>
          </a:p>
          <a:p>
            <a:r>
              <a:rPr lang="en-US" dirty="0" smtClean="0"/>
              <a:t>Theorem [</a:t>
            </a:r>
            <a:r>
              <a:rPr lang="en-US" dirty="0" err="1" smtClean="0">
                <a:solidFill>
                  <a:srgbClr val="008000"/>
                </a:solidFill>
              </a:rPr>
              <a:t>Luby</a:t>
            </a:r>
            <a:r>
              <a:rPr lang="en-US" dirty="0" smtClean="0">
                <a:solidFill>
                  <a:srgbClr val="008000"/>
                </a:solidFill>
              </a:rPr>
              <a:t> 86</a:t>
            </a:r>
            <a:r>
              <a:rPr lang="en-US" dirty="0" smtClean="0"/>
              <a:t>]: There exists a distributed MIS algorithm that completes in O(log(n)) rounds </a:t>
            </a:r>
            <a:r>
              <a:rPr lang="en-US" dirty="0" err="1" smtClean="0"/>
              <a:t>whp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Distributed Algorithms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225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231" y="274638"/>
            <a:ext cx="8544329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Minimum Dominating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Given an undirected graph G = (V,E), find the smallest S such that every vertex is either in S or adjacent to some vertex in S</a:t>
            </a:r>
          </a:p>
          <a:p>
            <a:pPr lvl="1"/>
            <a:r>
              <a:rPr lang="en-US" dirty="0" smtClean="0"/>
              <a:t>Special case of set cover</a:t>
            </a:r>
          </a:p>
          <a:p>
            <a:pPr lvl="1"/>
            <a:r>
              <a:rPr lang="en-US" dirty="0" smtClean="0"/>
              <a:t>A greedy algorithm yields an O(log(n)) approximation</a:t>
            </a:r>
          </a:p>
          <a:p>
            <a:pPr lvl="1"/>
            <a:r>
              <a:rPr lang="en-US" dirty="0" smtClean="0"/>
              <a:t>Difficult to make it distributed</a:t>
            </a:r>
          </a:p>
          <a:p>
            <a:r>
              <a:rPr lang="en-US" dirty="0" smtClean="0"/>
              <a:t>Theorem [</a:t>
            </a:r>
            <a:r>
              <a:rPr lang="en-US" dirty="0" err="1" smtClean="0">
                <a:solidFill>
                  <a:srgbClr val="008000"/>
                </a:solidFill>
              </a:rPr>
              <a:t>Jia</a:t>
            </a:r>
            <a:r>
              <a:rPr lang="en-US" dirty="0" smtClean="0">
                <a:solidFill>
                  <a:srgbClr val="008000"/>
                </a:solidFill>
              </a:rPr>
              <a:t>-R-</a:t>
            </a:r>
            <a:r>
              <a:rPr lang="en-US" dirty="0" err="1" smtClean="0">
                <a:solidFill>
                  <a:srgbClr val="008000"/>
                </a:solidFill>
              </a:rPr>
              <a:t>Suel</a:t>
            </a:r>
            <a:r>
              <a:rPr lang="en-US" dirty="0" smtClean="0">
                <a:solidFill>
                  <a:srgbClr val="008000"/>
                </a:solidFill>
              </a:rPr>
              <a:t> 01</a:t>
            </a:r>
            <a:r>
              <a:rPr lang="en-US" dirty="0" smtClean="0"/>
              <a:t>]: There exists a distributed MDS algorithm that achieves an O(log(n)) approximation in O(log</a:t>
            </a:r>
            <a:r>
              <a:rPr lang="en-US" baseline="30000" dirty="0" smtClean="0"/>
              <a:t>2</a:t>
            </a:r>
            <a:r>
              <a:rPr lang="en-US" dirty="0" smtClean="0"/>
              <a:t>(n)) rounds </a:t>
            </a:r>
            <a:r>
              <a:rPr lang="en-US" dirty="0" err="1" smtClean="0"/>
              <a:t>whp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Distributed Algorithms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391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231" y="274638"/>
            <a:ext cx="8544329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Multi-commodity Flow and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Given an directed capacitated graph G = (V,E), with k source destination pairs (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err="1" smtClean="0"/>
              <a:t>,t</a:t>
            </a:r>
            <a:r>
              <a:rPr lang="en-US" baseline="-25000" dirty="0" err="1" smtClean="0"/>
              <a:t>i</a:t>
            </a:r>
            <a:r>
              <a:rPr lang="en-US" dirty="0" smtClean="0"/>
              <a:t>), each with demand d</a:t>
            </a:r>
            <a:r>
              <a:rPr lang="en-US" baseline="-25000" dirty="0" smtClean="0"/>
              <a:t>i</a:t>
            </a:r>
          </a:p>
          <a:p>
            <a:pPr lvl="1"/>
            <a:r>
              <a:rPr lang="en-US" dirty="0" smtClean="0"/>
              <a:t>Goal: Find flow paths for the demands</a:t>
            </a:r>
          </a:p>
          <a:p>
            <a:pPr lvl="1"/>
            <a:r>
              <a:rPr lang="en-US" dirty="0" smtClean="0"/>
              <a:t>Can be solved using LP and rounding, if necessary</a:t>
            </a:r>
          </a:p>
          <a:p>
            <a:pPr lvl="1"/>
            <a:r>
              <a:rPr lang="en-US" dirty="0" smtClean="0"/>
              <a:t>Difficult to make it distributed</a:t>
            </a:r>
          </a:p>
          <a:p>
            <a:r>
              <a:rPr lang="en-US" dirty="0" smtClean="0"/>
              <a:t>Routing problem:</a:t>
            </a:r>
          </a:p>
          <a:p>
            <a:pPr lvl="1"/>
            <a:r>
              <a:rPr lang="en-US" dirty="0" smtClean="0"/>
              <a:t>The demands represent rates</a:t>
            </a:r>
          </a:p>
          <a:p>
            <a:pPr lvl="1"/>
            <a:r>
              <a:rPr lang="en-US" dirty="0" smtClean="0"/>
              <a:t>Packets arriving at sources according to rates need to be routed to corresponding destinations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Distributed Algorithms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432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6704" y="6248400"/>
            <a:ext cx="2514600" cy="457200"/>
          </a:xfrm>
        </p:spPr>
        <p:txBody>
          <a:bodyPr/>
          <a:lstStyle/>
          <a:p>
            <a:r>
              <a:rPr lang="en-US" dirty="0" smtClean="0"/>
              <a:t>Distributed Algorithms</a:t>
            </a:r>
            <a:endParaRPr lang="en-US" dirty="0"/>
          </a:p>
        </p:txBody>
      </p:sp>
      <p:sp>
        <p:nvSpPr>
          <p:cNvPr id="2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7F6A2-7A60-DA45-92AC-6A8D0DF43CAB}" type="slidenum">
              <a:rPr lang="en-US"/>
              <a:pPr/>
              <a:t>7</a:t>
            </a:fld>
            <a:endParaRPr lang="en-US"/>
          </a:p>
        </p:txBody>
      </p:sp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Through Local Balancing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19200"/>
            <a:ext cx="5257800" cy="4953000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Multi-commodity flow </a:t>
            </a:r>
            <a:r>
              <a:rPr lang="en-US" sz="2000" dirty="0">
                <a:solidFill>
                  <a:srgbClr val="1F7F0B"/>
                </a:solidFill>
              </a:rPr>
              <a:t>[</a:t>
            </a:r>
            <a:r>
              <a:rPr lang="en-US" sz="2000" dirty="0" err="1" smtClean="0">
                <a:solidFill>
                  <a:srgbClr val="1F7F0B"/>
                </a:solidFill>
              </a:rPr>
              <a:t>Awerbuch</a:t>
            </a:r>
            <a:r>
              <a:rPr lang="en-US" sz="2000" dirty="0" smtClean="0">
                <a:solidFill>
                  <a:srgbClr val="1F7F0B"/>
                </a:solidFill>
              </a:rPr>
              <a:t>-Leighton 94</a:t>
            </a:r>
            <a:r>
              <a:rPr lang="en-US" sz="2000" dirty="0">
                <a:solidFill>
                  <a:srgbClr val="1F7F0B"/>
                </a:solidFill>
              </a:rPr>
              <a:t>]</a:t>
            </a:r>
          </a:p>
          <a:p>
            <a:r>
              <a:rPr lang="en-US" sz="2000" dirty="0"/>
              <a:t>Queue for each flow</a:t>
            </a:r>
            <a:r>
              <a:rPr lang="ja-JP" altLang="en-US" sz="2000" dirty="0">
                <a:latin typeface="Arial"/>
              </a:rPr>
              <a:t>’</a:t>
            </a:r>
            <a:r>
              <a:rPr lang="en-US" sz="2000" dirty="0"/>
              <a:t>s packets at head and tail of each edge</a:t>
            </a:r>
          </a:p>
          <a:p>
            <a:r>
              <a:rPr lang="en-US" sz="2000" dirty="0"/>
              <a:t>In each step:</a:t>
            </a:r>
          </a:p>
          <a:p>
            <a:pPr lvl="1"/>
            <a:r>
              <a:rPr lang="en-US" sz="1800" dirty="0"/>
              <a:t>New packets arrive at sources</a:t>
            </a:r>
          </a:p>
          <a:p>
            <a:pPr lvl="1"/>
            <a:r>
              <a:rPr lang="en-US" sz="1800" dirty="0"/>
              <a:t>Packet(s) transmitted along each edge using local balancing</a:t>
            </a:r>
          </a:p>
          <a:p>
            <a:pPr lvl="1"/>
            <a:r>
              <a:rPr lang="en-US" sz="1800" dirty="0"/>
              <a:t>Packets absorbed at destinations</a:t>
            </a:r>
          </a:p>
          <a:p>
            <a:pPr lvl="1"/>
            <a:r>
              <a:rPr lang="en-US" sz="1800" dirty="0"/>
              <a:t>Queues balanced at each node</a:t>
            </a:r>
          </a:p>
          <a:p>
            <a:r>
              <a:rPr lang="en-US" sz="2000" dirty="0"/>
              <a:t>Local balancing through potentials</a:t>
            </a:r>
          </a:p>
          <a:p>
            <a:pPr lvl="1"/>
            <a:r>
              <a:rPr lang="en-US" sz="1800" dirty="0"/>
              <a:t>Packets sent along edge to maximize potential drop, subject to capacity</a:t>
            </a:r>
          </a:p>
          <a:p>
            <a:r>
              <a:rPr lang="en-US" sz="2000" dirty="0"/>
              <a:t>Queues balanced at each node by simply distributing packets evenly </a:t>
            </a:r>
          </a:p>
        </p:txBody>
      </p:sp>
      <p:sp>
        <p:nvSpPr>
          <p:cNvPr id="433158" name="Oval 6"/>
          <p:cNvSpPr>
            <a:spLocks noChangeArrowheads="1"/>
          </p:cNvSpPr>
          <p:nvPr/>
        </p:nvSpPr>
        <p:spPr bwMode="auto">
          <a:xfrm>
            <a:off x="6324600" y="2992438"/>
            <a:ext cx="457200" cy="457200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59" name="Oval 7"/>
          <p:cNvSpPr>
            <a:spLocks noChangeArrowheads="1"/>
          </p:cNvSpPr>
          <p:nvPr/>
        </p:nvSpPr>
        <p:spPr bwMode="auto">
          <a:xfrm>
            <a:off x="8077200" y="2971800"/>
            <a:ext cx="457200" cy="457200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60" name="Line 8"/>
          <p:cNvSpPr>
            <a:spLocks noChangeShapeType="1"/>
          </p:cNvSpPr>
          <p:nvPr/>
        </p:nvSpPr>
        <p:spPr bwMode="auto">
          <a:xfrm>
            <a:off x="6781800" y="3200400"/>
            <a:ext cx="1295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61" name="Line 9"/>
          <p:cNvSpPr>
            <a:spLocks noChangeShapeType="1"/>
          </p:cNvSpPr>
          <p:nvPr/>
        </p:nvSpPr>
        <p:spPr bwMode="auto">
          <a:xfrm>
            <a:off x="5791200" y="2819400"/>
            <a:ext cx="60960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62" name="Line 10"/>
          <p:cNvSpPr>
            <a:spLocks noChangeShapeType="1"/>
          </p:cNvSpPr>
          <p:nvPr/>
        </p:nvSpPr>
        <p:spPr bwMode="auto">
          <a:xfrm flipV="1">
            <a:off x="5867400" y="3352800"/>
            <a:ext cx="533400" cy="304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63" name="Rectangle 11"/>
          <p:cNvSpPr>
            <a:spLocks noChangeArrowheads="1"/>
          </p:cNvSpPr>
          <p:nvPr/>
        </p:nvSpPr>
        <p:spPr bwMode="auto">
          <a:xfrm>
            <a:off x="7696200" y="2895600"/>
            <a:ext cx="304800" cy="152400"/>
          </a:xfrm>
          <a:prstGeom prst="rect">
            <a:avLst/>
          </a:prstGeom>
          <a:solidFill>
            <a:srgbClr val="FF0000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64" name="Rectangle 12"/>
          <p:cNvSpPr>
            <a:spLocks noChangeArrowheads="1"/>
          </p:cNvSpPr>
          <p:nvPr/>
        </p:nvSpPr>
        <p:spPr bwMode="auto">
          <a:xfrm>
            <a:off x="7696200" y="2743200"/>
            <a:ext cx="304800" cy="152400"/>
          </a:xfrm>
          <a:prstGeom prst="rect">
            <a:avLst/>
          </a:prstGeom>
          <a:solidFill>
            <a:srgbClr val="FF0000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65" name="Rectangle 13"/>
          <p:cNvSpPr>
            <a:spLocks noChangeArrowheads="1"/>
          </p:cNvSpPr>
          <p:nvPr/>
        </p:nvSpPr>
        <p:spPr bwMode="auto">
          <a:xfrm>
            <a:off x="5562600" y="2667000"/>
            <a:ext cx="304800" cy="152400"/>
          </a:xfrm>
          <a:prstGeom prst="rect">
            <a:avLst/>
          </a:prstGeom>
          <a:solidFill>
            <a:srgbClr val="FF0000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66" name="Rectangle 14"/>
          <p:cNvSpPr>
            <a:spLocks noChangeArrowheads="1"/>
          </p:cNvSpPr>
          <p:nvPr/>
        </p:nvSpPr>
        <p:spPr bwMode="auto">
          <a:xfrm>
            <a:off x="5562600" y="2514600"/>
            <a:ext cx="304800" cy="152400"/>
          </a:xfrm>
          <a:prstGeom prst="rect">
            <a:avLst/>
          </a:prstGeom>
          <a:solidFill>
            <a:srgbClr val="FF0000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71" name="Rectangle 19"/>
          <p:cNvSpPr>
            <a:spLocks noChangeArrowheads="1"/>
          </p:cNvSpPr>
          <p:nvPr/>
        </p:nvSpPr>
        <p:spPr bwMode="auto">
          <a:xfrm>
            <a:off x="8001000" y="2895600"/>
            <a:ext cx="304800" cy="152400"/>
          </a:xfrm>
          <a:prstGeom prst="rect">
            <a:avLst/>
          </a:prstGeom>
          <a:solidFill>
            <a:srgbClr val="165A12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77" name="Rectangle 25"/>
          <p:cNvSpPr>
            <a:spLocks noChangeArrowheads="1"/>
          </p:cNvSpPr>
          <p:nvPr/>
        </p:nvSpPr>
        <p:spPr bwMode="auto">
          <a:xfrm>
            <a:off x="6172200" y="2667000"/>
            <a:ext cx="304800" cy="152400"/>
          </a:xfrm>
          <a:prstGeom prst="rect">
            <a:avLst/>
          </a:prstGeom>
          <a:solidFill>
            <a:srgbClr val="ECB20B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78" name="Rectangle 26"/>
          <p:cNvSpPr>
            <a:spLocks noChangeArrowheads="1"/>
          </p:cNvSpPr>
          <p:nvPr/>
        </p:nvSpPr>
        <p:spPr bwMode="auto">
          <a:xfrm>
            <a:off x="5867400" y="2667000"/>
            <a:ext cx="304800" cy="152400"/>
          </a:xfrm>
          <a:prstGeom prst="rect">
            <a:avLst/>
          </a:prstGeom>
          <a:solidFill>
            <a:srgbClr val="0000FF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79" name="Rectangle 27"/>
          <p:cNvSpPr>
            <a:spLocks noChangeArrowheads="1"/>
          </p:cNvSpPr>
          <p:nvPr/>
        </p:nvSpPr>
        <p:spPr bwMode="auto">
          <a:xfrm>
            <a:off x="5715000" y="3733800"/>
            <a:ext cx="304800" cy="152400"/>
          </a:xfrm>
          <a:prstGeom prst="rect">
            <a:avLst/>
          </a:prstGeom>
          <a:solidFill>
            <a:srgbClr val="FF0000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80" name="Rectangle 28"/>
          <p:cNvSpPr>
            <a:spLocks noChangeArrowheads="1"/>
          </p:cNvSpPr>
          <p:nvPr/>
        </p:nvSpPr>
        <p:spPr bwMode="auto">
          <a:xfrm>
            <a:off x="5715000" y="3581400"/>
            <a:ext cx="304800" cy="152400"/>
          </a:xfrm>
          <a:prstGeom prst="rect">
            <a:avLst/>
          </a:prstGeom>
          <a:solidFill>
            <a:srgbClr val="FF0000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81" name="Rectangle 29"/>
          <p:cNvSpPr>
            <a:spLocks noChangeArrowheads="1"/>
          </p:cNvSpPr>
          <p:nvPr/>
        </p:nvSpPr>
        <p:spPr bwMode="auto">
          <a:xfrm>
            <a:off x="6324600" y="3733800"/>
            <a:ext cx="304800" cy="152400"/>
          </a:xfrm>
          <a:prstGeom prst="rect">
            <a:avLst/>
          </a:prstGeom>
          <a:solidFill>
            <a:srgbClr val="ECB20B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82" name="Rectangle 30"/>
          <p:cNvSpPr>
            <a:spLocks noChangeArrowheads="1"/>
          </p:cNvSpPr>
          <p:nvPr/>
        </p:nvSpPr>
        <p:spPr bwMode="auto">
          <a:xfrm>
            <a:off x="6019800" y="3733800"/>
            <a:ext cx="304800" cy="152400"/>
          </a:xfrm>
          <a:prstGeom prst="rect">
            <a:avLst/>
          </a:prstGeom>
          <a:solidFill>
            <a:srgbClr val="0000FF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83" name="Rectangle 31"/>
          <p:cNvSpPr>
            <a:spLocks noChangeArrowheads="1"/>
          </p:cNvSpPr>
          <p:nvPr/>
        </p:nvSpPr>
        <p:spPr bwMode="auto">
          <a:xfrm>
            <a:off x="6629400" y="3352800"/>
            <a:ext cx="304800" cy="152400"/>
          </a:xfrm>
          <a:prstGeom prst="rect">
            <a:avLst/>
          </a:prstGeom>
          <a:solidFill>
            <a:srgbClr val="FF0000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84" name="Rectangle 32"/>
          <p:cNvSpPr>
            <a:spLocks noChangeArrowheads="1"/>
          </p:cNvSpPr>
          <p:nvPr/>
        </p:nvSpPr>
        <p:spPr bwMode="auto">
          <a:xfrm>
            <a:off x="6629400" y="3200400"/>
            <a:ext cx="304800" cy="152400"/>
          </a:xfrm>
          <a:prstGeom prst="rect">
            <a:avLst/>
          </a:prstGeom>
          <a:solidFill>
            <a:srgbClr val="FF0000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85" name="Rectangle 33"/>
          <p:cNvSpPr>
            <a:spLocks noChangeArrowheads="1"/>
          </p:cNvSpPr>
          <p:nvPr/>
        </p:nvSpPr>
        <p:spPr bwMode="auto">
          <a:xfrm>
            <a:off x="7239000" y="3352800"/>
            <a:ext cx="304800" cy="152400"/>
          </a:xfrm>
          <a:prstGeom prst="rect">
            <a:avLst/>
          </a:prstGeom>
          <a:solidFill>
            <a:srgbClr val="ECB20B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86" name="Rectangle 34"/>
          <p:cNvSpPr>
            <a:spLocks noChangeArrowheads="1"/>
          </p:cNvSpPr>
          <p:nvPr/>
        </p:nvSpPr>
        <p:spPr bwMode="auto">
          <a:xfrm>
            <a:off x="6934200" y="3352800"/>
            <a:ext cx="304800" cy="152400"/>
          </a:xfrm>
          <a:prstGeom prst="rect">
            <a:avLst/>
          </a:prstGeom>
          <a:solidFill>
            <a:srgbClr val="0000FF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87" name="Text Box 35"/>
          <p:cNvSpPr txBox="1">
            <a:spLocks noChangeArrowheads="1"/>
          </p:cNvSpPr>
          <p:nvPr/>
        </p:nvSpPr>
        <p:spPr bwMode="auto">
          <a:xfrm>
            <a:off x="5641975" y="4267200"/>
            <a:ext cx="3043238" cy="121602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sym typeface="Symbol" charset="0"/>
              </a:rPr>
              <a:t></a:t>
            </a:r>
            <a:r>
              <a:rPr lang="en-US" baseline="-25000">
                <a:sym typeface="Symbol" charset="0"/>
              </a:rPr>
              <a:t>k</a:t>
            </a:r>
            <a:r>
              <a:rPr lang="en-US">
                <a:sym typeface="Symbol" charset="0"/>
              </a:rPr>
              <a:t>(q) = exp(q/(8Ld</a:t>
            </a:r>
            <a:r>
              <a:rPr lang="en-US" baseline="-25000">
                <a:sym typeface="Symbol" charset="0"/>
              </a:rPr>
              <a:t>k</a:t>
            </a:r>
            <a:r>
              <a:rPr lang="en-US">
                <a:sym typeface="Symbol" charset="0"/>
              </a:rPr>
              <a:t>)</a:t>
            </a:r>
          </a:p>
          <a:p>
            <a:pPr algn="l"/>
            <a:r>
              <a:rPr lang="en-US">
                <a:sym typeface="Symbol" charset="0"/>
              </a:rPr>
              <a:t>L = longest path length</a:t>
            </a:r>
          </a:p>
          <a:p>
            <a:pPr algn="l"/>
            <a:r>
              <a:rPr lang="en-US">
                <a:sym typeface="Symbol" charset="0"/>
              </a:rPr>
              <a:t>d</a:t>
            </a:r>
            <a:r>
              <a:rPr lang="en-US" baseline="-25000">
                <a:sym typeface="Symbol" charset="0"/>
              </a:rPr>
              <a:t>k</a:t>
            </a:r>
            <a:r>
              <a:rPr lang="en-US">
                <a:sym typeface="Symbol" charset="0"/>
              </a:rPr>
              <a:t>= demand for flow 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1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187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8668" y="6248400"/>
            <a:ext cx="2209800" cy="457200"/>
          </a:xfrm>
        </p:spPr>
        <p:txBody>
          <a:bodyPr/>
          <a:lstStyle/>
          <a:p>
            <a:r>
              <a:rPr lang="en-US" dirty="0" smtClean="0"/>
              <a:t>Distributed Algorithms</a:t>
            </a:r>
            <a:endParaRPr lang="en-US" dirty="0"/>
          </a:p>
        </p:txBody>
      </p:sp>
      <p:sp>
        <p:nvSpPr>
          <p:cNvPr id="2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059EC-71CA-F947-996D-754D42D219BE}" type="slidenum">
              <a:rPr lang="en-US"/>
              <a:pPr/>
              <a:t>8</a:t>
            </a:fld>
            <a:endParaRPr lang="en-US"/>
          </a:p>
        </p:txBody>
      </p:sp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Through Local Balancing</a:t>
            </a:r>
          </a:p>
        </p:txBody>
      </p:sp>
      <p:sp>
        <p:nvSpPr>
          <p:cNvPr id="447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336" y="1219200"/>
            <a:ext cx="5387464" cy="5170796"/>
          </a:xfrm>
        </p:spPr>
        <p:txBody>
          <a:bodyPr/>
          <a:lstStyle/>
          <a:p>
            <a:r>
              <a:rPr lang="en-US" sz="2000" dirty="0"/>
              <a:t>Edge capacities can be </a:t>
            </a:r>
            <a:r>
              <a:rPr lang="en-US" sz="2000" dirty="0">
                <a:solidFill>
                  <a:srgbClr val="FF0000"/>
                </a:solidFill>
              </a:rPr>
              <a:t>dynamically and </a:t>
            </a:r>
            <a:r>
              <a:rPr lang="en-US" sz="2000" dirty="0" err="1">
                <a:solidFill>
                  <a:srgbClr val="FF0000"/>
                </a:solidFill>
              </a:rPr>
              <a:t>adversarially</a:t>
            </a:r>
            <a:r>
              <a:rPr lang="en-US" sz="2000" dirty="0"/>
              <a:t> changing</a:t>
            </a:r>
          </a:p>
          <a:p>
            <a:r>
              <a:rPr lang="en-US" sz="2000" dirty="0"/>
              <a:t>If there exists a feasible flow that can route </a:t>
            </a:r>
            <a:r>
              <a:rPr lang="en-US" sz="2000" dirty="0" err="1"/>
              <a:t>d</a:t>
            </a:r>
            <a:r>
              <a:rPr lang="en-US" sz="2000" baseline="-25000" dirty="0" err="1"/>
              <a:t>k</a:t>
            </a:r>
            <a:r>
              <a:rPr lang="en-US" sz="2000" dirty="0"/>
              <a:t> flow for all k:</a:t>
            </a:r>
          </a:p>
          <a:p>
            <a:pPr lvl="1"/>
            <a:r>
              <a:rPr lang="en-US" sz="1800" dirty="0"/>
              <a:t>This routing algorithm will route (1-eps) </a:t>
            </a:r>
            <a:r>
              <a:rPr lang="en-US" sz="1800" dirty="0" err="1"/>
              <a:t>d</a:t>
            </a:r>
            <a:r>
              <a:rPr lang="en-US" sz="1800" baseline="-25000" dirty="0" err="1"/>
              <a:t>k</a:t>
            </a:r>
            <a:r>
              <a:rPr lang="en-US" sz="1800" dirty="0"/>
              <a:t> for all k</a:t>
            </a:r>
          </a:p>
          <a:p>
            <a:r>
              <a:rPr lang="en-US" sz="2000" dirty="0"/>
              <a:t>Crux of the argument:</a:t>
            </a:r>
          </a:p>
          <a:p>
            <a:pPr lvl="1"/>
            <a:r>
              <a:rPr lang="en-US" sz="1800" dirty="0"/>
              <a:t>Destination is a sink and the source is constantly injecting new flow</a:t>
            </a:r>
          </a:p>
          <a:p>
            <a:pPr lvl="1"/>
            <a:r>
              <a:rPr lang="en-US" sz="1800" dirty="0"/>
              <a:t>Gradient in the direction of the sink</a:t>
            </a:r>
          </a:p>
          <a:p>
            <a:pPr lvl="1"/>
            <a:r>
              <a:rPr lang="en-US" sz="1800" dirty="0"/>
              <a:t>As long as feasible flow paths exist, there are paths with potential drop</a:t>
            </a:r>
          </a:p>
          <a:p>
            <a:r>
              <a:rPr lang="en-US" sz="2000" dirty="0"/>
              <a:t>Follow-up work has looked at packet delays and multicast problems </a:t>
            </a:r>
            <a:r>
              <a:rPr lang="en-US" sz="2000" dirty="0">
                <a:solidFill>
                  <a:srgbClr val="1F7F0B"/>
                </a:solidFill>
              </a:rPr>
              <a:t>[</a:t>
            </a:r>
            <a:r>
              <a:rPr lang="en-US" sz="2000" dirty="0" err="1" smtClean="0">
                <a:solidFill>
                  <a:srgbClr val="1F7F0B"/>
                </a:solidFill>
              </a:rPr>
              <a:t>Awerbuch</a:t>
            </a:r>
            <a:r>
              <a:rPr lang="en-US" sz="2000" dirty="0" smtClean="0">
                <a:solidFill>
                  <a:srgbClr val="1F7F0B"/>
                </a:solidFill>
              </a:rPr>
              <a:t>-Brinkman-</a:t>
            </a:r>
            <a:r>
              <a:rPr lang="en-US" sz="2000" dirty="0" err="1" smtClean="0">
                <a:solidFill>
                  <a:srgbClr val="1F7F0B"/>
                </a:solidFill>
              </a:rPr>
              <a:t>Scheideler</a:t>
            </a:r>
            <a:r>
              <a:rPr lang="en-US" sz="2000" dirty="0" smtClean="0">
                <a:solidFill>
                  <a:srgbClr val="1F7F0B"/>
                </a:solidFill>
              </a:rPr>
              <a:t> 03, </a:t>
            </a:r>
            <a:r>
              <a:rPr lang="en-US" sz="2000" dirty="0" err="1" smtClean="0">
                <a:solidFill>
                  <a:srgbClr val="1F7F0B"/>
                </a:solidFill>
              </a:rPr>
              <a:t>Jia</a:t>
            </a:r>
            <a:r>
              <a:rPr lang="en-US" sz="2000" dirty="0" smtClean="0">
                <a:solidFill>
                  <a:srgbClr val="1F7F0B"/>
                </a:solidFill>
              </a:rPr>
              <a:t>-R-</a:t>
            </a:r>
            <a:r>
              <a:rPr lang="en-US" sz="2000" dirty="0" err="1" smtClean="0">
                <a:solidFill>
                  <a:srgbClr val="1F7F0B"/>
                </a:solidFill>
              </a:rPr>
              <a:t>Scheideler</a:t>
            </a:r>
            <a:r>
              <a:rPr lang="en-US" sz="2000" dirty="0" smtClean="0">
                <a:solidFill>
                  <a:srgbClr val="1F7F0B"/>
                </a:solidFill>
              </a:rPr>
              <a:t> 03</a:t>
            </a:r>
            <a:r>
              <a:rPr lang="en-US" sz="2000" dirty="0">
                <a:solidFill>
                  <a:srgbClr val="1F7F0B"/>
                </a:solidFill>
              </a:rPr>
              <a:t>]</a:t>
            </a:r>
            <a:endParaRPr lang="en-US" sz="2000" dirty="0"/>
          </a:p>
        </p:txBody>
      </p:sp>
      <p:sp>
        <p:nvSpPr>
          <p:cNvPr id="447492" name="Oval 4"/>
          <p:cNvSpPr>
            <a:spLocks noChangeArrowheads="1"/>
          </p:cNvSpPr>
          <p:nvPr/>
        </p:nvSpPr>
        <p:spPr bwMode="auto">
          <a:xfrm>
            <a:off x="6324600" y="2992438"/>
            <a:ext cx="457200" cy="457200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7493" name="Oval 5"/>
          <p:cNvSpPr>
            <a:spLocks noChangeArrowheads="1"/>
          </p:cNvSpPr>
          <p:nvPr/>
        </p:nvSpPr>
        <p:spPr bwMode="auto">
          <a:xfrm>
            <a:off x="8077200" y="2971800"/>
            <a:ext cx="457200" cy="457200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7494" name="Line 6"/>
          <p:cNvSpPr>
            <a:spLocks noChangeShapeType="1"/>
          </p:cNvSpPr>
          <p:nvPr/>
        </p:nvSpPr>
        <p:spPr bwMode="auto">
          <a:xfrm>
            <a:off x="6781800" y="3200400"/>
            <a:ext cx="1295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7495" name="Line 7"/>
          <p:cNvSpPr>
            <a:spLocks noChangeShapeType="1"/>
          </p:cNvSpPr>
          <p:nvPr/>
        </p:nvSpPr>
        <p:spPr bwMode="auto">
          <a:xfrm>
            <a:off x="5791200" y="2819400"/>
            <a:ext cx="60960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7496" name="Line 8"/>
          <p:cNvSpPr>
            <a:spLocks noChangeShapeType="1"/>
          </p:cNvSpPr>
          <p:nvPr/>
        </p:nvSpPr>
        <p:spPr bwMode="auto">
          <a:xfrm flipV="1">
            <a:off x="5867400" y="3352800"/>
            <a:ext cx="533400" cy="304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7497" name="Rectangle 9"/>
          <p:cNvSpPr>
            <a:spLocks noChangeArrowheads="1"/>
          </p:cNvSpPr>
          <p:nvPr/>
        </p:nvSpPr>
        <p:spPr bwMode="auto">
          <a:xfrm>
            <a:off x="7696200" y="2895600"/>
            <a:ext cx="304800" cy="152400"/>
          </a:xfrm>
          <a:prstGeom prst="rect">
            <a:avLst/>
          </a:prstGeom>
          <a:solidFill>
            <a:srgbClr val="FF0000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7498" name="Rectangle 10"/>
          <p:cNvSpPr>
            <a:spLocks noChangeArrowheads="1"/>
          </p:cNvSpPr>
          <p:nvPr/>
        </p:nvSpPr>
        <p:spPr bwMode="auto">
          <a:xfrm>
            <a:off x="7696200" y="2743200"/>
            <a:ext cx="304800" cy="152400"/>
          </a:xfrm>
          <a:prstGeom prst="rect">
            <a:avLst/>
          </a:prstGeom>
          <a:solidFill>
            <a:srgbClr val="FF0000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7499" name="Rectangle 11"/>
          <p:cNvSpPr>
            <a:spLocks noChangeArrowheads="1"/>
          </p:cNvSpPr>
          <p:nvPr/>
        </p:nvSpPr>
        <p:spPr bwMode="auto">
          <a:xfrm>
            <a:off x="5562600" y="2667000"/>
            <a:ext cx="304800" cy="152400"/>
          </a:xfrm>
          <a:prstGeom prst="rect">
            <a:avLst/>
          </a:prstGeom>
          <a:solidFill>
            <a:srgbClr val="FF0000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7500" name="Rectangle 12"/>
          <p:cNvSpPr>
            <a:spLocks noChangeArrowheads="1"/>
          </p:cNvSpPr>
          <p:nvPr/>
        </p:nvSpPr>
        <p:spPr bwMode="auto">
          <a:xfrm>
            <a:off x="5562600" y="2514600"/>
            <a:ext cx="304800" cy="152400"/>
          </a:xfrm>
          <a:prstGeom prst="rect">
            <a:avLst/>
          </a:prstGeom>
          <a:solidFill>
            <a:srgbClr val="FF0000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7501" name="Rectangle 13"/>
          <p:cNvSpPr>
            <a:spLocks noChangeArrowheads="1"/>
          </p:cNvSpPr>
          <p:nvPr/>
        </p:nvSpPr>
        <p:spPr bwMode="auto">
          <a:xfrm>
            <a:off x="8001000" y="2895600"/>
            <a:ext cx="304800" cy="152400"/>
          </a:xfrm>
          <a:prstGeom prst="rect">
            <a:avLst/>
          </a:prstGeom>
          <a:solidFill>
            <a:srgbClr val="165A12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7502" name="Rectangle 14"/>
          <p:cNvSpPr>
            <a:spLocks noChangeArrowheads="1"/>
          </p:cNvSpPr>
          <p:nvPr/>
        </p:nvSpPr>
        <p:spPr bwMode="auto">
          <a:xfrm>
            <a:off x="6172200" y="2667000"/>
            <a:ext cx="304800" cy="152400"/>
          </a:xfrm>
          <a:prstGeom prst="rect">
            <a:avLst/>
          </a:prstGeom>
          <a:solidFill>
            <a:srgbClr val="ECB20B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7503" name="Rectangle 15"/>
          <p:cNvSpPr>
            <a:spLocks noChangeArrowheads="1"/>
          </p:cNvSpPr>
          <p:nvPr/>
        </p:nvSpPr>
        <p:spPr bwMode="auto">
          <a:xfrm>
            <a:off x="5867400" y="2667000"/>
            <a:ext cx="304800" cy="152400"/>
          </a:xfrm>
          <a:prstGeom prst="rect">
            <a:avLst/>
          </a:prstGeom>
          <a:solidFill>
            <a:srgbClr val="0000FF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7504" name="Rectangle 16"/>
          <p:cNvSpPr>
            <a:spLocks noChangeArrowheads="1"/>
          </p:cNvSpPr>
          <p:nvPr/>
        </p:nvSpPr>
        <p:spPr bwMode="auto">
          <a:xfrm>
            <a:off x="5715000" y="3733800"/>
            <a:ext cx="304800" cy="152400"/>
          </a:xfrm>
          <a:prstGeom prst="rect">
            <a:avLst/>
          </a:prstGeom>
          <a:solidFill>
            <a:srgbClr val="FF0000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7505" name="Rectangle 17"/>
          <p:cNvSpPr>
            <a:spLocks noChangeArrowheads="1"/>
          </p:cNvSpPr>
          <p:nvPr/>
        </p:nvSpPr>
        <p:spPr bwMode="auto">
          <a:xfrm>
            <a:off x="5715000" y="3581400"/>
            <a:ext cx="304800" cy="152400"/>
          </a:xfrm>
          <a:prstGeom prst="rect">
            <a:avLst/>
          </a:prstGeom>
          <a:solidFill>
            <a:srgbClr val="FF0000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7506" name="Rectangle 18"/>
          <p:cNvSpPr>
            <a:spLocks noChangeArrowheads="1"/>
          </p:cNvSpPr>
          <p:nvPr/>
        </p:nvSpPr>
        <p:spPr bwMode="auto">
          <a:xfrm>
            <a:off x="6324600" y="3733800"/>
            <a:ext cx="304800" cy="152400"/>
          </a:xfrm>
          <a:prstGeom prst="rect">
            <a:avLst/>
          </a:prstGeom>
          <a:solidFill>
            <a:srgbClr val="ECB20B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7507" name="Rectangle 19"/>
          <p:cNvSpPr>
            <a:spLocks noChangeArrowheads="1"/>
          </p:cNvSpPr>
          <p:nvPr/>
        </p:nvSpPr>
        <p:spPr bwMode="auto">
          <a:xfrm>
            <a:off x="6019800" y="3733800"/>
            <a:ext cx="304800" cy="152400"/>
          </a:xfrm>
          <a:prstGeom prst="rect">
            <a:avLst/>
          </a:prstGeom>
          <a:solidFill>
            <a:srgbClr val="0000FF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7508" name="Rectangle 20"/>
          <p:cNvSpPr>
            <a:spLocks noChangeArrowheads="1"/>
          </p:cNvSpPr>
          <p:nvPr/>
        </p:nvSpPr>
        <p:spPr bwMode="auto">
          <a:xfrm>
            <a:off x="6629400" y="3352800"/>
            <a:ext cx="304800" cy="152400"/>
          </a:xfrm>
          <a:prstGeom prst="rect">
            <a:avLst/>
          </a:prstGeom>
          <a:solidFill>
            <a:srgbClr val="FF0000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7509" name="Rectangle 21"/>
          <p:cNvSpPr>
            <a:spLocks noChangeArrowheads="1"/>
          </p:cNvSpPr>
          <p:nvPr/>
        </p:nvSpPr>
        <p:spPr bwMode="auto">
          <a:xfrm>
            <a:off x="6629400" y="3200400"/>
            <a:ext cx="304800" cy="152400"/>
          </a:xfrm>
          <a:prstGeom prst="rect">
            <a:avLst/>
          </a:prstGeom>
          <a:solidFill>
            <a:srgbClr val="FF0000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7510" name="Rectangle 22"/>
          <p:cNvSpPr>
            <a:spLocks noChangeArrowheads="1"/>
          </p:cNvSpPr>
          <p:nvPr/>
        </p:nvSpPr>
        <p:spPr bwMode="auto">
          <a:xfrm>
            <a:off x="7239000" y="3352800"/>
            <a:ext cx="304800" cy="152400"/>
          </a:xfrm>
          <a:prstGeom prst="rect">
            <a:avLst/>
          </a:prstGeom>
          <a:solidFill>
            <a:srgbClr val="ECB20B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7511" name="Rectangle 23"/>
          <p:cNvSpPr>
            <a:spLocks noChangeArrowheads="1"/>
          </p:cNvSpPr>
          <p:nvPr/>
        </p:nvSpPr>
        <p:spPr bwMode="auto">
          <a:xfrm>
            <a:off x="6934200" y="3352800"/>
            <a:ext cx="304800" cy="152400"/>
          </a:xfrm>
          <a:prstGeom prst="rect">
            <a:avLst/>
          </a:prstGeom>
          <a:solidFill>
            <a:srgbClr val="0000FF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7512" name="Text Box 24"/>
          <p:cNvSpPr txBox="1">
            <a:spLocks noChangeArrowheads="1"/>
          </p:cNvSpPr>
          <p:nvPr/>
        </p:nvSpPr>
        <p:spPr bwMode="auto">
          <a:xfrm>
            <a:off x="5641975" y="4267200"/>
            <a:ext cx="3043238" cy="121602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sym typeface="Symbol" charset="0"/>
              </a:rPr>
              <a:t></a:t>
            </a:r>
            <a:r>
              <a:rPr lang="en-US" baseline="-25000">
                <a:sym typeface="Symbol" charset="0"/>
              </a:rPr>
              <a:t>k</a:t>
            </a:r>
            <a:r>
              <a:rPr lang="en-US">
                <a:sym typeface="Symbol" charset="0"/>
              </a:rPr>
              <a:t>(q) = exp(q/(8Ld</a:t>
            </a:r>
            <a:r>
              <a:rPr lang="en-US" baseline="-25000">
                <a:sym typeface="Symbol" charset="0"/>
              </a:rPr>
              <a:t>k</a:t>
            </a:r>
            <a:r>
              <a:rPr lang="en-US">
                <a:sym typeface="Symbol" charset="0"/>
              </a:rPr>
              <a:t>)</a:t>
            </a:r>
          </a:p>
          <a:p>
            <a:pPr algn="l"/>
            <a:r>
              <a:rPr lang="en-US">
                <a:sym typeface="Symbol" charset="0"/>
              </a:rPr>
              <a:t>L = longest path length</a:t>
            </a:r>
          </a:p>
          <a:p>
            <a:pPr algn="l"/>
            <a:r>
              <a:rPr lang="en-US">
                <a:sym typeface="Symbol" charset="0"/>
              </a:rPr>
              <a:t>d</a:t>
            </a:r>
            <a:r>
              <a:rPr lang="en-US" baseline="-25000">
                <a:sym typeface="Symbol" charset="0"/>
              </a:rPr>
              <a:t>k</a:t>
            </a:r>
            <a:r>
              <a:rPr lang="en-US">
                <a:sym typeface="Symbol" charset="0"/>
              </a:rPr>
              <a:t>= demand for flow 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581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Dissemination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4734"/>
            <a:ext cx="8353650" cy="4841429"/>
          </a:xfrm>
        </p:spPr>
        <p:txBody>
          <a:bodyPr>
            <a:normAutofit/>
          </a:bodyPr>
          <a:lstStyle/>
          <a:p>
            <a:r>
              <a:rPr lang="en-US" dirty="0" smtClean="0"/>
              <a:t>Consider a highly dynamic network G in which each of n nodes has a message to share with all</a:t>
            </a:r>
          </a:p>
          <a:p>
            <a:r>
              <a:rPr lang="en-US" dirty="0" smtClean="0"/>
              <a:t>What is the best way to perform the all-to-all dissemination?</a:t>
            </a:r>
          </a:p>
          <a:p>
            <a:r>
              <a:rPr lang="en-US" dirty="0" smtClean="0"/>
              <a:t>Model: In each step, each node can broadcast an equivalent of O(1) messages to its neighbors</a:t>
            </a:r>
          </a:p>
          <a:p>
            <a:r>
              <a:rPr lang="en-US" dirty="0" smtClean="0"/>
              <a:t>Static network: Can complete in O(n) steps</a:t>
            </a:r>
          </a:p>
          <a:p>
            <a:r>
              <a:rPr lang="en-US" dirty="0" smtClean="0"/>
              <a:t>Dynamic network: Still open!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Distributed Algorithms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4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6881</TotalTime>
  <Words>915</Words>
  <Application>Microsoft Macintosh PowerPoint</Application>
  <PresentationFormat>On-screen Show (4:3)</PresentationFormat>
  <Paragraphs>125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Distributed Algorithms</vt:lpstr>
      <vt:lpstr>Outline</vt:lpstr>
      <vt:lpstr>Randomization in Distributed Computing</vt:lpstr>
      <vt:lpstr>Maximal Independent Set</vt:lpstr>
      <vt:lpstr>Minimum Dominating Set</vt:lpstr>
      <vt:lpstr>Multi-commodity Flow and Routing</vt:lpstr>
      <vt:lpstr>Routing Through Local Balancing</vt:lpstr>
      <vt:lpstr>Routing Through Local Balancing</vt:lpstr>
      <vt:lpstr>Information Dissemination </vt:lpstr>
      <vt:lpstr>Network Coding</vt:lpstr>
      <vt:lpstr>Take Away Messages</vt:lpstr>
    </vt:vector>
  </TitlesOfParts>
  <Company>Northeastern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Rajmohan Rajaraman</dc:creator>
  <cp:lastModifiedBy>Rajmohan Rajaraman</cp:lastModifiedBy>
  <cp:revision>177</cp:revision>
  <cp:lastPrinted>2012-05-25T13:15:50Z</cp:lastPrinted>
  <dcterms:created xsi:type="dcterms:W3CDTF">2011-11-29T21:50:17Z</dcterms:created>
  <dcterms:modified xsi:type="dcterms:W3CDTF">2012-05-31T09:46:11Z</dcterms:modified>
</cp:coreProperties>
</file>