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73" r:id="rId5"/>
    <p:sldId id="274" r:id="rId6"/>
    <p:sldId id="275" r:id="rId7"/>
    <p:sldId id="276" r:id="rId8"/>
    <p:sldId id="264" r:id="rId9"/>
    <p:sldId id="265" r:id="rId10"/>
    <p:sldId id="260" r:id="rId11"/>
    <p:sldId id="261" r:id="rId12"/>
    <p:sldId id="262" r:id="rId13"/>
    <p:sldId id="263" r:id="rId14"/>
    <p:sldId id="266" r:id="rId15"/>
    <p:sldId id="267" r:id="rId16"/>
    <p:sldId id="272" r:id="rId17"/>
    <p:sldId id="277" r:id="rId18"/>
    <p:sldId id="278" r:id="rId19"/>
    <p:sldId id="279" r:id="rId20"/>
    <p:sldId id="281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3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7AECC-1CA3-492A-A1E3-3AF053E3238C}" type="datetimeFigureOut">
              <a:rPr lang="en-US" smtClean="0"/>
              <a:t>1/5/2011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DAE17-B1BC-4A9B-914E-4F6D8EAF26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66CD-4E36-471C-B876-A6E713F71364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AD50-0F1E-4CB8-8FB2-9AFB735C3D03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44EC-E957-42FB-8871-DE97DF1A800F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9E1F-EC14-48B1-AF20-2DBC2FA6745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CDD1-68E4-41C4-AD26-CF079F20AB00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3BFE-F765-47D2-B697-5EEDBAA1909C}" type="datetime1">
              <a:rPr lang="en-US" smtClean="0"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F962C-39EC-4D48-9CC5-52398B6DA989}" type="datetime1">
              <a:rPr lang="en-US" smtClean="0"/>
              <a:t>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1268-C8BE-474B-9AC9-64F5AE557C21}" type="datetime1">
              <a:rPr lang="en-US" smtClean="0"/>
              <a:t>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343D-6C03-44E7-B856-507829C0E33C}" type="datetime1">
              <a:rPr lang="en-US" smtClean="0"/>
              <a:t>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C53E-6702-4E50-92C5-E09F5F604938}" type="datetime1">
              <a:rPr lang="en-US" smtClean="0"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992E-2BAC-42B5-870F-D1C195BF5F6F}" type="datetime1">
              <a:rPr lang="en-US" smtClean="0"/>
              <a:t>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652F1-C08F-4255-B8BE-A86A65D30410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99D94-F5A8-4618-951F-DBA0AAF3CC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.neu.edu/home/lieber/courses/se-courses/cs5500/sp11/projects/problem-statemen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.neu.edu/home/lieber/evergreen/specker/software-development/faq/tasks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IBM Meeting Jan. 5,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82CD-4445-40BA-9118-E0E91281C84A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HSR Use Case: HSR(</a:t>
            </a:r>
            <a:r>
              <a:rPr lang="en-US" dirty="0" err="1" smtClean="0"/>
              <a:t>n,k</a:t>
            </a:r>
            <a:r>
              <a:rPr lang="en-US" dirty="0" smtClean="0"/>
              <a:t>) &lt;= 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Name: HSR</a:t>
            </a:r>
          </a:p>
          <a:p>
            <a:r>
              <a:rPr lang="en-US" dirty="0" smtClean="0"/>
              <a:t>Participating actors: Alice, Bob and Nina.</a:t>
            </a:r>
          </a:p>
          <a:p>
            <a:r>
              <a:rPr lang="en-US" dirty="0" smtClean="0"/>
              <a:t>Entry condition: </a:t>
            </a:r>
            <a:r>
              <a:rPr lang="en-US" dirty="0" err="1" smtClean="0"/>
              <a:t>n,k,q</a:t>
            </a:r>
            <a:r>
              <a:rPr lang="en-US" dirty="0" smtClean="0"/>
              <a:t> are given; k&lt;=n, q&lt;=n, refuter defined: Bob.</a:t>
            </a:r>
          </a:p>
          <a:p>
            <a:r>
              <a:rPr lang="en-US" dirty="0" smtClean="0"/>
              <a:t>Flow of events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CF57-2D32-495D-8E34-0907AE932BE9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HSR Use Case (continued)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Flow of events</a:t>
            </a:r>
          </a:p>
          <a:p>
            <a:pPr lvl="1"/>
            <a:r>
              <a:rPr lang="en-US" dirty="0" smtClean="0"/>
              <a:t>Alice claims HSR(</a:t>
            </a:r>
            <a:r>
              <a:rPr lang="en-US" dirty="0" err="1" smtClean="0"/>
              <a:t>n,k</a:t>
            </a:r>
            <a:r>
              <a:rPr lang="en-US" dirty="0" smtClean="0"/>
              <a:t>)&lt;=q.</a:t>
            </a:r>
          </a:p>
          <a:p>
            <a:pPr lvl="1"/>
            <a:r>
              <a:rPr lang="en-US" dirty="0" smtClean="0"/>
              <a:t>Bob tries to refute. Bob asks for </a:t>
            </a:r>
            <a:r>
              <a:rPr lang="en-US" dirty="0" smtClean="0"/>
              <a:t>program/algorithm for (</a:t>
            </a:r>
            <a:r>
              <a:rPr lang="en-US" dirty="0" err="1" smtClean="0"/>
              <a:t>n,k</a:t>
            </a:r>
            <a:r>
              <a:rPr lang="en-US" dirty="0" smtClean="0"/>
              <a:t>) (</a:t>
            </a:r>
            <a:r>
              <a:rPr lang="en-US" dirty="0" err="1" smtClean="0"/>
              <a:t>ProvideProblem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Alice provides </a:t>
            </a:r>
            <a:r>
              <a:rPr lang="en-US" dirty="0" smtClean="0"/>
              <a:t>program/algorithm (</a:t>
            </a:r>
            <a:r>
              <a:rPr lang="en-US" dirty="0" err="1" smtClean="0"/>
              <a:t>SolveProblem</a:t>
            </a:r>
            <a:r>
              <a:rPr lang="en-US" dirty="0" smtClean="0"/>
              <a:t>).</a:t>
            </a:r>
            <a:endParaRPr lang="en-US" dirty="0" smtClean="0"/>
          </a:p>
          <a:p>
            <a:pPr lvl="1"/>
            <a:r>
              <a:rPr lang="en-US" dirty="0" smtClean="0"/>
              <a:t>Bob/Nina check </a:t>
            </a:r>
            <a:r>
              <a:rPr lang="en-US" dirty="0" smtClean="0"/>
              <a:t>correctness of program/algorithm.</a:t>
            </a:r>
          </a:p>
          <a:p>
            <a:pPr lvl="1"/>
            <a:r>
              <a:rPr lang="en-US" dirty="0" smtClean="0"/>
              <a:t>Nina gives grade based on whether program/algorithm is correct and of predicted quality.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BB76-3961-410B-BAAB-C221F620945C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HSR Use Case (continued)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Exit condition: winner and loser are determined.</a:t>
            </a:r>
          </a:p>
          <a:p>
            <a:r>
              <a:rPr lang="en-US" dirty="0" smtClean="0"/>
              <a:t>Quality requirements: programming language, computational model: decision tree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91A7-85D7-4314-8AF8-26EFF7AB58C1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2438400" y="16002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524000" y="25146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2438400" y="34290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3733800" y="3429000"/>
            <a:ext cx="301550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373" tIns="45687" rIns="91373" bIns="45687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27677" idx="1"/>
            <a:endCxn id="27654" idx="0"/>
          </p:cNvCxnSpPr>
          <p:nvPr/>
        </p:nvCxnSpPr>
        <p:spPr>
          <a:xfrm rot="10800000" flipV="1">
            <a:off x="2594770" y="2699544"/>
            <a:ext cx="453231" cy="729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7677" idx="3"/>
          </p:cNvCxnSpPr>
          <p:nvPr/>
        </p:nvCxnSpPr>
        <p:spPr>
          <a:xfrm>
            <a:off x="3360738" y="2699544"/>
            <a:ext cx="606425" cy="729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1828800" y="19812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TextBox 42"/>
          <p:cNvSpPr txBox="1">
            <a:spLocks noChangeArrowheads="1"/>
          </p:cNvSpPr>
          <p:nvPr/>
        </p:nvSpPr>
        <p:spPr bwMode="auto">
          <a:xfrm>
            <a:off x="3048000" y="2514600"/>
            <a:ext cx="312738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2628900" y="20955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7" name="TextBox 60"/>
          <p:cNvSpPr txBox="1">
            <a:spLocks noChangeArrowheads="1"/>
          </p:cNvSpPr>
          <p:nvPr/>
        </p:nvSpPr>
        <p:spPr bwMode="auto">
          <a:xfrm>
            <a:off x="7315200" y="3048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7688" name="TextBox 61"/>
          <p:cNvSpPr txBox="1">
            <a:spLocks noChangeArrowheads="1"/>
          </p:cNvSpPr>
          <p:nvPr/>
        </p:nvSpPr>
        <p:spPr bwMode="auto">
          <a:xfrm>
            <a:off x="64008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7689" name="TextBox 62"/>
          <p:cNvSpPr txBox="1">
            <a:spLocks noChangeArrowheads="1"/>
          </p:cNvSpPr>
          <p:nvPr/>
        </p:nvSpPr>
        <p:spPr bwMode="auto">
          <a:xfrm>
            <a:off x="82296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z</a:t>
            </a:r>
          </a:p>
        </p:txBody>
      </p:sp>
      <p:cxnSp>
        <p:nvCxnSpPr>
          <p:cNvPr id="64" name="Straight Connector 63"/>
          <p:cNvCxnSpPr/>
          <p:nvPr/>
        </p:nvCxnSpPr>
        <p:spPr>
          <a:xfrm rot="10800000" flipV="1">
            <a:off x="6705600" y="6858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620000" y="685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2" name="TextBox 65"/>
          <p:cNvSpPr txBox="1">
            <a:spLocks noChangeArrowheads="1"/>
          </p:cNvSpPr>
          <p:nvPr/>
        </p:nvSpPr>
        <p:spPr bwMode="auto">
          <a:xfrm>
            <a:off x="6553200" y="685800"/>
            <a:ext cx="54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7693" name="TextBox 66"/>
          <p:cNvSpPr txBox="1">
            <a:spLocks noChangeArrowheads="1"/>
          </p:cNvSpPr>
          <p:nvPr/>
        </p:nvSpPr>
        <p:spPr bwMode="auto">
          <a:xfrm>
            <a:off x="7772400" y="609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27694" name="TextBox 67"/>
          <p:cNvSpPr txBox="1">
            <a:spLocks noChangeArrowheads="1"/>
          </p:cNvSpPr>
          <p:nvPr/>
        </p:nvSpPr>
        <p:spPr bwMode="auto">
          <a:xfrm>
            <a:off x="7467600" y="1981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u</a:t>
            </a:r>
          </a:p>
        </p:txBody>
      </p:sp>
      <p:sp>
        <p:nvSpPr>
          <p:cNvPr id="27695" name="TextBox 68"/>
          <p:cNvSpPr txBox="1">
            <a:spLocks noChangeArrowheads="1"/>
          </p:cNvSpPr>
          <p:nvPr/>
        </p:nvSpPr>
        <p:spPr bwMode="auto">
          <a:xfrm>
            <a:off x="7086600" y="2438400"/>
            <a:ext cx="195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highest safe rung</a:t>
            </a:r>
          </a:p>
        </p:txBody>
      </p:sp>
      <p:sp>
        <p:nvSpPr>
          <p:cNvPr id="27696" name="TextBox 69"/>
          <p:cNvSpPr txBox="1">
            <a:spLocks noChangeArrowheads="1"/>
          </p:cNvSpPr>
          <p:nvPr/>
        </p:nvSpPr>
        <p:spPr bwMode="auto">
          <a:xfrm>
            <a:off x="152400" y="152400"/>
            <a:ext cx="1305030" cy="36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HSR(x,1)&lt;=x</a:t>
            </a:r>
            <a:endParaRPr lang="en-US" dirty="0"/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27AF0-3FEA-4091-A270-0B715E1675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4" name="TextBox 7"/>
          <p:cNvSpPr txBox="1">
            <a:spLocks noChangeArrowheads="1"/>
          </p:cNvSpPr>
          <p:nvPr/>
        </p:nvSpPr>
        <p:spPr bwMode="auto">
          <a:xfrm>
            <a:off x="3048000" y="4343400"/>
            <a:ext cx="301550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27655" idx="1"/>
            <a:endCxn id="54" idx="0"/>
          </p:cNvCxnSpPr>
          <p:nvPr/>
        </p:nvCxnSpPr>
        <p:spPr>
          <a:xfrm rot="10800000" flipV="1">
            <a:off x="3198776" y="3613632"/>
            <a:ext cx="535025" cy="72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8"/>
          <p:cNvSpPr txBox="1">
            <a:spLocks noChangeArrowheads="1"/>
          </p:cNvSpPr>
          <p:nvPr/>
        </p:nvSpPr>
        <p:spPr bwMode="auto">
          <a:xfrm>
            <a:off x="4648200" y="4724400"/>
            <a:ext cx="283917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3" name="TextBox 8"/>
          <p:cNvSpPr txBox="1">
            <a:spLocks noChangeArrowheads="1"/>
          </p:cNvSpPr>
          <p:nvPr/>
        </p:nvSpPr>
        <p:spPr bwMode="auto">
          <a:xfrm>
            <a:off x="5638800" y="5562600"/>
            <a:ext cx="283917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6" name="TextBox 8"/>
          <p:cNvSpPr txBox="1">
            <a:spLocks noChangeArrowheads="1"/>
          </p:cNvSpPr>
          <p:nvPr/>
        </p:nvSpPr>
        <p:spPr bwMode="auto">
          <a:xfrm>
            <a:off x="3657600" y="5562600"/>
            <a:ext cx="471469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x-1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2" idx="1"/>
          </p:cNvCxnSpPr>
          <p:nvPr/>
        </p:nvCxnSpPr>
        <p:spPr>
          <a:xfrm rot="10800000" flipV="1">
            <a:off x="3886202" y="4909033"/>
            <a:ext cx="761998" cy="653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2" idx="3"/>
            <a:endCxn id="63" idx="0"/>
          </p:cNvCxnSpPr>
          <p:nvPr/>
        </p:nvCxnSpPr>
        <p:spPr>
          <a:xfrm>
            <a:off x="4932117" y="4909033"/>
            <a:ext cx="848642" cy="653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685800" y="1066800"/>
            <a:ext cx="6073666" cy="5615151"/>
          </a:xfrm>
          <a:custGeom>
            <a:avLst/>
            <a:gdLst>
              <a:gd name="connsiteX0" fmla="*/ 1604142 w 6073666"/>
              <a:gd name="connsiteY0" fmla="*/ 107731 h 5615151"/>
              <a:gd name="connsiteX1" fmla="*/ 3322583 w 6073666"/>
              <a:gd name="connsiteY1" fmla="*/ 998482 h 5615151"/>
              <a:gd name="connsiteX2" fmla="*/ 5971190 w 6073666"/>
              <a:gd name="connsiteY2" fmla="*/ 4466896 h 5615151"/>
              <a:gd name="connsiteX3" fmla="*/ 2707728 w 6073666"/>
              <a:gd name="connsiteY3" fmla="*/ 5144813 h 5615151"/>
              <a:gd name="connsiteX4" fmla="*/ 185245 w 6073666"/>
              <a:gd name="connsiteY4" fmla="*/ 1644869 h 5615151"/>
              <a:gd name="connsiteX5" fmla="*/ 1604142 w 6073666"/>
              <a:gd name="connsiteY5" fmla="*/ 107731 h 5615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73666" h="5615151">
                <a:moveTo>
                  <a:pt x="1604142" y="107731"/>
                </a:moveTo>
                <a:cubicBezTo>
                  <a:pt x="2127032" y="0"/>
                  <a:pt x="2594742" y="271955"/>
                  <a:pt x="3322583" y="998482"/>
                </a:cubicBezTo>
                <a:cubicBezTo>
                  <a:pt x="4050424" y="1725010"/>
                  <a:pt x="6073666" y="3775841"/>
                  <a:pt x="5971190" y="4466896"/>
                </a:cubicBezTo>
                <a:cubicBezTo>
                  <a:pt x="5868714" y="5157951"/>
                  <a:pt x="3672052" y="5615151"/>
                  <a:pt x="2707728" y="5144813"/>
                </a:cubicBezTo>
                <a:cubicBezTo>
                  <a:pt x="1743404" y="4674475"/>
                  <a:pt x="370490" y="2487010"/>
                  <a:pt x="185245" y="1644869"/>
                </a:cubicBezTo>
                <a:cubicBezTo>
                  <a:pt x="0" y="802728"/>
                  <a:pt x="1081252" y="215462"/>
                  <a:pt x="1604142" y="107731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62000" y="5181600"/>
            <a:ext cx="1089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 is x</a:t>
            </a:r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645E-C681-443C-8B76-D122ABFFE194}" type="datetime1">
              <a:rPr lang="en-US" smtClean="0"/>
              <a:t>1/5/2011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Bob has the following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HSR(4,1)&lt;=4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HSR(9,2)&lt;=4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HSR(9,2)&lt;=3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HSR(8,3)&lt;=3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HSR(4,2)&lt;=2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HSR(11,2)&lt;=4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HSR(12,2)&lt;=4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2133600"/>
            <a:ext cx="472302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 makes a decision for each claim: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defendable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FF0000"/>
                </a:solidFill>
              </a:rPr>
              <a:t>refutable </a:t>
            </a:r>
            <a:r>
              <a:rPr lang="en-US" dirty="0" smtClean="0"/>
              <a:t>(refute function)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defendable:</a:t>
            </a:r>
          </a:p>
          <a:p>
            <a:r>
              <a:rPr lang="en-US" dirty="0" smtClean="0"/>
              <a:t>Alice provides decision tree and Bob cannot find</a:t>
            </a:r>
          </a:p>
          <a:p>
            <a:r>
              <a:rPr lang="en-US" dirty="0" smtClean="0"/>
              <a:t>a bug.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refutable:</a:t>
            </a:r>
          </a:p>
          <a:p>
            <a:r>
              <a:rPr lang="en-US" dirty="0" smtClean="0"/>
              <a:t>Bob provides decision tree and Alice finds a bug.</a:t>
            </a:r>
          </a:p>
          <a:p>
            <a:endParaRPr lang="en-US" dirty="0" smtClean="0"/>
          </a:p>
          <a:p>
            <a:r>
              <a:rPr lang="en-US" dirty="0" smtClean="0"/>
              <a:t>To make the game more interesting:</a:t>
            </a:r>
          </a:p>
          <a:p>
            <a:r>
              <a:rPr lang="en-US" dirty="0" smtClean="0"/>
              <a:t>defendable claims are treated first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D169-95DE-4A1B-A0DE-6A830901B56F}" type="datetime1">
              <a:rPr lang="en-US" smtClean="0"/>
              <a:t>1/5/2011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HSR(11,2)&lt;=</a:t>
            </a:r>
            <a:r>
              <a:rPr lang="en-US" dirty="0" smtClean="0">
                <a:solidFill>
                  <a:srgbClr val="00B05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Alice provides decision tree.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HSR(12,2)&lt;=4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C6D8-A199-44D3-BA53-2D58A30B1CCD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4267200" y="6858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2438400" y="16002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524000" y="25146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5181600" y="16002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2438400" y="34290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3352800" y="34290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2628900" y="30099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27655" idx="0"/>
          </p:cNvCxnSpPr>
          <p:nvPr/>
        </p:nvCxnSpPr>
        <p:spPr>
          <a:xfrm rot="16200000" flipH="1">
            <a:off x="3164682" y="3083718"/>
            <a:ext cx="533400" cy="157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8" name="TextBox 13"/>
          <p:cNvSpPr txBox="1">
            <a:spLocks noChangeArrowheads="1"/>
          </p:cNvSpPr>
          <p:nvPr/>
        </p:nvSpPr>
        <p:spPr bwMode="auto">
          <a:xfrm>
            <a:off x="4572000" y="25146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7659" name="TextBox 14"/>
          <p:cNvSpPr txBox="1">
            <a:spLocks noChangeArrowheads="1"/>
          </p:cNvSpPr>
          <p:nvPr/>
        </p:nvSpPr>
        <p:spPr bwMode="auto">
          <a:xfrm>
            <a:off x="3962400" y="34290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7660" name="TextBox 15"/>
          <p:cNvSpPr txBox="1">
            <a:spLocks noChangeArrowheads="1"/>
          </p:cNvSpPr>
          <p:nvPr/>
        </p:nvSpPr>
        <p:spPr bwMode="auto">
          <a:xfrm>
            <a:off x="5334000" y="4343400"/>
            <a:ext cx="301625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91373" tIns="45687" rIns="91373" bIns="45687">
            <a:spAutoFit/>
          </a:bodyPr>
          <a:lstStyle/>
          <a:p>
            <a:r>
              <a:rPr lang="en-US"/>
              <a:t>5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152900" y="30099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762500" y="20955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5297488" y="4002088"/>
            <a:ext cx="531812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4" name="TextBox 20"/>
          <p:cNvSpPr txBox="1">
            <a:spLocks noChangeArrowheads="1"/>
          </p:cNvSpPr>
          <p:nvPr/>
        </p:nvSpPr>
        <p:spPr bwMode="auto">
          <a:xfrm>
            <a:off x="6400800" y="30480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27665" name="TextBox 21"/>
          <p:cNvSpPr txBox="1">
            <a:spLocks noChangeArrowheads="1"/>
          </p:cNvSpPr>
          <p:nvPr/>
        </p:nvSpPr>
        <p:spPr bwMode="auto">
          <a:xfrm>
            <a:off x="7315200" y="39624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27666" name="TextBox 22"/>
          <p:cNvSpPr txBox="1">
            <a:spLocks noChangeArrowheads="1"/>
          </p:cNvSpPr>
          <p:nvPr/>
        </p:nvSpPr>
        <p:spPr bwMode="auto">
          <a:xfrm>
            <a:off x="5791200" y="39624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7667" name="TextBox 23"/>
          <p:cNvSpPr txBox="1">
            <a:spLocks noChangeArrowheads="1"/>
          </p:cNvSpPr>
          <p:nvPr/>
        </p:nvSpPr>
        <p:spPr bwMode="auto">
          <a:xfrm>
            <a:off x="5181600" y="52578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27668" name="TextBox 24"/>
          <p:cNvSpPr txBox="1">
            <a:spLocks noChangeArrowheads="1"/>
          </p:cNvSpPr>
          <p:nvPr/>
        </p:nvSpPr>
        <p:spPr bwMode="auto">
          <a:xfrm>
            <a:off x="7010400" y="5791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27669" name="TextBox 25"/>
          <p:cNvSpPr txBox="1">
            <a:spLocks noChangeArrowheads="1"/>
          </p:cNvSpPr>
          <p:nvPr/>
        </p:nvSpPr>
        <p:spPr bwMode="auto">
          <a:xfrm>
            <a:off x="5791200" y="5791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7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10800000" flipV="1">
            <a:off x="2743200" y="1066800"/>
            <a:ext cx="1524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1828800" y="19812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72000" y="1066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5410200" y="20574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5981700" y="35433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705600" y="34290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5181600" y="46482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TextBox 42"/>
          <p:cNvSpPr txBox="1">
            <a:spLocks noChangeArrowheads="1"/>
          </p:cNvSpPr>
          <p:nvPr/>
        </p:nvSpPr>
        <p:spPr bwMode="auto">
          <a:xfrm>
            <a:off x="3048000" y="2514600"/>
            <a:ext cx="312738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2628900" y="20955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9" name="TextBox 47"/>
          <p:cNvSpPr txBox="1">
            <a:spLocks noChangeArrowheads="1"/>
          </p:cNvSpPr>
          <p:nvPr/>
        </p:nvSpPr>
        <p:spPr bwMode="auto">
          <a:xfrm>
            <a:off x="4572000" y="43434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7680" name="TextBox 48"/>
          <p:cNvSpPr txBox="1">
            <a:spLocks noChangeArrowheads="1"/>
          </p:cNvSpPr>
          <p:nvPr/>
        </p:nvSpPr>
        <p:spPr bwMode="auto">
          <a:xfrm>
            <a:off x="5181600" y="3429000"/>
            <a:ext cx="301625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1373" tIns="45687" rIns="91373" bIns="45687">
            <a:spAutoFit/>
          </a:bodyPr>
          <a:lstStyle/>
          <a:p>
            <a:r>
              <a:rPr lang="en-US"/>
              <a:t>5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6591300" y="53721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6200000" flipH="1">
            <a:off x="4762500" y="30099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 flipV="1">
            <a:off x="4572000" y="38100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4" name="TextBox 55"/>
          <p:cNvSpPr txBox="1">
            <a:spLocks noChangeArrowheads="1"/>
          </p:cNvSpPr>
          <p:nvPr/>
        </p:nvSpPr>
        <p:spPr bwMode="auto">
          <a:xfrm>
            <a:off x="6400800" y="4876800"/>
            <a:ext cx="312738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8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rot="16200000" flipH="1">
            <a:off x="5981700" y="44577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5791200" y="5257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7" name="TextBox 60"/>
          <p:cNvSpPr txBox="1">
            <a:spLocks noChangeArrowheads="1"/>
          </p:cNvSpPr>
          <p:nvPr/>
        </p:nvSpPr>
        <p:spPr bwMode="auto">
          <a:xfrm>
            <a:off x="7315200" y="3048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7688" name="TextBox 61"/>
          <p:cNvSpPr txBox="1">
            <a:spLocks noChangeArrowheads="1"/>
          </p:cNvSpPr>
          <p:nvPr/>
        </p:nvSpPr>
        <p:spPr bwMode="auto">
          <a:xfrm>
            <a:off x="64008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7689" name="TextBox 62"/>
          <p:cNvSpPr txBox="1">
            <a:spLocks noChangeArrowheads="1"/>
          </p:cNvSpPr>
          <p:nvPr/>
        </p:nvSpPr>
        <p:spPr bwMode="auto">
          <a:xfrm>
            <a:off x="82296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z</a:t>
            </a:r>
          </a:p>
        </p:txBody>
      </p:sp>
      <p:cxnSp>
        <p:nvCxnSpPr>
          <p:cNvPr id="64" name="Straight Connector 63"/>
          <p:cNvCxnSpPr/>
          <p:nvPr/>
        </p:nvCxnSpPr>
        <p:spPr>
          <a:xfrm rot="10800000" flipV="1">
            <a:off x="6705600" y="6858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620000" y="685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2" name="TextBox 65"/>
          <p:cNvSpPr txBox="1">
            <a:spLocks noChangeArrowheads="1"/>
          </p:cNvSpPr>
          <p:nvPr/>
        </p:nvSpPr>
        <p:spPr bwMode="auto">
          <a:xfrm>
            <a:off x="6553200" y="685800"/>
            <a:ext cx="54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7693" name="TextBox 66"/>
          <p:cNvSpPr txBox="1">
            <a:spLocks noChangeArrowheads="1"/>
          </p:cNvSpPr>
          <p:nvPr/>
        </p:nvSpPr>
        <p:spPr bwMode="auto">
          <a:xfrm>
            <a:off x="7772400" y="609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27694" name="TextBox 67"/>
          <p:cNvSpPr txBox="1">
            <a:spLocks noChangeArrowheads="1"/>
          </p:cNvSpPr>
          <p:nvPr/>
        </p:nvSpPr>
        <p:spPr bwMode="auto">
          <a:xfrm>
            <a:off x="7467600" y="1981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u</a:t>
            </a:r>
          </a:p>
        </p:txBody>
      </p:sp>
      <p:sp>
        <p:nvSpPr>
          <p:cNvPr id="27695" name="TextBox 68"/>
          <p:cNvSpPr txBox="1">
            <a:spLocks noChangeArrowheads="1"/>
          </p:cNvSpPr>
          <p:nvPr/>
        </p:nvSpPr>
        <p:spPr bwMode="auto">
          <a:xfrm>
            <a:off x="7086600" y="2438400"/>
            <a:ext cx="195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highest safe rung</a:t>
            </a:r>
          </a:p>
        </p:txBody>
      </p:sp>
      <p:sp>
        <p:nvSpPr>
          <p:cNvPr id="27696" name="TextBox 69"/>
          <p:cNvSpPr txBox="1">
            <a:spLocks noChangeArrowheads="1"/>
          </p:cNvSpPr>
          <p:nvPr/>
        </p:nvSpPr>
        <p:spPr bwMode="auto">
          <a:xfrm>
            <a:off x="533400" y="457200"/>
            <a:ext cx="3595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Highest Safe Rung Decision Tree</a:t>
            </a:r>
          </a:p>
          <a:p>
            <a:r>
              <a:rPr lang="en-US"/>
              <a:t>HSR(9,2)=5</a:t>
            </a:r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23611-1313-4ACD-86C5-BC73774FA8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9" name="Footer Placeholder 7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IBM</a:t>
            </a:r>
            <a:endParaRPr lang="en-US"/>
          </a:p>
        </p:txBody>
      </p:sp>
      <p:sp>
        <p:nvSpPr>
          <p:cNvPr id="51" name="Date Placeholder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E288-A861-4B75-A884-6394D7AE10AC}" type="datetime1">
              <a:rPr lang="en-US" smtClean="0"/>
              <a:t>1/5/2011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28600" y="4572000"/>
            <a:ext cx="30733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Bob, Nina check: refutation by </a:t>
            </a:r>
          </a:p>
          <a:p>
            <a:r>
              <a:rPr lang="en-US" dirty="0" smtClean="0"/>
              <a:t>Bob successful. Alice loses.</a:t>
            </a:r>
          </a:p>
          <a:p>
            <a:r>
              <a:rPr lang="en-US" dirty="0" smtClean="0"/>
              <a:t>Alice: </a:t>
            </a:r>
            <a:r>
              <a:rPr lang="en-US" dirty="0"/>
              <a:t>2</a:t>
            </a:r>
            <a:r>
              <a:rPr lang="en-US" dirty="0" smtClean="0"/>
              <a:t> points, Bob 10 points</a:t>
            </a:r>
          </a:p>
          <a:p>
            <a:endParaRPr lang="en-US" dirty="0"/>
          </a:p>
          <a:p>
            <a:r>
              <a:rPr lang="en-US" dirty="0" smtClean="0"/>
              <a:t>How could Alice have won?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Brian’s second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Brian </a:t>
            </a:r>
            <a:r>
              <a:rPr lang="en-US" dirty="0" err="1" smtClean="0"/>
              <a:t>Schimpf</a:t>
            </a:r>
            <a:r>
              <a:rPr lang="en-US" dirty="0" smtClean="0"/>
              <a:t>: I would like to continue our discussion of SCG and in particular think together about what the technical work would be to instantiate it in Rational Team Concert.  Here is a link to information about the SDK for RTC.  You may need to be a registered user on jazz.net to follow this link but that registration is free.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9E1F-EC14-48B1-AF20-2DBC2FA6745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http://www.ccs.neu.edu/home/lieber/courses/se-courses/cs5500/sp11/projects/problem-statement.html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9E1F-EC14-48B1-AF20-2DBC2FA6745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RTC with SCG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computational problems.</a:t>
            </a:r>
          </a:p>
          <a:p>
            <a:r>
              <a:rPr lang="en-US" dirty="0" smtClean="0"/>
              <a:t>Claims are of the form: I can solve problems in domain D with quality q and resources r.</a:t>
            </a:r>
          </a:p>
          <a:p>
            <a:pPr lvl="1"/>
            <a:r>
              <a:rPr lang="en-US" dirty="0" smtClean="0"/>
              <a:t>Meta claim: SCG provides a useful software evaluation process for computational problems.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9E1F-EC14-48B1-AF20-2DBC2FA6745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Brian’s first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Brian </a:t>
            </a:r>
            <a:r>
              <a:rPr lang="en-US" dirty="0" err="1" smtClean="0"/>
              <a:t>Schimpf</a:t>
            </a:r>
            <a:r>
              <a:rPr lang="en-US" dirty="0" smtClean="0"/>
              <a:t> asks: Could you provide some examples of what the students would actually program into their avatars?  I assume the intelligence they add to the avatars is specific to the problem domain of the game, is that right? </a:t>
            </a:r>
          </a:p>
          <a:p>
            <a:r>
              <a:rPr lang="en-US" dirty="0" smtClean="0">
                <a:hlinkClick r:id="rId2"/>
              </a:rPr>
              <a:t>http://www.ccs.neu.edu/home/lieber/evergreen/specker/software-development/faq/tasks.html</a:t>
            </a:r>
            <a:endParaRPr lang="en-US" dirty="0" smtClean="0"/>
          </a:p>
          <a:p>
            <a:r>
              <a:rPr lang="en-US" dirty="0" smtClean="0"/>
              <a:t>short: refute, strengthen, propose, </a:t>
            </a:r>
            <a:r>
              <a:rPr lang="en-US" dirty="0" err="1" smtClean="0"/>
              <a:t>createProblem</a:t>
            </a:r>
            <a:r>
              <a:rPr lang="en-US" dirty="0" smtClean="0"/>
              <a:t>, </a:t>
            </a:r>
            <a:r>
              <a:rPr lang="en-US" dirty="0" err="1" smtClean="0"/>
              <a:t>solveProblem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3264-429D-45E5-B6AA-C95EFE8857F8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Ahmed’s Connection between </a:t>
            </a:r>
            <a:br>
              <a:rPr lang="en-US" dirty="0" smtClean="0"/>
            </a:br>
            <a:r>
              <a:rPr lang="en-US" dirty="0" smtClean="0"/>
              <a:t>RTC and SCG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Tournament is part of build. Provides objective evaluation, relative to other developers, of overall quality of project.</a:t>
            </a:r>
          </a:p>
          <a:p>
            <a:pPr lvl="1"/>
            <a:r>
              <a:rPr lang="en-US" dirty="0" smtClean="0"/>
              <a:t>The SCG Arena lives outside RTC but results produced by tournament flows back into RTC.</a:t>
            </a:r>
          </a:p>
          <a:p>
            <a:r>
              <a:rPr lang="en-US" dirty="0" smtClean="0"/>
              <a:t>Multiple Stream Development</a:t>
            </a:r>
          </a:p>
          <a:p>
            <a:pPr lvl="1"/>
            <a:r>
              <a:rPr lang="en-US" dirty="0" smtClean="0"/>
              <a:t>Merging best solvers from the tournament.</a:t>
            </a:r>
          </a:p>
          <a:p>
            <a:r>
              <a:rPr lang="en-US" dirty="0" smtClean="0"/>
              <a:t>Use Jazz authentication for registering avatars in an arena.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9E1F-EC14-48B1-AF20-2DBC2FA6745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Personal builds: You can test your avatar locally before you submit it to a tournament. Play against a baby avatar.</a:t>
            </a:r>
          </a:p>
          <a:p>
            <a:r>
              <a:rPr lang="en-US" dirty="0" smtClean="0"/>
              <a:t>Supports Incremental software development</a:t>
            </a:r>
          </a:p>
          <a:p>
            <a:pPr lvl="1"/>
            <a:r>
              <a:rPr lang="en-US" dirty="0" smtClean="0"/>
              <a:t>keep track of changes to avatar</a:t>
            </a:r>
          </a:p>
          <a:p>
            <a:pPr lvl="1"/>
            <a:r>
              <a:rPr lang="en-US" dirty="0" smtClean="0"/>
              <a:t>integration streams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9E1F-EC14-48B1-AF20-2DBC2FA6745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SCG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concrete instance of a use case.</a:t>
            </a:r>
          </a:p>
          <a:p>
            <a:r>
              <a:rPr lang="en-US" dirty="0" smtClean="0"/>
              <a:t>Interactions between scholars Alice and Bob. Admin Nina gives grade to performance of Alice and Bob.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4C77-00A1-4AC3-9522-54688B7A2DBE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Highest Safe Rung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doing </a:t>
            </a:r>
            <a:r>
              <a:rPr lang="en-US" smtClean="0">
                <a:solidFill>
                  <a:srgbClr val="FF0000"/>
                </a:solidFill>
              </a:rPr>
              <a:t>stress-testing</a:t>
            </a:r>
            <a:r>
              <a:rPr lang="en-US" smtClean="0"/>
              <a:t> on various models of glass jars to determine the height from which they can be dropped and still </a:t>
            </a:r>
            <a:r>
              <a:rPr lang="en-US" smtClean="0">
                <a:solidFill>
                  <a:srgbClr val="FF0000"/>
                </a:solidFill>
              </a:rPr>
              <a:t>not break</a:t>
            </a:r>
            <a:r>
              <a:rPr lang="en-US" smtClean="0"/>
              <a:t>.  The setup for this experiment, on a particular type of jar, is as follows.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6EE00-1FFB-41FD-839E-5A281F73189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E0E79-5223-44F8-A4DF-CAE71F2C028C}" type="datetime1">
              <a:rPr lang="en-US" smtClean="0"/>
              <a:t>1/5/2011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Highest Safe Rung</a:t>
            </a:r>
          </a:p>
        </p:txBody>
      </p:sp>
      <p:pic>
        <p:nvPicPr>
          <p:cNvPr id="25603" name="Picture 8" descr="C:\Users\Karl_2\AppData\Local\Microsoft\Windows\Temporary Internet Files\Content.IE5\S5E5SEY3\MC9000480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2716213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9" descr="C:\Users\Karl_2\AppData\Local\Microsoft\Windows\Temporary Internet Files\Content.IE5\C53I4T0M\MC9003839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343400"/>
            <a:ext cx="8382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9" descr="C:\Users\Karl_2\AppData\Local\Microsoft\Windows\Temporary Internet Files\Content.IE5\C53I4T0M\MC9003839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343400"/>
            <a:ext cx="8382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Box 25"/>
          <p:cNvSpPr txBox="1">
            <a:spLocks noChangeArrowheads="1"/>
          </p:cNvSpPr>
          <p:nvPr/>
        </p:nvSpPr>
        <p:spPr bwMode="auto">
          <a:xfrm>
            <a:off x="1600200" y="5486400"/>
            <a:ext cx="3870476" cy="64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Only two identical bottles to determine</a:t>
            </a:r>
          </a:p>
          <a:p>
            <a:r>
              <a:rPr lang="en-US" dirty="0"/>
              <a:t>highest safe rung </a:t>
            </a:r>
            <a:r>
              <a:rPr lang="en-US" dirty="0" smtClean="0"/>
              <a:t>(k=2)</a:t>
            </a:r>
            <a:endParaRPr lang="en-US" dirty="0"/>
          </a:p>
        </p:txBody>
      </p:sp>
      <p:pic>
        <p:nvPicPr>
          <p:cNvPr id="25607" name="Picture 3" descr="C:\Users\Karl_2\AppData\Local\Microsoft\Windows\Temporary Internet Files\Content.IE5\DUFXPIJG\MC90043488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2" descr="C:\Users\Karl_2\AppData\Local\Microsoft\Windows\Temporary Internet Files\Content.IE5\LNHTQPME\MC900433958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1600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4" descr="C:\Users\Karl_2\AppData\Local\Microsoft\Windows\Temporary Internet Files\Content.IE5\C53I4T0M\MC900432625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1600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0" name="TextBox 31"/>
          <p:cNvSpPr txBox="1">
            <a:spLocks noChangeArrowheads="1"/>
          </p:cNvSpPr>
          <p:nvPr/>
        </p:nvSpPr>
        <p:spPr bwMode="auto">
          <a:xfrm>
            <a:off x="3733800" y="1219200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Alice</a:t>
            </a:r>
          </a:p>
        </p:txBody>
      </p:sp>
      <p:sp>
        <p:nvSpPr>
          <p:cNvPr id="25611" name="TextBox 32"/>
          <p:cNvSpPr txBox="1">
            <a:spLocks noChangeArrowheads="1"/>
          </p:cNvSpPr>
          <p:nvPr/>
        </p:nvSpPr>
        <p:spPr bwMode="auto">
          <a:xfrm>
            <a:off x="5638800" y="1143000"/>
            <a:ext cx="595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Bob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21821-552B-4F0A-B01B-3F4C977E0A2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IBM</a:t>
            </a:r>
            <a:endParaRPr lang="en-US"/>
          </a:p>
        </p:txBody>
      </p:sp>
      <p:sp>
        <p:nvSpPr>
          <p:cNvPr id="25614" name="TextBox 36"/>
          <p:cNvSpPr txBox="1">
            <a:spLocks noChangeArrowheads="1"/>
          </p:cNvSpPr>
          <p:nvPr/>
        </p:nvSpPr>
        <p:spPr bwMode="auto">
          <a:xfrm>
            <a:off x="4953000" y="3429000"/>
            <a:ext cx="3962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7" rIns="91392" bIns="45697">
            <a:spAutoFit/>
          </a:bodyPr>
          <a:lstStyle/>
          <a:p>
            <a:r>
              <a:rPr lang="en-US"/>
              <a:t>You have a ladder with </a:t>
            </a:r>
            <a:r>
              <a:rPr lang="en-US">
                <a:solidFill>
                  <a:srgbClr val="FF0000"/>
                </a:solidFill>
              </a:rPr>
              <a:t>n rungs</a:t>
            </a:r>
            <a:r>
              <a:rPr lang="en-US"/>
              <a:t>, and you want to find the highest rung from which you can drop a copy of the jar and not have it break.  We call this the highest safe rung.  You have a fixed ``budget'' of </a:t>
            </a:r>
            <a:r>
              <a:rPr lang="en-US">
                <a:solidFill>
                  <a:srgbClr val="FF0000"/>
                </a:solidFill>
              </a:rPr>
              <a:t>k</a:t>
            </a:r>
            <a:r>
              <a:rPr lang="en-US"/>
              <a:t> &gt; 0 </a:t>
            </a:r>
            <a:r>
              <a:rPr lang="en-US">
                <a:solidFill>
                  <a:srgbClr val="FF0000"/>
                </a:solidFill>
              </a:rPr>
              <a:t>jars</a:t>
            </a:r>
            <a:r>
              <a:rPr lang="en-US"/>
              <a:t>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B697-E767-4F12-96CD-C59CD5B35FF2}" type="datetime1">
              <a:rPr lang="en-US" smtClean="0"/>
              <a:t>1/5/2011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Highest Safe Rung</a:t>
            </a:r>
          </a:p>
        </p:txBody>
      </p:sp>
      <p:pic>
        <p:nvPicPr>
          <p:cNvPr id="26627" name="Picture 8" descr="C:\Users\Karl_2\AppData\Local\Microsoft\Windows\Temporary Internet Files\Content.IE5\S5E5SEY3\MC9000480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2716213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9" descr="C:\Users\Karl_2\AppData\Local\Microsoft\Windows\Temporary Internet Files\Content.IE5\C53I4T0M\MC9003839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343400"/>
            <a:ext cx="8382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9" descr="C:\Users\Karl_2\AppData\Local\Microsoft\Windows\Temporary Internet Files\Content.IE5\C53I4T0M\MC9003839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343400"/>
            <a:ext cx="8382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0" descr="C:\Users\Karl_2\AppData\Local\Microsoft\Windows\Temporary Internet Files\Content.IE5\LNHTQPME\MC90001317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3505200"/>
            <a:ext cx="762000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TextBox 25"/>
          <p:cNvSpPr txBox="1">
            <a:spLocks noChangeArrowheads="1"/>
          </p:cNvSpPr>
          <p:nvPr/>
        </p:nvSpPr>
        <p:spPr bwMode="auto">
          <a:xfrm>
            <a:off x="1600200" y="5486400"/>
            <a:ext cx="4083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Only two identical bottles to determine</a:t>
            </a:r>
          </a:p>
          <a:p>
            <a:r>
              <a:rPr lang="en-US"/>
              <a:t>highest safe rung </a:t>
            </a:r>
          </a:p>
        </p:txBody>
      </p:sp>
      <p:pic>
        <p:nvPicPr>
          <p:cNvPr id="26632" name="Picture 3" descr="C:\Users\Karl_2\AppData\Local\Microsoft\Windows\Temporary Internet Files\Content.IE5\DUFXPIJG\MC900434884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524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2" descr="C:\Users\Karl_2\AppData\Local\Microsoft\Windows\Temporary Internet Files\Content.IE5\LNHTQPME\MC900433958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1600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4" descr="C:\Users\Karl_2\AppData\Local\Microsoft\Windows\Temporary Internet Files\Content.IE5\C53I4T0M\MC900432625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400" y="1600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TextBox 29"/>
          <p:cNvSpPr txBox="1">
            <a:spLocks noChangeArrowheads="1"/>
          </p:cNvSpPr>
          <p:nvPr/>
        </p:nvSpPr>
        <p:spPr bwMode="auto">
          <a:xfrm>
            <a:off x="3505200" y="2819400"/>
            <a:ext cx="1563688" cy="4619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HSR(9,2)</a:t>
            </a:r>
            <a:r>
              <a:rPr lang="en-US" sz="2400" dirty="0"/>
              <a:t> </a:t>
            </a:r>
            <a:r>
              <a:rPr lang="en-US" sz="2400" dirty="0">
                <a:latin typeface="Haettenschweiler" pitchFamily="34" charset="0"/>
              </a:rPr>
              <a:t>≤</a:t>
            </a:r>
            <a:r>
              <a:rPr lang="en-US" sz="2400" dirty="0"/>
              <a:t> </a:t>
            </a:r>
            <a:r>
              <a:rPr lang="en-US" dirty="0"/>
              <a:t>4</a:t>
            </a:r>
          </a:p>
        </p:txBody>
      </p:sp>
      <p:sp>
        <p:nvSpPr>
          <p:cNvPr id="26636" name="TextBox 30"/>
          <p:cNvSpPr txBox="1">
            <a:spLocks noChangeArrowheads="1"/>
          </p:cNvSpPr>
          <p:nvPr/>
        </p:nvSpPr>
        <p:spPr bwMode="auto">
          <a:xfrm>
            <a:off x="5715000" y="2895600"/>
            <a:ext cx="3057525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I doubt it: refutation attempt!</a:t>
            </a:r>
          </a:p>
        </p:txBody>
      </p:sp>
      <p:sp>
        <p:nvSpPr>
          <p:cNvPr id="26637" name="TextBox 31"/>
          <p:cNvSpPr txBox="1">
            <a:spLocks noChangeArrowheads="1"/>
          </p:cNvSpPr>
          <p:nvPr/>
        </p:nvSpPr>
        <p:spPr bwMode="auto">
          <a:xfrm>
            <a:off x="3733800" y="1219200"/>
            <a:ext cx="68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Alice</a:t>
            </a:r>
          </a:p>
        </p:txBody>
      </p:sp>
      <p:sp>
        <p:nvSpPr>
          <p:cNvPr id="26638" name="TextBox 32"/>
          <p:cNvSpPr txBox="1">
            <a:spLocks noChangeArrowheads="1"/>
          </p:cNvSpPr>
          <p:nvPr/>
        </p:nvSpPr>
        <p:spPr bwMode="auto">
          <a:xfrm>
            <a:off x="5638800" y="1143000"/>
            <a:ext cx="595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Bob</a:t>
            </a:r>
          </a:p>
        </p:txBody>
      </p:sp>
      <p:sp>
        <p:nvSpPr>
          <p:cNvPr id="26639" name="TextBox 33"/>
          <p:cNvSpPr txBox="1">
            <a:spLocks noChangeArrowheads="1"/>
          </p:cNvSpPr>
          <p:nvPr/>
        </p:nvSpPr>
        <p:spPr bwMode="auto">
          <a:xfrm>
            <a:off x="5943600" y="4495800"/>
            <a:ext cx="2184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Alice constructs</a:t>
            </a:r>
          </a:p>
          <a:p>
            <a:r>
              <a:rPr lang="en-US"/>
              <a:t>decision tree T of</a:t>
            </a:r>
          </a:p>
          <a:p>
            <a:r>
              <a:rPr lang="en-US"/>
              <a:t>depth 4 and gives it</a:t>
            </a:r>
          </a:p>
          <a:p>
            <a:r>
              <a:rPr lang="en-US"/>
              <a:t>to Bob. He checks</a:t>
            </a:r>
          </a:p>
          <a:p>
            <a:r>
              <a:rPr lang="en-US"/>
              <a:t>whether T is valid.</a:t>
            </a:r>
          </a:p>
          <a:p>
            <a:r>
              <a:rPr lang="en-US"/>
              <a:t>Bob wins if he finds</a:t>
            </a:r>
          </a:p>
          <a:p>
            <a:r>
              <a:rPr lang="en-US"/>
              <a:t>a flaw.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B08CED-C3C4-4826-A22E-95FD9EF204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IBM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3B23D-3E53-4EC5-A1CC-A36F861FF924}" type="datetime1">
              <a:rPr lang="en-US" smtClean="0"/>
              <a:t>1/5/2011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HSR(</a:t>
            </a:r>
            <a:r>
              <a:rPr lang="en-US" dirty="0" err="1" smtClean="0"/>
              <a:t>n,k</a:t>
            </a:r>
            <a:r>
              <a:rPr lang="en-US" dirty="0" smtClean="0"/>
              <a:t>)</a:t>
            </a:r>
            <a:r>
              <a:rPr lang="en-US" sz="5400" dirty="0" smtClean="0"/>
              <a:t> </a:t>
            </a:r>
            <a:r>
              <a:rPr lang="en-US" sz="5400" dirty="0" smtClean="0">
                <a:latin typeface="Haettenschweiler" pitchFamily="34" charset="0"/>
              </a:rPr>
              <a:t>≤</a:t>
            </a:r>
            <a:r>
              <a:rPr lang="en-US" sz="5400" dirty="0" smtClean="0"/>
              <a:t> </a:t>
            </a:r>
            <a:r>
              <a:rPr lang="en-US" dirty="0"/>
              <a:t>q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exists a valid decision tree DT-HSR(</a:t>
            </a:r>
            <a:r>
              <a:rPr lang="en-US" dirty="0" err="1" smtClean="0"/>
              <a:t>n,k</a:t>
            </a:r>
            <a:r>
              <a:rPr lang="en-US" dirty="0" smtClean="0"/>
              <a:t>) of depth q to solve HSR(</a:t>
            </a:r>
            <a:r>
              <a:rPr lang="en-US" dirty="0" err="1" smtClean="0"/>
              <a:t>n,k</a:t>
            </a:r>
            <a:r>
              <a:rPr lang="en-US" dirty="0" smtClean="0"/>
              <a:t>) so that for all ladders with n rungs and secret rung s, the decision tree DT-HSR(</a:t>
            </a:r>
            <a:r>
              <a:rPr lang="en-US" dirty="0" err="1" smtClean="0"/>
              <a:t>n,k</a:t>
            </a:r>
            <a:r>
              <a:rPr lang="en-US" dirty="0" smtClean="0"/>
              <a:t>) correctly identifies s.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85FB-8F89-454C-A8A0-9B12EBC20648}" type="datetime1">
              <a:rPr lang="en-US" smtClean="0"/>
              <a:t>1/5/2011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99D94-F5A8-4618-951F-DBA0AAF3CC8A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2438400" y="1600200"/>
            <a:ext cx="3127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524000" y="25146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2438400" y="34290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7655" name="TextBox 8"/>
          <p:cNvSpPr txBox="1">
            <a:spLocks noChangeArrowheads="1"/>
          </p:cNvSpPr>
          <p:nvPr/>
        </p:nvSpPr>
        <p:spPr bwMode="auto">
          <a:xfrm>
            <a:off x="3733800" y="3429000"/>
            <a:ext cx="301550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 lIns="91373" tIns="45687" rIns="91373" bIns="45687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27677" idx="1"/>
            <a:endCxn id="27654" idx="0"/>
          </p:cNvCxnSpPr>
          <p:nvPr/>
        </p:nvCxnSpPr>
        <p:spPr>
          <a:xfrm rot="10800000" flipV="1">
            <a:off x="2594770" y="2699544"/>
            <a:ext cx="453231" cy="729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7677" idx="3"/>
          </p:cNvCxnSpPr>
          <p:nvPr/>
        </p:nvCxnSpPr>
        <p:spPr>
          <a:xfrm>
            <a:off x="3360738" y="2699544"/>
            <a:ext cx="606425" cy="729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1828800" y="19812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TextBox 42"/>
          <p:cNvSpPr txBox="1">
            <a:spLocks noChangeArrowheads="1"/>
          </p:cNvSpPr>
          <p:nvPr/>
        </p:nvSpPr>
        <p:spPr bwMode="auto">
          <a:xfrm>
            <a:off x="3048000" y="2514600"/>
            <a:ext cx="312738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2628900" y="20955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7" name="TextBox 60"/>
          <p:cNvSpPr txBox="1">
            <a:spLocks noChangeArrowheads="1"/>
          </p:cNvSpPr>
          <p:nvPr/>
        </p:nvSpPr>
        <p:spPr bwMode="auto">
          <a:xfrm>
            <a:off x="7315200" y="3048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7688" name="TextBox 61"/>
          <p:cNvSpPr txBox="1">
            <a:spLocks noChangeArrowheads="1"/>
          </p:cNvSpPr>
          <p:nvPr/>
        </p:nvSpPr>
        <p:spPr bwMode="auto">
          <a:xfrm>
            <a:off x="64008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7689" name="TextBox 62"/>
          <p:cNvSpPr txBox="1">
            <a:spLocks noChangeArrowheads="1"/>
          </p:cNvSpPr>
          <p:nvPr/>
        </p:nvSpPr>
        <p:spPr bwMode="auto">
          <a:xfrm>
            <a:off x="82296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z</a:t>
            </a:r>
          </a:p>
        </p:txBody>
      </p:sp>
      <p:cxnSp>
        <p:nvCxnSpPr>
          <p:cNvPr id="64" name="Straight Connector 63"/>
          <p:cNvCxnSpPr/>
          <p:nvPr/>
        </p:nvCxnSpPr>
        <p:spPr>
          <a:xfrm rot="10800000" flipV="1">
            <a:off x="6705600" y="6858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620000" y="685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2" name="TextBox 65"/>
          <p:cNvSpPr txBox="1">
            <a:spLocks noChangeArrowheads="1"/>
          </p:cNvSpPr>
          <p:nvPr/>
        </p:nvSpPr>
        <p:spPr bwMode="auto">
          <a:xfrm>
            <a:off x="6553200" y="685800"/>
            <a:ext cx="54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7693" name="TextBox 66"/>
          <p:cNvSpPr txBox="1">
            <a:spLocks noChangeArrowheads="1"/>
          </p:cNvSpPr>
          <p:nvPr/>
        </p:nvSpPr>
        <p:spPr bwMode="auto">
          <a:xfrm>
            <a:off x="7772400" y="609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27694" name="TextBox 67"/>
          <p:cNvSpPr txBox="1">
            <a:spLocks noChangeArrowheads="1"/>
          </p:cNvSpPr>
          <p:nvPr/>
        </p:nvSpPr>
        <p:spPr bwMode="auto">
          <a:xfrm>
            <a:off x="7467600" y="1981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u</a:t>
            </a:r>
          </a:p>
        </p:txBody>
      </p:sp>
      <p:sp>
        <p:nvSpPr>
          <p:cNvPr id="27695" name="TextBox 68"/>
          <p:cNvSpPr txBox="1">
            <a:spLocks noChangeArrowheads="1"/>
          </p:cNvSpPr>
          <p:nvPr/>
        </p:nvSpPr>
        <p:spPr bwMode="auto">
          <a:xfrm>
            <a:off x="7086600" y="2438400"/>
            <a:ext cx="195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highest safe rung</a:t>
            </a:r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27AF0-3FEA-4091-A270-0B715E1675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4" name="TextBox 7"/>
          <p:cNvSpPr txBox="1">
            <a:spLocks noChangeArrowheads="1"/>
          </p:cNvSpPr>
          <p:nvPr/>
        </p:nvSpPr>
        <p:spPr bwMode="auto">
          <a:xfrm>
            <a:off x="3048000" y="4343400"/>
            <a:ext cx="301550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27655" idx="1"/>
            <a:endCxn id="54" idx="0"/>
          </p:cNvCxnSpPr>
          <p:nvPr/>
        </p:nvCxnSpPr>
        <p:spPr>
          <a:xfrm rot="10800000" flipV="1">
            <a:off x="3198776" y="3613632"/>
            <a:ext cx="535025" cy="729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8"/>
          <p:cNvSpPr txBox="1">
            <a:spLocks noChangeArrowheads="1"/>
          </p:cNvSpPr>
          <p:nvPr/>
        </p:nvSpPr>
        <p:spPr bwMode="auto">
          <a:xfrm>
            <a:off x="4343400" y="4267200"/>
            <a:ext cx="301550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0" y="5181600"/>
            <a:ext cx="1106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 is 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371600" y="533400"/>
            <a:ext cx="2600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Linear Search: HSR(4,1</a:t>
            </a:r>
            <a:r>
              <a:rPr lang="en-US" dirty="0" smtClean="0"/>
              <a:t>)=4</a:t>
            </a:r>
          </a:p>
        </p:txBody>
      </p:sp>
      <p:cxnSp>
        <p:nvCxnSpPr>
          <p:cNvPr id="33" name="Straight Arrow Connector 32"/>
          <p:cNvCxnSpPr>
            <a:stCxn id="27655" idx="3"/>
            <a:endCxn id="63" idx="0"/>
          </p:cNvCxnSpPr>
          <p:nvPr/>
        </p:nvCxnSpPr>
        <p:spPr>
          <a:xfrm>
            <a:off x="4035350" y="3613633"/>
            <a:ext cx="458825" cy="653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069F-8CA6-484E-A744-2F888AEDB1B1}" type="datetime1">
              <a:rPr lang="en-US" smtClean="0"/>
              <a:t>1/5/2011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2438400" y="16002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609600" y="3429000"/>
            <a:ext cx="301550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2057400" y="3505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3" name="Straight Arrow Connector 12"/>
          <p:cNvCxnSpPr>
            <a:stCxn id="27677" idx="3"/>
          </p:cNvCxnSpPr>
          <p:nvPr/>
        </p:nvCxnSpPr>
        <p:spPr>
          <a:xfrm>
            <a:off x="3349550" y="2699233"/>
            <a:ext cx="617613" cy="729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1828800" y="19812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TextBox 42"/>
          <p:cNvSpPr txBox="1">
            <a:spLocks noChangeArrowheads="1"/>
          </p:cNvSpPr>
          <p:nvPr/>
        </p:nvSpPr>
        <p:spPr bwMode="auto">
          <a:xfrm>
            <a:off x="3048000" y="2514600"/>
            <a:ext cx="301550" cy="3692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2628900" y="20955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7" name="TextBox 60"/>
          <p:cNvSpPr txBox="1">
            <a:spLocks noChangeArrowheads="1"/>
          </p:cNvSpPr>
          <p:nvPr/>
        </p:nvSpPr>
        <p:spPr bwMode="auto">
          <a:xfrm>
            <a:off x="7315200" y="3048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7688" name="TextBox 61"/>
          <p:cNvSpPr txBox="1">
            <a:spLocks noChangeArrowheads="1"/>
          </p:cNvSpPr>
          <p:nvPr/>
        </p:nvSpPr>
        <p:spPr bwMode="auto">
          <a:xfrm>
            <a:off x="64008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7689" name="TextBox 62"/>
          <p:cNvSpPr txBox="1">
            <a:spLocks noChangeArrowheads="1"/>
          </p:cNvSpPr>
          <p:nvPr/>
        </p:nvSpPr>
        <p:spPr bwMode="auto">
          <a:xfrm>
            <a:off x="8229600" y="1219200"/>
            <a:ext cx="3000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z</a:t>
            </a:r>
          </a:p>
        </p:txBody>
      </p:sp>
      <p:cxnSp>
        <p:nvCxnSpPr>
          <p:cNvPr id="64" name="Straight Connector 63"/>
          <p:cNvCxnSpPr/>
          <p:nvPr/>
        </p:nvCxnSpPr>
        <p:spPr>
          <a:xfrm rot="10800000" flipV="1">
            <a:off x="6705600" y="6858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620000" y="685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2" name="TextBox 65"/>
          <p:cNvSpPr txBox="1">
            <a:spLocks noChangeArrowheads="1"/>
          </p:cNvSpPr>
          <p:nvPr/>
        </p:nvSpPr>
        <p:spPr bwMode="auto">
          <a:xfrm>
            <a:off x="6553200" y="685800"/>
            <a:ext cx="54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7693" name="TextBox 66"/>
          <p:cNvSpPr txBox="1">
            <a:spLocks noChangeArrowheads="1"/>
          </p:cNvSpPr>
          <p:nvPr/>
        </p:nvSpPr>
        <p:spPr bwMode="auto">
          <a:xfrm>
            <a:off x="7772400" y="609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27694" name="TextBox 67"/>
          <p:cNvSpPr txBox="1">
            <a:spLocks noChangeArrowheads="1"/>
          </p:cNvSpPr>
          <p:nvPr/>
        </p:nvSpPr>
        <p:spPr bwMode="auto">
          <a:xfrm>
            <a:off x="7467600" y="1981200"/>
            <a:ext cx="312738" cy="3698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u</a:t>
            </a:r>
          </a:p>
        </p:txBody>
      </p:sp>
      <p:sp>
        <p:nvSpPr>
          <p:cNvPr id="27695" name="TextBox 68"/>
          <p:cNvSpPr txBox="1">
            <a:spLocks noChangeArrowheads="1"/>
          </p:cNvSpPr>
          <p:nvPr/>
        </p:nvSpPr>
        <p:spPr bwMode="auto">
          <a:xfrm>
            <a:off x="7086600" y="2438400"/>
            <a:ext cx="195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/>
              <a:t>highest safe rung</a:t>
            </a:r>
          </a:p>
        </p:txBody>
      </p:sp>
      <p:sp>
        <p:nvSpPr>
          <p:cNvPr id="78" name="Slide Number Placeholder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27AF0-3FEA-4091-A270-0B715E1675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4" name="TextBox 7"/>
          <p:cNvSpPr txBox="1">
            <a:spLocks noChangeArrowheads="1"/>
          </p:cNvSpPr>
          <p:nvPr/>
        </p:nvSpPr>
        <p:spPr bwMode="auto">
          <a:xfrm>
            <a:off x="2667000" y="3581400"/>
            <a:ext cx="301550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27677" idx="2"/>
            <a:endCxn id="54" idx="0"/>
          </p:cNvCxnSpPr>
          <p:nvPr/>
        </p:nvCxnSpPr>
        <p:spPr>
          <a:xfrm rot="5400000">
            <a:off x="2659508" y="3042132"/>
            <a:ext cx="697535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8"/>
          <p:cNvSpPr txBox="1">
            <a:spLocks noChangeArrowheads="1"/>
          </p:cNvSpPr>
          <p:nvPr/>
        </p:nvSpPr>
        <p:spPr bwMode="auto">
          <a:xfrm>
            <a:off x="3810000" y="3429000"/>
            <a:ext cx="301550" cy="36926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90600" y="685800"/>
            <a:ext cx="2617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Binary Search: HSR(4,2</a:t>
            </a:r>
            <a:r>
              <a:rPr lang="en-US" dirty="0" smtClean="0"/>
              <a:t>)=2</a:t>
            </a:r>
          </a:p>
          <a:p>
            <a:endParaRPr lang="en-US" dirty="0"/>
          </a:p>
        </p:txBody>
      </p:sp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1524000" y="2514600"/>
            <a:ext cx="301550" cy="3692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73" tIns="45687" rIns="91373" bIns="45687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rot="10800000" flipV="1">
            <a:off x="914400" y="28956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3"/>
            <a:endCxn id="27654" idx="0"/>
          </p:cNvCxnSpPr>
          <p:nvPr/>
        </p:nvCxnSpPr>
        <p:spPr>
          <a:xfrm>
            <a:off x="1825550" y="2699233"/>
            <a:ext cx="388219" cy="805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A0F9B-F5E7-4B1A-8EC9-EF3C4754EA58}" type="datetime1">
              <a:rPr lang="en-US" smtClean="0"/>
              <a:t>1/5/2011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IBM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931</Words>
  <Application>Microsoft Office PowerPoint</Application>
  <PresentationFormat>On-screen Show (4:3)</PresentationFormat>
  <Paragraphs>236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IBM Meeting Jan. 5, 2011</vt:lpstr>
      <vt:lpstr>Brian’s first question</vt:lpstr>
      <vt:lpstr>SCG Scenario</vt:lpstr>
      <vt:lpstr>Highest Safe Rung</vt:lpstr>
      <vt:lpstr>Highest Safe Rung</vt:lpstr>
      <vt:lpstr>Highest Safe Rung</vt:lpstr>
      <vt:lpstr>HSR(n,k) ≤ q </vt:lpstr>
      <vt:lpstr>Slide 8</vt:lpstr>
      <vt:lpstr>Slide 9</vt:lpstr>
      <vt:lpstr>HSR Use Case: HSR(n,k) &lt;= q</vt:lpstr>
      <vt:lpstr>HSR Use Case (continued) </vt:lpstr>
      <vt:lpstr>HSR Use Case (continued) </vt:lpstr>
      <vt:lpstr>Slide 13</vt:lpstr>
      <vt:lpstr>Bob has the following claims</vt:lpstr>
      <vt:lpstr>Focus on</vt:lpstr>
      <vt:lpstr>Slide 16</vt:lpstr>
      <vt:lpstr>Brian’s second question</vt:lpstr>
      <vt:lpstr>Answers in</vt:lpstr>
      <vt:lpstr>Improving RTC with SCG</vt:lpstr>
      <vt:lpstr>Ahmed’s Connection between  RTC and SCG</vt:lpstr>
      <vt:lpstr>RTC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Meeting Jan. 5</dc:title>
  <dc:creator>Karl Lieberherr</dc:creator>
  <cp:lastModifiedBy>Karl Lieberherr</cp:lastModifiedBy>
  <cp:revision>4</cp:revision>
  <dcterms:created xsi:type="dcterms:W3CDTF">2011-01-05T15:59:18Z</dcterms:created>
  <dcterms:modified xsi:type="dcterms:W3CDTF">2011-01-07T02:28:36Z</dcterms:modified>
</cp:coreProperties>
</file>