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57" r:id="rId4"/>
    <p:sldId id="260" r:id="rId5"/>
    <p:sldId id="266" r:id="rId6"/>
    <p:sldId id="262" r:id="rId7"/>
    <p:sldId id="269" r:id="rId8"/>
    <p:sldId id="268" r:id="rId9"/>
    <p:sldId id="271" r:id="rId10"/>
    <p:sldId id="270" r:id="rId11"/>
    <p:sldId id="272" r:id="rId12"/>
    <p:sldId id="267" r:id="rId13"/>
    <p:sldId id="277" r:id="rId14"/>
    <p:sldId id="278" r:id="rId15"/>
    <p:sldId id="279" r:id="rId16"/>
    <p:sldId id="263" r:id="rId17"/>
    <p:sldId id="264" r:id="rId18"/>
    <p:sldId id="265" r:id="rId19"/>
    <p:sldId id="273" r:id="rId20"/>
    <p:sldId id="274" r:id="rId21"/>
    <p:sldId id="275" r:id="rId22"/>
    <p:sldId id="276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8AE5FB-124B-4279-9712-336E8C68AC74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937205-B8C2-4724-8BC4-C2678436A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54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37205-B8C2-4724-8BC4-C2678436AA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80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2276-F885-47D2-8FB2-ED69182192F6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3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6CBA-9000-4728-8657-4F66F8D7457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6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C9BE-E1C6-4B91-89E3-B102ADD0C53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0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285E-EBA8-49E8-AA8E-4827AE0D57FF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1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83C7-19C2-48E9-9738-9AE6E2D98ECD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7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D871-1286-4FE9-A745-83477B71E95F}" type="datetime1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3C25-E5B4-43FC-891D-439803116582}" type="datetime1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4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F3C6-BCCC-438F-BEFD-E03F236B437D}" type="datetime1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6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E8DD-4F25-4E50-A1DE-813ECA761E5E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9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CDC0-0E5F-4AF7-860E-970E380FD5F8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6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9B2FB-87FF-4393-92B0-7A75727E9468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0DFBB-BDB9-4C2E-95CD-3FF54AE35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3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Table Lookup </a:t>
            </a:r>
            <a:r>
              <a:rPr lang="en-US" dirty="0" smtClean="0"/>
              <a:t>Illustrated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Product Stress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</a:t>
            </a:r>
            <a:r>
              <a:rPr lang="en-US" dirty="0" err="1" smtClean="0"/>
              <a:t>Lieberherr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A514-F3B3-4BA3-B017-449F18547748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10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Search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446" y="749019"/>
            <a:ext cx="6911243" cy="278459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10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822831" y="2030651"/>
            <a:ext cx="8626" cy="27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46453" y="2030651"/>
            <a:ext cx="785004" cy="379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Up Arrow 7"/>
          <p:cNvSpPr/>
          <p:nvPr/>
        </p:nvSpPr>
        <p:spPr>
          <a:xfrm rot="18191193">
            <a:off x="10032039" y="3483017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554747" y="1431985"/>
            <a:ext cx="5539662" cy="222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719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 </a:t>
            </a:r>
            <a:r>
              <a:rPr lang="en-US" altLang="en-US" dirty="0" smtClean="0"/>
              <a:t>Binary Search: Right </a:t>
            </a:r>
            <a:r>
              <a:rPr lang="en-US" altLang="en-US" dirty="0" err="1" smtClean="0"/>
              <a:t>subtree</a:t>
            </a:r>
            <a:endParaRPr lang="en-US" altLang="en-US" dirty="0" smtClean="0"/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4783032" y="5139670"/>
            <a:ext cx="41953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Calibri" panose="020F0502020204030204" pitchFamily="34" charset="0"/>
              </a:rPr>
              <a:t>0   1   2   3   4   5   6 </a:t>
            </a:r>
          </a:p>
        </p:txBody>
      </p:sp>
      <p:sp>
        <p:nvSpPr>
          <p:cNvPr id="8" name="Freeform 7"/>
          <p:cNvSpPr/>
          <p:nvPr/>
        </p:nvSpPr>
        <p:spPr>
          <a:xfrm>
            <a:off x="6305551" y="4991100"/>
            <a:ext cx="2803525" cy="819150"/>
          </a:xfrm>
          <a:custGeom>
            <a:avLst/>
            <a:gdLst>
              <a:gd name="connsiteX0" fmla="*/ 1281830 w 2803742"/>
              <a:gd name="connsiteY0" fmla="*/ 56367 h 818367"/>
              <a:gd name="connsiteX1" fmla="*/ 455112 w 2803742"/>
              <a:gd name="connsiteY1" fmla="*/ 118997 h 818367"/>
              <a:gd name="connsiteX2" fmla="*/ 204592 w 2803742"/>
              <a:gd name="connsiteY2" fmla="*/ 344466 h 818367"/>
              <a:gd name="connsiteX3" fmla="*/ 242170 w 2803742"/>
              <a:gd name="connsiteY3" fmla="*/ 682668 h 818367"/>
              <a:gd name="connsiteX4" fmla="*/ 1657611 w 2803742"/>
              <a:gd name="connsiteY4" fmla="*/ 770351 h 818367"/>
              <a:gd name="connsiteX5" fmla="*/ 2659693 w 2803742"/>
              <a:gd name="connsiteY5" fmla="*/ 707720 h 818367"/>
              <a:gd name="connsiteX6" fmla="*/ 2521907 w 2803742"/>
              <a:gd name="connsiteY6" fmla="*/ 106471 h 818367"/>
              <a:gd name="connsiteX7" fmla="*/ 1281830 w 2803742"/>
              <a:gd name="connsiteY7" fmla="*/ 56367 h 81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3742" h="818367">
                <a:moveTo>
                  <a:pt x="1281830" y="56367"/>
                </a:moveTo>
                <a:cubicBezTo>
                  <a:pt x="937364" y="58455"/>
                  <a:pt x="634651" y="70981"/>
                  <a:pt x="455112" y="118997"/>
                </a:cubicBezTo>
                <a:cubicBezTo>
                  <a:pt x="275573" y="167013"/>
                  <a:pt x="240082" y="250521"/>
                  <a:pt x="204592" y="344466"/>
                </a:cubicBezTo>
                <a:cubicBezTo>
                  <a:pt x="169102" y="438411"/>
                  <a:pt x="0" y="611687"/>
                  <a:pt x="242170" y="682668"/>
                </a:cubicBezTo>
                <a:cubicBezTo>
                  <a:pt x="484340" y="753649"/>
                  <a:pt x="1254691" y="766176"/>
                  <a:pt x="1657611" y="770351"/>
                </a:cubicBezTo>
                <a:cubicBezTo>
                  <a:pt x="2060532" y="774526"/>
                  <a:pt x="2515644" y="818367"/>
                  <a:pt x="2659693" y="707720"/>
                </a:cubicBezTo>
                <a:cubicBezTo>
                  <a:pt x="2803742" y="597073"/>
                  <a:pt x="2757814" y="212942"/>
                  <a:pt x="2521907" y="106471"/>
                </a:cubicBezTo>
                <a:cubicBezTo>
                  <a:pt x="2286000" y="0"/>
                  <a:pt x="1626296" y="54279"/>
                  <a:pt x="1281830" y="5636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73663" y="5062539"/>
            <a:ext cx="1168400" cy="839787"/>
          </a:xfrm>
          <a:custGeom>
            <a:avLst/>
            <a:gdLst>
              <a:gd name="connsiteX0" fmla="*/ 597074 w 1169096"/>
              <a:gd name="connsiteY0" fmla="*/ 48017 h 839245"/>
              <a:gd name="connsiteX1" fmla="*/ 108559 w 1169096"/>
              <a:gd name="connsiteY1" fmla="*/ 148225 h 839245"/>
              <a:gd name="connsiteX2" fmla="*/ 146137 w 1169096"/>
              <a:gd name="connsiteY2" fmla="*/ 436324 h 839245"/>
              <a:gd name="connsiteX3" fmla="*/ 146137 w 1169096"/>
              <a:gd name="connsiteY3" fmla="*/ 724423 h 839245"/>
              <a:gd name="connsiteX4" fmla="*/ 1022959 w 1169096"/>
              <a:gd name="connsiteY4" fmla="*/ 736949 h 839245"/>
              <a:gd name="connsiteX5" fmla="*/ 1022959 w 1169096"/>
              <a:gd name="connsiteY5" fmla="*/ 110647 h 839245"/>
              <a:gd name="connsiteX6" fmla="*/ 484340 w 1169096"/>
              <a:gd name="connsiteY6" fmla="*/ 73069 h 83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9096" h="839245">
                <a:moveTo>
                  <a:pt x="597074" y="48017"/>
                </a:moveTo>
                <a:cubicBezTo>
                  <a:pt x="390394" y="65762"/>
                  <a:pt x="183715" y="83507"/>
                  <a:pt x="108559" y="148225"/>
                </a:cubicBezTo>
                <a:cubicBezTo>
                  <a:pt x="33403" y="212943"/>
                  <a:pt x="139874" y="340291"/>
                  <a:pt x="146137" y="436324"/>
                </a:cubicBezTo>
                <a:cubicBezTo>
                  <a:pt x="152400" y="532357"/>
                  <a:pt x="0" y="674319"/>
                  <a:pt x="146137" y="724423"/>
                </a:cubicBezTo>
                <a:cubicBezTo>
                  <a:pt x="292274" y="774527"/>
                  <a:pt x="876822" y="839245"/>
                  <a:pt x="1022959" y="736949"/>
                </a:cubicBezTo>
                <a:cubicBezTo>
                  <a:pt x="1169096" y="634653"/>
                  <a:pt x="1112729" y="221294"/>
                  <a:pt x="1022959" y="110647"/>
                </a:cubicBezTo>
                <a:cubicBezTo>
                  <a:pt x="933189" y="0"/>
                  <a:pt x="708764" y="36534"/>
                  <a:pt x="484340" y="730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86313" y="4902201"/>
            <a:ext cx="1606550" cy="1198563"/>
          </a:xfrm>
          <a:custGeom>
            <a:avLst/>
            <a:gdLst>
              <a:gd name="connsiteX0" fmla="*/ 920663 w 1605420"/>
              <a:gd name="connsiteY0" fmla="*/ 58455 h 1198323"/>
              <a:gd name="connsiteX1" fmla="*/ 356992 w 1605420"/>
              <a:gd name="connsiteY1" fmla="*/ 96033 h 1198323"/>
              <a:gd name="connsiteX2" fmla="*/ 131523 w 1605420"/>
              <a:gd name="connsiteY2" fmla="*/ 283923 h 1198323"/>
              <a:gd name="connsiteX3" fmla="*/ 31315 w 1605420"/>
              <a:gd name="connsiteY3" fmla="*/ 672230 h 1198323"/>
              <a:gd name="connsiteX4" fmla="*/ 319414 w 1605420"/>
              <a:gd name="connsiteY4" fmla="*/ 1010433 h 1198323"/>
              <a:gd name="connsiteX5" fmla="*/ 1246340 w 1605420"/>
              <a:gd name="connsiteY5" fmla="*/ 1123167 h 1198323"/>
              <a:gd name="connsiteX6" fmla="*/ 1584543 w 1605420"/>
              <a:gd name="connsiteY6" fmla="*/ 559496 h 1198323"/>
              <a:gd name="connsiteX7" fmla="*/ 1371600 w 1605420"/>
              <a:gd name="connsiteY7" fmla="*/ 83507 h 1198323"/>
              <a:gd name="connsiteX8" fmla="*/ 920663 w 1605420"/>
              <a:gd name="connsiteY8" fmla="*/ 58455 h 1198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20" h="1198323">
                <a:moveTo>
                  <a:pt x="920663" y="58455"/>
                </a:moveTo>
                <a:cubicBezTo>
                  <a:pt x="751562" y="60543"/>
                  <a:pt x="488515" y="58455"/>
                  <a:pt x="356992" y="96033"/>
                </a:cubicBezTo>
                <a:cubicBezTo>
                  <a:pt x="225469" y="133611"/>
                  <a:pt x="185802" y="187890"/>
                  <a:pt x="131523" y="283923"/>
                </a:cubicBezTo>
                <a:cubicBezTo>
                  <a:pt x="77244" y="379956"/>
                  <a:pt x="0" y="551145"/>
                  <a:pt x="31315" y="672230"/>
                </a:cubicBezTo>
                <a:cubicBezTo>
                  <a:pt x="62630" y="793315"/>
                  <a:pt x="116910" y="935277"/>
                  <a:pt x="319414" y="1010433"/>
                </a:cubicBezTo>
                <a:cubicBezTo>
                  <a:pt x="521918" y="1085589"/>
                  <a:pt x="1035485" y="1198323"/>
                  <a:pt x="1246340" y="1123167"/>
                </a:cubicBezTo>
                <a:cubicBezTo>
                  <a:pt x="1457195" y="1048011"/>
                  <a:pt x="1563666" y="732773"/>
                  <a:pt x="1584543" y="559496"/>
                </a:cubicBezTo>
                <a:cubicBezTo>
                  <a:pt x="1605420" y="386219"/>
                  <a:pt x="1478071" y="167014"/>
                  <a:pt x="1371600" y="83507"/>
                </a:cubicBezTo>
                <a:cubicBezTo>
                  <a:pt x="1265129" y="0"/>
                  <a:pt x="1089764" y="56367"/>
                  <a:pt x="920663" y="584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24" name="TextBox 22"/>
          <p:cNvSpPr txBox="1">
            <a:spLocks noChangeArrowheads="1"/>
          </p:cNvSpPr>
          <p:nvPr/>
        </p:nvSpPr>
        <p:spPr bwMode="auto">
          <a:xfrm>
            <a:off x="6400800" y="1828800"/>
            <a:ext cx="312738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3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25" name="TextBox 48"/>
          <p:cNvSpPr txBox="1">
            <a:spLocks noChangeArrowheads="1"/>
          </p:cNvSpPr>
          <p:nvPr/>
        </p:nvSpPr>
        <p:spPr bwMode="auto">
          <a:xfrm>
            <a:off x="5715001" y="2590800"/>
            <a:ext cx="301625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1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26" name="TextBox 6"/>
          <p:cNvSpPr txBox="1">
            <a:spLocks noChangeArrowheads="1"/>
          </p:cNvSpPr>
          <p:nvPr/>
        </p:nvSpPr>
        <p:spPr bwMode="auto">
          <a:xfrm>
            <a:off x="5943600" y="3581400"/>
            <a:ext cx="301550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2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cxnSp>
        <p:nvCxnSpPr>
          <p:cNvPr id="34" name="Straight Connector 33"/>
          <p:cNvCxnSpPr>
            <a:stCxn id="21525" idx="1"/>
          </p:cNvCxnSpPr>
          <p:nvPr/>
        </p:nvCxnSpPr>
        <p:spPr>
          <a:xfrm rot="10800000" flipV="1">
            <a:off x="5029200" y="2776538"/>
            <a:ext cx="685800" cy="2481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1525" idx="3"/>
            <a:endCxn id="21526" idx="0"/>
          </p:cNvCxnSpPr>
          <p:nvPr/>
        </p:nvCxnSpPr>
        <p:spPr>
          <a:xfrm>
            <a:off x="6016626" y="2775744"/>
            <a:ext cx="77749" cy="805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1526" idx="1"/>
          </p:cNvCxnSpPr>
          <p:nvPr/>
        </p:nvCxnSpPr>
        <p:spPr>
          <a:xfrm flipH="1">
            <a:off x="5334000" y="3766033"/>
            <a:ext cx="609600" cy="1567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1526" idx="3"/>
          </p:cNvCxnSpPr>
          <p:nvPr/>
        </p:nvCxnSpPr>
        <p:spPr>
          <a:xfrm flipH="1">
            <a:off x="5943601" y="3766033"/>
            <a:ext cx="301549" cy="1491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1524" idx="1"/>
            <a:endCxn id="21525" idx="0"/>
          </p:cNvCxnSpPr>
          <p:nvPr/>
        </p:nvCxnSpPr>
        <p:spPr>
          <a:xfrm flipH="1">
            <a:off x="5865814" y="2013433"/>
            <a:ext cx="534986" cy="577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5" name="TextBox 20"/>
          <p:cNvSpPr txBox="1">
            <a:spLocks noChangeArrowheads="1"/>
          </p:cNvSpPr>
          <p:nvPr/>
        </p:nvSpPr>
        <p:spPr bwMode="auto">
          <a:xfrm>
            <a:off x="7696200" y="3048000"/>
            <a:ext cx="301550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5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36" name="TextBox 55"/>
          <p:cNvSpPr txBox="1">
            <a:spLocks noChangeArrowheads="1"/>
          </p:cNvSpPr>
          <p:nvPr/>
        </p:nvSpPr>
        <p:spPr bwMode="auto">
          <a:xfrm>
            <a:off x="6934200" y="3962400"/>
            <a:ext cx="301550" cy="3692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4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37" name="TextBox 20"/>
          <p:cNvSpPr txBox="1">
            <a:spLocks noChangeArrowheads="1"/>
          </p:cNvSpPr>
          <p:nvPr/>
        </p:nvSpPr>
        <p:spPr bwMode="auto">
          <a:xfrm>
            <a:off x="82296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6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cxnSp>
        <p:nvCxnSpPr>
          <p:cNvPr id="53" name="Straight Connector 52"/>
          <p:cNvCxnSpPr>
            <a:stCxn id="21524" idx="3"/>
            <a:endCxn id="21535" idx="0"/>
          </p:cNvCxnSpPr>
          <p:nvPr/>
        </p:nvCxnSpPr>
        <p:spPr>
          <a:xfrm>
            <a:off x="6713538" y="2013433"/>
            <a:ext cx="1133437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1535" idx="1"/>
            <a:endCxn id="21536" idx="0"/>
          </p:cNvCxnSpPr>
          <p:nvPr/>
        </p:nvCxnSpPr>
        <p:spPr>
          <a:xfrm flipH="1">
            <a:off x="7084975" y="3232633"/>
            <a:ext cx="611225" cy="729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1535" idx="3"/>
            <a:endCxn id="21537" idx="0"/>
          </p:cNvCxnSpPr>
          <p:nvPr/>
        </p:nvCxnSpPr>
        <p:spPr>
          <a:xfrm>
            <a:off x="7997750" y="3232633"/>
            <a:ext cx="384250" cy="729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1536" idx="1"/>
          </p:cNvCxnSpPr>
          <p:nvPr/>
        </p:nvCxnSpPr>
        <p:spPr>
          <a:xfrm flipH="1">
            <a:off x="6705600" y="4147033"/>
            <a:ext cx="228600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1536" idx="3"/>
          </p:cNvCxnSpPr>
          <p:nvPr/>
        </p:nvCxnSpPr>
        <p:spPr>
          <a:xfrm>
            <a:off x="7235750" y="4147033"/>
            <a:ext cx="79450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1537" idx="1"/>
          </p:cNvCxnSpPr>
          <p:nvPr/>
        </p:nvCxnSpPr>
        <p:spPr>
          <a:xfrm rot="10800000" flipV="1">
            <a:off x="7924800" y="4152900"/>
            <a:ext cx="304800" cy="1028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1537" idx="3"/>
          </p:cNvCxnSpPr>
          <p:nvPr/>
        </p:nvCxnSpPr>
        <p:spPr>
          <a:xfrm>
            <a:off x="8534400" y="4152900"/>
            <a:ext cx="152400" cy="952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65"/>
          <p:cNvSpPr/>
          <p:nvPr/>
        </p:nvSpPr>
        <p:spPr>
          <a:xfrm>
            <a:off x="4564064" y="1482726"/>
            <a:ext cx="5081587" cy="4975225"/>
          </a:xfrm>
          <a:custGeom>
            <a:avLst/>
            <a:gdLst>
              <a:gd name="connsiteX0" fmla="*/ 2020866 w 5081392"/>
              <a:gd name="connsiteY0" fmla="*/ 96033 h 4974921"/>
              <a:gd name="connsiteX1" fmla="*/ 1620033 w 5081392"/>
              <a:gd name="connsiteY1" fmla="*/ 308976 h 4974921"/>
              <a:gd name="connsiteX2" fmla="*/ 655529 w 5081392"/>
              <a:gd name="connsiteY2" fmla="*/ 1761995 h 4974921"/>
              <a:gd name="connsiteX3" fmla="*/ 242170 w 5081392"/>
              <a:gd name="connsiteY3" fmla="*/ 3991628 h 4974921"/>
              <a:gd name="connsiteX4" fmla="*/ 217118 w 5081392"/>
              <a:gd name="connsiteY4" fmla="*/ 4730664 h 4974921"/>
              <a:gd name="connsiteX5" fmla="*/ 1544877 w 5081392"/>
              <a:gd name="connsiteY5" fmla="*/ 4943606 h 4974921"/>
              <a:gd name="connsiteX6" fmla="*/ 4526072 w 5081392"/>
              <a:gd name="connsiteY6" fmla="*/ 4542773 h 4974921"/>
              <a:gd name="connsiteX7" fmla="*/ 4876800 w 5081392"/>
              <a:gd name="connsiteY7" fmla="*/ 2876812 h 4974921"/>
              <a:gd name="connsiteX8" fmla="*/ 3498937 w 5081392"/>
              <a:gd name="connsiteY8" fmla="*/ 885173 h 4974921"/>
              <a:gd name="connsiteX9" fmla="*/ 2020866 w 5081392"/>
              <a:gd name="connsiteY9" fmla="*/ 96033 h 497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81392" h="4974921">
                <a:moveTo>
                  <a:pt x="2020866" y="96033"/>
                </a:moveTo>
                <a:cubicBezTo>
                  <a:pt x="1707715" y="0"/>
                  <a:pt x="1847589" y="31316"/>
                  <a:pt x="1620033" y="308976"/>
                </a:cubicBezTo>
                <a:cubicBezTo>
                  <a:pt x="1392477" y="586636"/>
                  <a:pt x="885173" y="1148220"/>
                  <a:pt x="655529" y="1761995"/>
                </a:cubicBezTo>
                <a:cubicBezTo>
                  <a:pt x="425885" y="2375770"/>
                  <a:pt x="315238" y="3496850"/>
                  <a:pt x="242170" y="3991628"/>
                </a:cubicBezTo>
                <a:cubicBezTo>
                  <a:pt x="169102" y="4486406"/>
                  <a:pt x="0" y="4572001"/>
                  <a:pt x="217118" y="4730664"/>
                </a:cubicBezTo>
                <a:cubicBezTo>
                  <a:pt x="434236" y="4889327"/>
                  <a:pt x="826718" y="4974921"/>
                  <a:pt x="1544877" y="4943606"/>
                </a:cubicBezTo>
                <a:cubicBezTo>
                  <a:pt x="2263036" y="4912291"/>
                  <a:pt x="3970752" y="4887239"/>
                  <a:pt x="4526072" y="4542773"/>
                </a:cubicBezTo>
                <a:cubicBezTo>
                  <a:pt x="5081392" y="4198307"/>
                  <a:pt x="5047989" y="3486412"/>
                  <a:pt x="4876800" y="2876812"/>
                </a:cubicBezTo>
                <a:cubicBezTo>
                  <a:pt x="4705611" y="2267212"/>
                  <a:pt x="3979101" y="1350724"/>
                  <a:pt x="3498937" y="885173"/>
                </a:cubicBezTo>
                <a:cubicBezTo>
                  <a:pt x="3018773" y="419622"/>
                  <a:pt x="2334017" y="192066"/>
                  <a:pt x="2020866" y="9603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46" name="TextBox 66"/>
          <p:cNvSpPr txBox="1">
            <a:spLocks noChangeArrowheads="1"/>
          </p:cNvSpPr>
          <p:nvPr/>
        </p:nvSpPr>
        <p:spPr bwMode="auto">
          <a:xfrm>
            <a:off x="8305800" y="1600201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M(2,3)=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69" name="Freeform 68"/>
          <p:cNvSpPr/>
          <p:nvPr/>
        </p:nvSpPr>
        <p:spPr>
          <a:xfrm>
            <a:off x="6281738" y="2762251"/>
            <a:ext cx="3028950" cy="3413125"/>
          </a:xfrm>
          <a:custGeom>
            <a:avLst/>
            <a:gdLst>
              <a:gd name="connsiteX0" fmla="*/ 1405002 w 3029210"/>
              <a:gd name="connsiteY0" fmla="*/ 106471 h 3413342"/>
              <a:gd name="connsiteX1" fmla="*/ 841331 w 3029210"/>
              <a:gd name="connsiteY1" fmla="*/ 732773 h 3413342"/>
              <a:gd name="connsiteX2" fmla="*/ 427972 w 3029210"/>
              <a:gd name="connsiteY2" fmla="*/ 1534438 h 3413342"/>
              <a:gd name="connsiteX3" fmla="*/ 114822 w 3029210"/>
              <a:gd name="connsiteY3" fmla="*/ 2761989 h 3413342"/>
              <a:gd name="connsiteX4" fmla="*/ 1116904 w 3029210"/>
              <a:gd name="connsiteY4" fmla="*/ 3363238 h 3413342"/>
              <a:gd name="connsiteX5" fmla="*/ 2757813 w 3029210"/>
              <a:gd name="connsiteY5" fmla="*/ 3062614 h 3413342"/>
              <a:gd name="connsiteX6" fmla="*/ 2745287 w 3029210"/>
              <a:gd name="connsiteY6" fmla="*/ 1772433 h 3413342"/>
              <a:gd name="connsiteX7" fmla="*/ 2144038 w 3029210"/>
              <a:gd name="connsiteY7" fmla="*/ 532356 h 3413342"/>
              <a:gd name="connsiteX8" fmla="*/ 1617945 w 3029210"/>
              <a:gd name="connsiteY8" fmla="*/ 93945 h 3413342"/>
              <a:gd name="connsiteX9" fmla="*/ 1405002 w 3029210"/>
              <a:gd name="connsiteY9" fmla="*/ 106471 h 341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29210" h="3413342">
                <a:moveTo>
                  <a:pt x="1405002" y="106471"/>
                </a:moveTo>
                <a:cubicBezTo>
                  <a:pt x="1275566" y="212942"/>
                  <a:pt x="1004169" y="494779"/>
                  <a:pt x="841331" y="732773"/>
                </a:cubicBezTo>
                <a:cubicBezTo>
                  <a:pt x="678493" y="970767"/>
                  <a:pt x="549057" y="1196235"/>
                  <a:pt x="427972" y="1534438"/>
                </a:cubicBezTo>
                <a:cubicBezTo>
                  <a:pt x="306887" y="1872641"/>
                  <a:pt x="0" y="2457189"/>
                  <a:pt x="114822" y="2761989"/>
                </a:cubicBezTo>
                <a:cubicBezTo>
                  <a:pt x="229644" y="3066789"/>
                  <a:pt x="676406" y="3313134"/>
                  <a:pt x="1116904" y="3363238"/>
                </a:cubicBezTo>
                <a:cubicBezTo>
                  <a:pt x="1557402" y="3413342"/>
                  <a:pt x="2486416" y="3327748"/>
                  <a:pt x="2757813" y="3062614"/>
                </a:cubicBezTo>
                <a:cubicBezTo>
                  <a:pt x="3029210" y="2797480"/>
                  <a:pt x="2847583" y="2194143"/>
                  <a:pt x="2745287" y="1772433"/>
                </a:cubicBezTo>
                <a:cubicBezTo>
                  <a:pt x="2642991" y="1350723"/>
                  <a:pt x="2331928" y="812104"/>
                  <a:pt x="2144038" y="532356"/>
                </a:cubicBezTo>
                <a:cubicBezTo>
                  <a:pt x="1956148" y="252608"/>
                  <a:pt x="1739030" y="162838"/>
                  <a:pt x="1617945" y="93945"/>
                </a:cubicBezTo>
                <a:cubicBezTo>
                  <a:pt x="1496860" y="25052"/>
                  <a:pt x="1534438" y="0"/>
                  <a:pt x="1405002" y="106471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549775" y="2254251"/>
            <a:ext cx="1936750" cy="4081463"/>
          </a:xfrm>
          <a:custGeom>
            <a:avLst/>
            <a:gdLst>
              <a:gd name="connsiteX0" fmla="*/ 1346548 w 1937358"/>
              <a:gd name="connsiteY0" fmla="*/ 225468 h 4081397"/>
              <a:gd name="connsiteX1" fmla="*/ 1096027 w 1937358"/>
              <a:gd name="connsiteY1" fmla="*/ 400833 h 4081397"/>
              <a:gd name="connsiteX2" fmla="*/ 432148 w 1937358"/>
              <a:gd name="connsiteY2" fmla="*/ 2630466 h 4081397"/>
              <a:gd name="connsiteX3" fmla="*/ 206679 w 1937358"/>
              <a:gd name="connsiteY3" fmla="*/ 3745282 h 4081397"/>
              <a:gd name="connsiteX4" fmla="*/ 1672224 w 1937358"/>
              <a:gd name="connsiteY4" fmla="*/ 3908120 h 4081397"/>
              <a:gd name="connsiteX5" fmla="*/ 1797485 w 1937358"/>
              <a:gd name="connsiteY5" fmla="*/ 2705622 h 4081397"/>
              <a:gd name="connsiteX6" fmla="*/ 1759906 w 1937358"/>
              <a:gd name="connsiteY6" fmla="*/ 1027134 h 4081397"/>
              <a:gd name="connsiteX7" fmla="*/ 1484334 w 1937358"/>
              <a:gd name="connsiteY7" fmla="*/ 300625 h 4081397"/>
              <a:gd name="connsiteX8" fmla="*/ 1296443 w 1937358"/>
              <a:gd name="connsiteY8" fmla="*/ 200416 h 4081397"/>
              <a:gd name="connsiteX9" fmla="*/ 1296443 w 1937358"/>
              <a:gd name="connsiteY9" fmla="*/ 200416 h 408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37358" h="4081397">
                <a:moveTo>
                  <a:pt x="1346548" y="225468"/>
                </a:moveTo>
                <a:cubicBezTo>
                  <a:pt x="1297487" y="112734"/>
                  <a:pt x="1248427" y="0"/>
                  <a:pt x="1096027" y="400833"/>
                </a:cubicBezTo>
                <a:cubicBezTo>
                  <a:pt x="943627" y="801666"/>
                  <a:pt x="580373" y="2073058"/>
                  <a:pt x="432148" y="2630466"/>
                </a:cubicBezTo>
                <a:cubicBezTo>
                  <a:pt x="283923" y="3187874"/>
                  <a:pt x="0" y="3532340"/>
                  <a:pt x="206679" y="3745282"/>
                </a:cubicBezTo>
                <a:cubicBezTo>
                  <a:pt x="413358" y="3958224"/>
                  <a:pt x="1407090" y="4081397"/>
                  <a:pt x="1672224" y="3908120"/>
                </a:cubicBezTo>
                <a:cubicBezTo>
                  <a:pt x="1937358" y="3734843"/>
                  <a:pt x="1782871" y="3185786"/>
                  <a:pt x="1797485" y="2705622"/>
                </a:cubicBezTo>
                <a:cubicBezTo>
                  <a:pt x="1812099" y="2225458"/>
                  <a:pt x="1812098" y="1427967"/>
                  <a:pt x="1759906" y="1027134"/>
                </a:cubicBezTo>
                <a:cubicBezTo>
                  <a:pt x="1707714" y="626301"/>
                  <a:pt x="1561578" y="438411"/>
                  <a:pt x="1484334" y="300625"/>
                </a:cubicBezTo>
                <a:cubicBezTo>
                  <a:pt x="1407090" y="162839"/>
                  <a:pt x="1296443" y="200416"/>
                  <a:pt x="1296443" y="200416"/>
                </a:cubicBezTo>
                <a:lnTo>
                  <a:pt x="1296443" y="20041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50" name="TextBox 70"/>
          <p:cNvSpPr txBox="1">
            <a:spLocks noChangeArrowheads="1"/>
          </p:cNvSpPr>
          <p:nvPr/>
        </p:nvSpPr>
        <p:spPr bwMode="auto">
          <a:xfrm>
            <a:off x="8839200" y="5867401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M(2,2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)=4</a:t>
            </a:r>
          </a:p>
        </p:txBody>
      </p:sp>
      <p:sp>
        <p:nvSpPr>
          <p:cNvPr id="21551" name="TextBox 71"/>
          <p:cNvSpPr txBox="1">
            <a:spLocks noChangeArrowheads="1"/>
          </p:cNvSpPr>
          <p:nvPr/>
        </p:nvSpPr>
        <p:spPr bwMode="auto">
          <a:xfrm>
            <a:off x="3463688" y="5597495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M(2,1)=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6" name="Freeform 75"/>
          <p:cNvSpPr/>
          <p:nvPr/>
        </p:nvSpPr>
        <p:spPr>
          <a:xfrm>
            <a:off x="4273550" y="4613275"/>
            <a:ext cx="5614988" cy="1779588"/>
          </a:xfrm>
          <a:custGeom>
            <a:avLst/>
            <a:gdLst>
              <a:gd name="connsiteX0" fmla="*/ 2461364 w 5615836"/>
              <a:gd name="connsiteY0" fmla="*/ 20877 h 1778696"/>
              <a:gd name="connsiteX1" fmla="*/ 1183710 w 5615836"/>
              <a:gd name="connsiteY1" fmla="*/ 146137 h 1778696"/>
              <a:gd name="connsiteX2" fmla="*/ 557408 w 5615836"/>
              <a:gd name="connsiteY2" fmla="*/ 546970 h 1778696"/>
              <a:gd name="connsiteX3" fmla="*/ 569934 w 5615836"/>
              <a:gd name="connsiteY3" fmla="*/ 1423792 h 1778696"/>
              <a:gd name="connsiteX4" fmla="*/ 732773 w 5615836"/>
              <a:gd name="connsiteY4" fmla="*/ 1761995 h 1778696"/>
              <a:gd name="connsiteX5" fmla="*/ 4966570 w 5615836"/>
              <a:gd name="connsiteY5" fmla="*/ 1323584 h 1778696"/>
              <a:gd name="connsiteX6" fmla="*/ 4628367 w 5615836"/>
              <a:gd name="connsiteY6" fmla="*/ 271398 h 1778696"/>
              <a:gd name="connsiteX7" fmla="*/ 2461364 w 5615836"/>
              <a:gd name="connsiteY7" fmla="*/ 20877 h 17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15836" h="1778696">
                <a:moveTo>
                  <a:pt x="2461364" y="20877"/>
                </a:moveTo>
                <a:cubicBezTo>
                  <a:pt x="1887255" y="0"/>
                  <a:pt x="1501036" y="58455"/>
                  <a:pt x="1183710" y="146137"/>
                </a:cubicBezTo>
                <a:cubicBezTo>
                  <a:pt x="866384" y="233819"/>
                  <a:pt x="659704" y="334028"/>
                  <a:pt x="557408" y="546970"/>
                </a:cubicBezTo>
                <a:cubicBezTo>
                  <a:pt x="455112" y="759912"/>
                  <a:pt x="540707" y="1221288"/>
                  <a:pt x="569934" y="1423792"/>
                </a:cubicBezTo>
                <a:cubicBezTo>
                  <a:pt x="599161" y="1626296"/>
                  <a:pt x="0" y="1778696"/>
                  <a:pt x="732773" y="1761995"/>
                </a:cubicBezTo>
                <a:cubicBezTo>
                  <a:pt x="1465546" y="1745294"/>
                  <a:pt x="4317304" y="1572017"/>
                  <a:pt x="4966570" y="1323584"/>
                </a:cubicBezTo>
                <a:cubicBezTo>
                  <a:pt x="5615836" y="1075151"/>
                  <a:pt x="5043814" y="486428"/>
                  <a:pt x="4628367" y="271398"/>
                </a:cubicBezTo>
                <a:cubicBezTo>
                  <a:pt x="4212920" y="56368"/>
                  <a:pt x="3035473" y="41754"/>
                  <a:pt x="2461364" y="2087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Date Placeholder 5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1/23/2011</a:t>
            </a: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825932-9D69-4E80-80D3-36346BE8375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Asymptotic Growth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1652" y="2388394"/>
            <a:ext cx="3089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n=7 stress levels</a:t>
            </a:r>
          </a:p>
          <a:p>
            <a:r>
              <a:rPr lang="en-US" sz="2400" dirty="0" smtClean="0"/>
              <a:t>q=3 questions</a:t>
            </a:r>
          </a:p>
          <a:p>
            <a:r>
              <a:rPr lang="en-US" sz="2400" dirty="0" smtClean="0"/>
              <a:t>k=2 products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599208" y="20185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31444" y="1939305"/>
            <a:ext cx="139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03364" y="19008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079618" y="19111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331665"/>
            <a:ext cx="32240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Meaning of table M(</a:t>
            </a:r>
            <a:r>
              <a:rPr lang="en-US" dirty="0" err="1" smtClean="0"/>
              <a:t>q,k</a:t>
            </a:r>
            <a:r>
              <a:rPr lang="en-US" dirty="0" smtClean="0"/>
              <a:t>):</a:t>
            </a:r>
          </a:p>
          <a:p>
            <a:r>
              <a:rPr lang="en-US" dirty="0" smtClean="0"/>
              <a:t>With q questions and k products</a:t>
            </a:r>
          </a:p>
          <a:p>
            <a:r>
              <a:rPr lang="en-US" dirty="0" smtClean="0"/>
              <a:t>at most M(</a:t>
            </a:r>
            <a:r>
              <a:rPr lang="en-US" dirty="0" err="1" smtClean="0"/>
              <a:t>q,k</a:t>
            </a:r>
            <a:r>
              <a:rPr lang="en-US" dirty="0" smtClean="0"/>
              <a:t>) stress levels</a:t>
            </a:r>
          </a:p>
          <a:p>
            <a:r>
              <a:rPr lang="en-US" dirty="0" smtClean="0"/>
              <a:t>can be distinguished.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584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M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446" y="776378"/>
            <a:ext cx="6911243" cy="278459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12</a:t>
            </a:fld>
            <a:endParaRPr lang="en-US"/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1966823" y="4386671"/>
            <a:ext cx="8800807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What does table mean?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With q=4 questions and n=9 stress levels we need 2 products because </a:t>
            </a:r>
            <a:r>
              <a:rPr lang="en-US" dirty="0" smtClean="0">
                <a:solidFill>
                  <a:srgbClr val="FF0000"/>
                </a:solidFill>
              </a:rPr>
              <a:t>M[4,1]=</a:t>
            </a:r>
            <a:r>
              <a:rPr lang="en-US" dirty="0" smtClean="0">
                <a:solidFill>
                  <a:srgbClr val="FF0000"/>
                </a:solidFill>
              </a:rPr>
              <a:t>5 and </a:t>
            </a:r>
            <a:r>
              <a:rPr lang="en-US" dirty="0" smtClean="0">
                <a:solidFill>
                  <a:srgbClr val="FF0000"/>
                </a:solidFill>
              </a:rPr>
              <a:t>M[4,2]=</a:t>
            </a:r>
            <a:r>
              <a:rPr lang="en-US" dirty="0" smtClean="0">
                <a:solidFill>
                  <a:srgbClr val="FF0000"/>
                </a:solidFill>
              </a:rPr>
              <a:t>11 and 9 is between 5 and 11.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Will need an interval lookup.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822831" y="2030651"/>
            <a:ext cx="8626" cy="27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46453" y="2030651"/>
            <a:ext cx="785004" cy="379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494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M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446" y="776378"/>
            <a:ext cx="6911243" cy="278459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13</a:t>
            </a:fld>
            <a:endParaRPr lang="en-US"/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1966823" y="4386671"/>
            <a:ext cx="8800807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What does table mean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 &lt; 1: #N/A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n=1 =&gt; k=0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2 &lt;= n &lt;= 5 =&gt; k=1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6 &lt;= n &lt;= 11 =&gt; k=2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12 &lt;= n &lt;= 15 =&gt; k=3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16 &lt;= n &lt;=16 =&gt; k=4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17 &lt;= n: #N/A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822831" y="2030651"/>
            <a:ext cx="8626" cy="27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46453" y="2030651"/>
            <a:ext cx="785004" cy="379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Arrow 2"/>
          <p:cNvSpPr/>
          <p:nvPr/>
        </p:nvSpPr>
        <p:spPr>
          <a:xfrm>
            <a:off x="2692038" y="24097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85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M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446" y="776378"/>
            <a:ext cx="6911243" cy="278459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14</a:t>
            </a:fld>
            <a:endParaRPr lang="en-US"/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1966823" y="4386671"/>
            <a:ext cx="8800807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What does table mean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 &lt; 1: #N/A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n=1 =&gt; k=0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2 &lt;= n &lt;= 5 =&gt; k=1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6 &lt;= n &lt;= 11 =&gt; k=2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12 &lt;= n &lt;= 15 =&gt; k=3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16 &lt;= n &lt;=16 =&gt; k=4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17 &lt;= n: #N/A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822831" y="2030651"/>
            <a:ext cx="8626" cy="27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46453" y="2030651"/>
            <a:ext cx="785004" cy="379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Arrow 2"/>
          <p:cNvSpPr/>
          <p:nvPr/>
        </p:nvSpPr>
        <p:spPr>
          <a:xfrm>
            <a:off x="2692038" y="24097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45193" y="3900933"/>
            <a:ext cx="22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Bring to Excel Format:</a:t>
            </a:r>
            <a:endParaRPr lang="en-US" dirty="0"/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6663907" y="4386670"/>
            <a:ext cx="4103723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What does table mean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 &lt; 1: #N/A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 &lt;= n &lt; 2 =&gt; k=0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2 &lt;= n &lt; 6 =&gt; k=1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6 &lt;= n &lt; 12</a:t>
            </a:r>
            <a:r>
              <a:rPr lang="en-US" dirty="0" smtClean="0">
                <a:solidFill>
                  <a:srgbClr val="FF0000"/>
                </a:solidFill>
              </a:rPr>
              <a:t> =&gt; k=2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12 &lt;= n &lt; 16 =&gt; k=3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16 &lt;= n &lt;17 =&gt; k=4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17 &lt;= n: #N/A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42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M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446" y="776378"/>
            <a:ext cx="6911243" cy="278459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15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822831" y="2030651"/>
            <a:ext cx="8626" cy="27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46453" y="2030651"/>
            <a:ext cx="785004" cy="379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Arrow 2"/>
          <p:cNvSpPr/>
          <p:nvPr/>
        </p:nvSpPr>
        <p:spPr>
          <a:xfrm>
            <a:off x="2692038" y="24097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45193" y="3900933"/>
            <a:ext cx="22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Bring to Excel Format:</a:t>
            </a:r>
            <a:endParaRPr lang="en-US" dirty="0"/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6663907" y="4386670"/>
            <a:ext cx="4103723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What does table mean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 &lt; 1: #N/A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 &lt;= n &lt; 2 =&gt; k=0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2 &lt;= n &lt; 6 =&gt; k=1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6 &lt;= n &lt; 12</a:t>
            </a:r>
            <a:r>
              <a:rPr lang="en-US" dirty="0" smtClean="0">
                <a:solidFill>
                  <a:srgbClr val="FF0000"/>
                </a:solidFill>
              </a:rPr>
              <a:t> =&gt; k=2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12 &lt;= n &lt; 16 =&gt; k=3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16 &lt;= n &lt;17 =&gt; k=4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17 &lt;= n: #N/A</a:t>
            </a: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087385"/>
              </p:ext>
            </p:extLst>
          </p:nvPr>
        </p:nvGraphicFramePr>
        <p:xfrm>
          <a:off x="108309" y="4860343"/>
          <a:ext cx="5938806" cy="74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01"/>
                <a:gridCol w="989801"/>
                <a:gridCol w="989801"/>
                <a:gridCol w="989801"/>
                <a:gridCol w="989801"/>
                <a:gridCol w="989801"/>
              </a:tblGrid>
              <a:tr h="37341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341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50166" y="4149306"/>
            <a:ext cx="2304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to use with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62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ookup table preparation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75449"/>
            <a:ext cx="3946563" cy="191110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64566" y="4589253"/>
            <a:ext cx="42216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</a:t>
            </a:r>
            <a:r>
              <a:rPr lang="en-US" dirty="0" smtClean="0">
                <a:solidFill>
                  <a:srgbClr val="FF0000"/>
                </a:solidFill>
              </a:rPr>
              <a:t>would</a:t>
            </a:r>
            <a:r>
              <a:rPr lang="en-US" dirty="0" smtClean="0"/>
              <a:t> like to write:</a:t>
            </a:r>
          </a:p>
          <a:p>
            <a:r>
              <a:rPr lang="en-US" dirty="0" smtClean="0"/>
              <a:t>=HLOOKUP(LookupValue,HTableq4,2,TRUE)</a:t>
            </a:r>
          </a:p>
          <a:p>
            <a:r>
              <a:rPr lang="en-US" dirty="0" smtClean="0"/>
              <a:t>e.g., =HLOOKUP(5,HTableq4,2,TRUE)=1</a:t>
            </a:r>
          </a:p>
          <a:p>
            <a:r>
              <a:rPr lang="en-US" dirty="0" smtClean="0"/>
              <a:t>e.g., =HLOOKUP(6,HTableq4,2,TRUE)=2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38491" y="2855343"/>
            <a:ext cx="1170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HTableq4?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>
          <a:xfrm flipH="1" flipV="1">
            <a:off x="5037827" y="2855345"/>
            <a:ext cx="1000664" cy="184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737894" y="4252823"/>
            <a:ext cx="26332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carefully prepare </a:t>
            </a:r>
          </a:p>
          <a:p>
            <a:r>
              <a:rPr lang="en-US" dirty="0" smtClean="0"/>
              <a:t>table HTableq4.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36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 table for lookup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071668"/>
            <a:ext cx="4653271" cy="218826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17</a:t>
            </a:fld>
            <a:endParaRPr lang="en-US"/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75449"/>
            <a:ext cx="3946563" cy="19111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99208" y="4175185"/>
            <a:ext cx="44335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did we prepare the table: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For last row add one to every cell (green).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additional row at bottom  1,2, …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additional first column 1,0 (yellow).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#N/A to cell in right lower corner.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HTable4q consists of bottom 2 rows.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38570" y="2931001"/>
            <a:ext cx="80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41675" y="5063706"/>
            <a:ext cx="65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4508" y="2325678"/>
            <a:ext cx="1824142" cy="1111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056408" y="1840528"/>
            <a:ext cx="3256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Excel Interval Lookup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39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Error Handling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18</a:t>
            </a:fld>
            <a:endParaRPr lang="en-US"/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31" y="2092432"/>
            <a:ext cx="4653271" cy="21882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31" y="5125660"/>
            <a:ext cx="3587150" cy="11054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4744528"/>
            <a:ext cx="82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71403" y="4559862"/>
            <a:ext cx="791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HOW?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0394" y="5125660"/>
            <a:ext cx="6726011" cy="103884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667056" y="2337758"/>
            <a:ext cx="2836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lookup values between</a:t>
            </a:r>
          </a:p>
          <a:p>
            <a:r>
              <a:rPr lang="en-US" dirty="0" smtClean="0"/>
              <a:t>1 and 16 are allowed.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44066" y="1490555"/>
            <a:ext cx="7953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the Tantrum, not Constructivist Style.</a:t>
            </a:r>
          </a:p>
          <a:p>
            <a:r>
              <a:rPr lang="en-US" dirty="0" smtClean="0"/>
              <a:t>https://github.com/crista/exercises-in-programming-style/tree/master/21-tantrum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78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solved the Product Stress Testing Problem.</a:t>
            </a:r>
          </a:p>
          <a:p>
            <a:r>
              <a:rPr lang="en-US" dirty="0" smtClean="0"/>
              <a:t>We used a tabular technique known as Dynamic Programming. The table M[</a:t>
            </a:r>
            <a:r>
              <a:rPr lang="en-US" dirty="0" err="1" smtClean="0"/>
              <a:t>q,k</a:t>
            </a:r>
            <a:r>
              <a:rPr lang="en-US" dirty="0" smtClean="0"/>
              <a:t>] has a simple construction which we expressed in a spreadsheet.</a:t>
            </a:r>
          </a:p>
          <a:p>
            <a:r>
              <a:rPr lang="en-US" dirty="0" smtClean="0"/>
              <a:t>We learned Linear Search and Binary Search. They are special cases of the general solution to Product Stress Testing.</a:t>
            </a:r>
          </a:p>
          <a:p>
            <a:r>
              <a:rPr lang="en-US" dirty="0" smtClean="0"/>
              <a:t>We prepared the table M[</a:t>
            </a:r>
            <a:r>
              <a:rPr lang="en-US" dirty="0" err="1" smtClean="0"/>
              <a:t>q,k</a:t>
            </a:r>
            <a:r>
              <a:rPr lang="en-US" dirty="0" smtClean="0"/>
              <a:t>]=n for interval lookup for k given q and 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7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Stress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k identical copies of a product, such as a computer chip.</a:t>
            </a:r>
          </a:p>
          <a:p>
            <a:r>
              <a:rPr lang="en-US" dirty="0" smtClean="0"/>
              <a:t>Each product has n stress levels, numbered from 0 to n-1</a:t>
            </a:r>
            <a:r>
              <a:rPr lang="en-US" dirty="0" smtClean="0"/>
              <a:t>. Think of a stress level as the frequency applied to the chip.</a:t>
            </a:r>
            <a:endParaRPr lang="en-US" dirty="0" smtClean="0"/>
          </a:p>
          <a:p>
            <a:r>
              <a:rPr lang="en-US" dirty="0" smtClean="0"/>
              <a:t>We can make at most q stress tests.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 smtClean="0"/>
              <a:t>each test, the tested product either breaks or not (yes/no answer). If it does not break, we assume that it is like a new product</a:t>
            </a:r>
            <a:r>
              <a:rPr lang="en-US" dirty="0" smtClean="0"/>
              <a:t>. If it breaks, we have only k-1 products left.</a:t>
            </a:r>
            <a:endParaRPr lang="en-US" dirty="0" smtClean="0"/>
          </a:p>
          <a:p>
            <a:r>
              <a:rPr lang="en-US" dirty="0" smtClean="0"/>
              <a:t>For each constant q, we want to create a lookup table which tells us for a given n how many products we need (k). We want the minimum k because the products cost money when they get destroyed.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4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extract a table from Excel and insert it into a document?</a:t>
            </a:r>
          </a:p>
          <a:p>
            <a:pPr lvl="1"/>
            <a:r>
              <a:rPr lang="en-US" dirty="0" smtClean="0"/>
              <a:t>Select the rectangular range of cells you want to extract.</a:t>
            </a:r>
          </a:p>
          <a:p>
            <a:pPr lvl="1"/>
            <a:r>
              <a:rPr lang="en-US" dirty="0" smtClean="0"/>
              <a:t>Go to Home/Copy/Copy as picture</a:t>
            </a:r>
          </a:p>
          <a:p>
            <a:pPr lvl="2"/>
            <a:r>
              <a:rPr lang="en-US" dirty="0" smtClean="0"/>
              <a:t>Appearance: as shown on screen</a:t>
            </a:r>
          </a:p>
          <a:p>
            <a:pPr lvl="2"/>
            <a:r>
              <a:rPr lang="en-US" dirty="0" smtClean="0"/>
              <a:t>Format: Picture</a:t>
            </a:r>
          </a:p>
          <a:p>
            <a:pPr lvl="2"/>
            <a:r>
              <a:rPr lang="en-US" dirty="0" smtClean="0"/>
              <a:t>OK</a:t>
            </a:r>
          </a:p>
          <a:p>
            <a:pPr lvl="1"/>
            <a:r>
              <a:rPr lang="en-US" dirty="0" smtClean="0"/>
              <a:t>In the document: use Ctrl-V to insert the table into the document. Works for Word, PowerPoint,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05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prepare a table row for lookup, we had to add 1 to every entry. What is the easiest way to do this?</a:t>
            </a:r>
          </a:p>
          <a:p>
            <a:pPr lvl="1"/>
            <a:r>
              <a:rPr lang="en-US" dirty="0" smtClean="0"/>
              <a:t>Put a 1 into a cell and copy it.</a:t>
            </a:r>
          </a:p>
          <a:p>
            <a:pPr lvl="1"/>
            <a:r>
              <a:rPr lang="en-US" dirty="0" smtClean="0"/>
              <a:t>Select the range of numbers and right click – paste special – select ‘add’ -OK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44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Can’t Drag along Diagonal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 does not allow to drag a formula along a diagonal.</a:t>
            </a:r>
          </a:p>
          <a:p>
            <a:r>
              <a:rPr lang="en-US" dirty="0" smtClean="0"/>
              <a:t>Therefore, in table M the last entry of every row needs special treatment.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Stress Testing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06438" y="1600464"/>
            <a:ext cx="6509298" cy="33980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06309" y="2268747"/>
            <a:ext cx="260417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number of stress </a:t>
            </a:r>
          </a:p>
          <a:p>
            <a:r>
              <a:rPr lang="en-US" dirty="0" smtClean="0"/>
              <a:t>levels from 0 to n-1. </a:t>
            </a:r>
          </a:p>
          <a:p>
            <a:r>
              <a:rPr lang="en-US" dirty="0" smtClean="0"/>
              <a:t>q = number of stress tests</a:t>
            </a:r>
          </a:p>
          <a:p>
            <a:r>
              <a:rPr lang="en-US" dirty="0" smtClean="0"/>
              <a:t>k = number of products</a:t>
            </a:r>
          </a:p>
          <a:p>
            <a:endParaRPr lang="en-US" dirty="0"/>
          </a:p>
          <a:p>
            <a:r>
              <a:rPr lang="en-US" dirty="0" smtClean="0"/>
              <a:t>Diagonals for</a:t>
            </a:r>
          </a:p>
          <a:p>
            <a:r>
              <a:rPr lang="en-US" dirty="0" smtClean="0"/>
              <a:t>Table Lookup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6438" y="4938762"/>
            <a:ext cx="35280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Boundary Conditions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Top: *2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Left: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Internal Rule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C5=B5+C4 (1 left + 1 above)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640348" y="2527540"/>
            <a:ext cx="8626" cy="27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898475" y="2803585"/>
            <a:ext cx="75049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BCE5-B6AB-483D-A3FF-5DFA648996EA}" type="datetime1">
              <a:rPr lang="en-US" smtClean="0"/>
              <a:t>9/15/2014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Stress Testing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2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 Decision Tree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4783032" y="5139670"/>
            <a:ext cx="41953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Calibri" panose="020F0502020204030204" pitchFamily="34" charset="0"/>
              </a:rPr>
              <a:t>0   1   2   3   4   5   6 </a:t>
            </a:r>
          </a:p>
        </p:txBody>
      </p:sp>
      <p:sp>
        <p:nvSpPr>
          <p:cNvPr id="8" name="Freeform 7"/>
          <p:cNvSpPr/>
          <p:nvPr/>
        </p:nvSpPr>
        <p:spPr>
          <a:xfrm>
            <a:off x="6305551" y="4991100"/>
            <a:ext cx="2803525" cy="819150"/>
          </a:xfrm>
          <a:custGeom>
            <a:avLst/>
            <a:gdLst>
              <a:gd name="connsiteX0" fmla="*/ 1281830 w 2803742"/>
              <a:gd name="connsiteY0" fmla="*/ 56367 h 818367"/>
              <a:gd name="connsiteX1" fmla="*/ 455112 w 2803742"/>
              <a:gd name="connsiteY1" fmla="*/ 118997 h 818367"/>
              <a:gd name="connsiteX2" fmla="*/ 204592 w 2803742"/>
              <a:gd name="connsiteY2" fmla="*/ 344466 h 818367"/>
              <a:gd name="connsiteX3" fmla="*/ 242170 w 2803742"/>
              <a:gd name="connsiteY3" fmla="*/ 682668 h 818367"/>
              <a:gd name="connsiteX4" fmla="*/ 1657611 w 2803742"/>
              <a:gd name="connsiteY4" fmla="*/ 770351 h 818367"/>
              <a:gd name="connsiteX5" fmla="*/ 2659693 w 2803742"/>
              <a:gd name="connsiteY5" fmla="*/ 707720 h 818367"/>
              <a:gd name="connsiteX6" fmla="*/ 2521907 w 2803742"/>
              <a:gd name="connsiteY6" fmla="*/ 106471 h 818367"/>
              <a:gd name="connsiteX7" fmla="*/ 1281830 w 2803742"/>
              <a:gd name="connsiteY7" fmla="*/ 56367 h 81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3742" h="818367">
                <a:moveTo>
                  <a:pt x="1281830" y="56367"/>
                </a:moveTo>
                <a:cubicBezTo>
                  <a:pt x="937364" y="58455"/>
                  <a:pt x="634651" y="70981"/>
                  <a:pt x="455112" y="118997"/>
                </a:cubicBezTo>
                <a:cubicBezTo>
                  <a:pt x="275573" y="167013"/>
                  <a:pt x="240082" y="250521"/>
                  <a:pt x="204592" y="344466"/>
                </a:cubicBezTo>
                <a:cubicBezTo>
                  <a:pt x="169102" y="438411"/>
                  <a:pt x="0" y="611687"/>
                  <a:pt x="242170" y="682668"/>
                </a:cubicBezTo>
                <a:cubicBezTo>
                  <a:pt x="484340" y="753649"/>
                  <a:pt x="1254691" y="766176"/>
                  <a:pt x="1657611" y="770351"/>
                </a:cubicBezTo>
                <a:cubicBezTo>
                  <a:pt x="2060532" y="774526"/>
                  <a:pt x="2515644" y="818367"/>
                  <a:pt x="2659693" y="707720"/>
                </a:cubicBezTo>
                <a:cubicBezTo>
                  <a:pt x="2803742" y="597073"/>
                  <a:pt x="2757814" y="212942"/>
                  <a:pt x="2521907" y="106471"/>
                </a:cubicBezTo>
                <a:cubicBezTo>
                  <a:pt x="2286000" y="0"/>
                  <a:pt x="1626296" y="54279"/>
                  <a:pt x="1281830" y="5636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73663" y="5062539"/>
            <a:ext cx="1168400" cy="839787"/>
          </a:xfrm>
          <a:custGeom>
            <a:avLst/>
            <a:gdLst>
              <a:gd name="connsiteX0" fmla="*/ 597074 w 1169096"/>
              <a:gd name="connsiteY0" fmla="*/ 48017 h 839245"/>
              <a:gd name="connsiteX1" fmla="*/ 108559 w 1169096"/>
              <a:gd name="connsiteY1" fmla="*/ 148225 h 839245"/>
              <a:gd name="connsiteX2" fmla="*/ 146137 w 1169096"/>
              <a:gd name="connsiteY2" fmla="*/ 436324 h 839245"/>
              <a:gd name="connsiteX3" fmla="*/ 146137 w 1169096"/>
              <a:gd name="connsiteY3" fmla="*/ 724423 h 839245"/>
              <a:gd name="connsiteX4" fmla="*/ 1022959 w 1169096"/>
              <a:gd name="connsiteY4" fmla="*/ 736949 h 839245"/>
              <a:gd name="connsiteX5" fmla="*/ 1022959 w 1169096"/>
              <a:gd name="connsiteY5" fmla="*/ 110647 h 839245"/>
              <a:gd name="connsiteX6" fmla="*/ 484340 w 1169096"/>
              <a:gd name="connsiteY6" fmla="*/ 73069 h 83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9096" h="839245">
                <a:moveTo>
                  <a:pt x="597074" y="48017"/>
                </a:moveTo>
                <a:cubicBezTo>
                  <a:pt x="390394" y="65762"/>
                  <a:pt x="183715" y="83507"/>
                  <a:pt x="108559" y="148225"/>
                </a:cubicBezTo>
                <a:cubicBezTo>
                  <a:pt x="33403" y="212943"/>
                  <a:pt x="139874" y="340291"/>
                  <a:pt x="146137" y="436324"/>
                </a:cubicBezTo>
                <a:cubicBezTo>
                  <a:pt x="152400" y="532357"/>
                  <a:pt x="0" y="674319"/>
                  <a:pt x="146137" y="724423"/>
                </a:cubicBezTo>
                <a:cubicBezTo>
                  <a:pt x="292274" y="774527"/>
                  <a:pt x="876822" y="839245"/>
                  <a:pt x="1022959" y="736949"/>
                </a:cubicBezTo>
                <a:cubicBezTo>
                  <a:pt x="1169096" y="634653"/>
                  <a:pt x="1112729" y="221294"/>
                  <a:pt x="1022959" y="110647"/>
                </a:cubicBezTo>
                <a:cubicBezTo>
                  <a:pt x="933189" y="0"/>
                  <a:pt x="708764" y="36534"/>
                  <a:pt x="484340" y="730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86313" y="4902201"/>
            <a:ext cx="1606550" cy="1198563"/>
          </a:xfrm>
          <a:custGeom>
            <a:avLst/>
            <a:gdLst>
              <a:gd name="connsiteX0" fmla="*/ 920663 w 1605420"/>
              <a:gd name="connsiteY0" fmla="*/ 58455 h 1198323"/>
              <a:gd name="connsiteX1" fmla="*/ 356992 w 1605420"/>
              <a:gd name="connsiteY1" fmla="*/ 96033 h 1198323"/>
              <a:gd name="connsiteX2" fmla="*/ 131523 w 1605420"/>
              <a:gd name="connsiteY2" fmla="*/ 283923 h 1198323"/>
              <a:gd name="connsiteX3" fmla="*/ 31315 w 1605420"/>
              <a:gd name="connsiteY3" fmla="*/ 672230 h 1198323"/>
              <a:gd name="connsiteX4" fmla="*/ 319414 w 1605420"/>
              <a:gd name="connsiteY4" fmla="*/ 1010433 h 1198323"/>
              <a:gd name="connsiteX5" fmla="*/ 1246340 w 1605420"/>
              <a:gd name="connsiteY5" fmla="*/ 1123167 h 1198323"/>
              <a:gd name="connsiteX6" fmla="*/ 1584543 w 1605420"/>
              <a:gd name="connsiteY6" fmla="*/ 559496 h 1198323"/>
              <a:gd name="connsiteX7" fmla="*/ 1371600 w 1605420"/>
              <a:gd name="connsiteY7" fmla="*/ 83507 h 1198323"/>
              <a:gd name="connsiteX8" fmla="*/ 920663 w 1605420"/>
              <a:gd name="connsiteY8" fmla="*/ 58455 h 1198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20" h="1198323">
                <a:moveTo>
                  <a:pt x="920663" y="58455"/>
                </a:moveTo>
                <a:cubicBezTo>
                  <a:pt x="751562" y="60543"/>
                  <a:pt x="488515" y="58455"/>
                  <a:pt x="356992" y="96033"/>
                </a:cubicBezTo>
                <a:cubicBezTo>
                  <a:pt x="225469" y="133611"/>
                  <a:pt x="185802" y="187890"/>
                  <a:pt x="131523" y="283923"/>
                </a:cubicBezTo>
                <a:cubicBezTo>
                  <a:pt x="77244" y="379956"/>
                  <a:pt x="0" y="551145"/>
                  <a:pt x="31315" y="672230"/>
                </a:cubicBezTo>
                <a:cubicBezTo>
                  <a:pt x="62630" y="793315"/>
                  <a:pt x="116910" y="935277"/>
                  <a:pt x="319414" y="1010433"/>
                </a:cubicBezTo>
                <a:cubicBezTo>
                  <a:pt x="521918" y="1085589"/>
                  <a:pt x="1035485" y="1198323"/>
                  <a:pt x="1246340" y="1123167"/>
                </a:cubicBezTo>
                <a:cubicBezTo>
                  <a:pt x="1457195" y="1048011"/>
                  <a:pt x="1563666" y="732773"/>
                  <a:pt x="1584543" y="559496"/>
                </a:cubicBezTo>
                <a:cubicBezTo>
                  <a:pt x="1605420" y="386219"/>
                  <a:pt x="1478071" y="167014"/>
                  <a:pt x="1371600" y="83507"/>
                </a:cubicBezTo>
                <a:cubicBezTo>
                  <a:pt x="1265129" y="0"/>
                  <a:pt x="1089764" y="56367"/>
                  <a:pt x="920663" y="584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24" name="TextBox 22"/>
          <p:cNvSpPr txBox="1">
            <a:spLocks noChangeArrowheads="1"/>
          </p:cNvSpPr>
          <p:nvPr/>
        </p:nvSpPr>
        <p:spPr bwMode="auto">
          <a:xfrm>
            <a:off x="6400800" y="1828800"/>
            <a:ext cx="312738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3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25" name="TextBox 48"/>
          <p:cNvSpPr txBox="1">
            <a:spLocks noChangeArrowheads="1"/>
          </p:cNvSpPr>
          <p:nvPr/>
        </p:nvSpPr>
        <p:spPr bwMode="auto">
          <a:xfrm>
            <a:off x="5715001" y="2590800"/>
            <a:ext cx="301625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1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26" name="TextBox 6"/>
          <p:cNvSpPr txBox="1">
            <a:spLocks noChangeArrowheads="1"/>
          </p:cNvSpPr>
          <p:nvPr/>
        </p:nvSpPr>
        <p:spPr bwMode="auto">
          <a:xfrm>
            <a:off x="5943600" y="3581400"/>
            <a:ext cx="301550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2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cxnSp>
        <p:nvCxnSpPr>
          <p:cNvPr id="34" name="Straight Connector 33"/>
          <p:cNvCxnSpPr>
            <a:stCxn id="21525" idx="1"/>
          </p:cNvCxnSpPr>
          <p:nvPr/>
        </p:nvCxnSpPr>
        <p:spPr>
          <a:xfrm rot="10800000" flipV="1">
            <a:off x="5029200" y="2776538"/>
            <a:ext cx="685800" cy="2481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1525" idx="3"/>
            <a:endCxn id="21526" idx="0"/>
          </p:cNvCxnSpPr>
          <p:nvPr/>
        </p:nvCxnSpPr>
        <p:spPr>
          <a:xfrm>
            <a:off x="6016626" y="2775744"/>
            <a:ext cx="77749" cy="805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1526" idx="1"/>
          </p:cNvCxnSpPr>
          <p:nvPr/>
        </p:nvCxnSpPr>
        <p:spPr>
          <a:xfrm flipH="1">
            <a:off x="5334000" y="3766033"/>
            <a:ext cx="609600" cy="1567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1526" idx="3"/>
          </p:cNvCxnSpPr>
          <p:nvPr/>
        </p:nvCxnSpPr>
        <p:spPr>
          <a:xfrm flipH="1">
            <a:off x="5943601" y="3766033"/>
            <a:ext cx="301549" cy="1491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1524" idx="1"/>
            <a:endCxn id="21525" idx="0"/>
          </p:cNvCxnSpPr>
          <p:nvPr/>
        </p:nvCxnSpPr>
        <p:spPr>
          <a:xfrm flipH="1">
            <a:off x="5865814" y="2013433"/>
            <a:ext cx="534986" cy="577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5" name="TextBox 20"/>
          <p:cNvSpPr txBox="1">
            <a:spLocks noChangeArrowheads="1"/>
          </p:cNvSpPr>
          <p:nvPr/>
        </p:nvSpPr>
        <p:spPr bwMode="auto">
          <a:xfrm>
            <a:off x="7696200" y="3048000"/>
            <a:ext cx="301550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5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36" name="TextBox 55"/>
          <p:cNvSpPr txBox="1">
            <a:spLocks noChangeArrowheads="1"/>
          </p:cNvSpPr>
          <p:nvPr/>
        </p:nvSpPr>
        <p:spPr bwMode="auto">
          <a:xfrm>
            <a:off x="6934200" y="3962400"/>
            <a:ext cx="301550" cy="3692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4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37" name="TextBox 20"/>
          <p:cNvSpPr txBox="1">
            <a:spLocks noChangeArrowheads="1"/>
          </p:cNvSpPr>
          <p:nvPr/>
        </p:nvSpPr>
        <p:spPr bwMode="auto">
          <a:xfrm>
            <a:off x="82296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6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cxnSp>
        <p:nvCxnSpPr>
          <p:cNvPr id="53" name="Straight Connector 52"/>
          <p:cNvCxnSpPr>
            <a:stCxn id="21524" idx="3"/>
            <a:endCxn id="21535" idx="0"/>
          </p:cNvCxnSpPr>
          <p:nvPr/>
        </p:nvCxnSpPr>
        <p:spPr>
          <a:xfrm>
            <a:off x="6713538" y="2013433"/>
            <a:ext cx="1133437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1535" idx="1"/>
            <a:endCxn id="21536" idx="0"/>
          </p:cNvCxnSpPr>
          <p:nvPr/>
        </p:nvCxnSpPr>
        <p:spPr>
          <a:xfrm flipH="1">
            <a:off x="7084975" y="3232633"/>
            <a:ext cx="611225" cy="729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1535" idx="3"/>
            <a:endCxn id="21537" idx="0"/>
          </p:cNvCxnSpPr>
          <p:nvPr/>
        </p:nvCxnSpPr>
        <p:spPr>
          <a:xfrm>
            <a:off x="7997750" y="3232633"/>
            <a:ext cx="384250" cy="729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1536" idx="1"/>
          </p:cNvCxnSpPr>
          <p:nvPr/>
        </p:nvCxnSpPr>
        <p:spPr>
          <a:xfrm flipH="1">
            <a:off x="6705600" y="4147033"/>
            <a:ext cx="228600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1536" idx="3"/>
          </p:cNvCxnSpPr>
          <p:nvPr/>
        </p:nvCxnSpPr>
        <p:spPr>
          <a:xfrm>
            <a:off x="7235750" y="4147033"/>
            <a:ext cx="79450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1537" idx="1"/>
          </p:cNvCxnSpPr>
          <p:nvPr/>
        </p:nvCxnSpPr>
        <p:spPr>
          <a:xfrm rot="10800000" flipV="1">
            <a:off x="7924800" y="4152900"/>
            <a:ext cx="304800" cy="1028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1537" idx="3"/>
          </p:cNvCxnSpPr>
          <p:nvPr/>
        </p:nvCxnSpPr>
        <p:spPr>
          <a:xfrm>
            <a:off x="8534400" y="4152900"/>
            <a:ext cx="152400" cy="952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65"/>
          <p:cNvSpPr/>
          <p:nvPr/>
        </p:nvSpPr>
        <p:spPr>
          <a:xfrm>
            <a:off x="4564064" y="1482726"/>
            <a:ext cx="5081587" cy="4975225"/>
          </a:xfrm>
          <a:custGeom>
            <a:avLst/>
            <a:gdLst>
              <a:gd name="connsiteX0" fmla="*/ 2020866 w 5081392"/>
              <a:gd name="connsiteY0" fmla="*/ 96033 h 4974921"/>
              <a:gd name="connsiteX1" fmla="*/ 1620033 w 5081392"/>
              <a:gd name="connsiteY1" fmla="*/ 308976 h 4974921"/>
              <a:gd name="connsiteX2" fmla="*/ 655529 w 5081392"/>
              <a:gd name="connsiteY2" fmla="*/ 1761995 h 4974921"/>
              <a:gd name="connsiteX3" fmla="*/ 242170 w 5081392"/>
              <a:gd name="connsiteY3" fmla="*/ 3991628 h 4974921"/>
              <a:gd name="connsiteX4" fmla="*/ 217118 w 5081392"/>
              <a:gd name="connsiteY4" fmla="*/ 4730664 h 4974921"/>
              <a:gd name="connsiteX5" fmla="*/ 1544877 w 5081392"/>
              <a:gd name="connsiteY5" fmla="*/ 4943606 h 4974921"/>
              <a:gd name="connsiteX6" fmla="*/ 4526072 w 5081392"/>
              <a:gd name="connsiteY6" fmla="*/ 4542773 h 4974921"/>
              <a:gd name="connsiteX7" fmla="*/ 4876800 w 5081392"/>
              <a:gd name="connsiteY7" fmla="*/ 2876812 h 4974921"/>
              <a:gd name="connsiteX8" fmla="*/ 3498937 w 5081392"/>
              <a:gd name="connsiteY8" fmla="*/ 885173 h 4974921"/>
              <a:gd name="connsiteX9" fmla="*/ 2020866 w 5081392"/>
              <a:gd name="connsiteY9" fmla="*/ 96033 h 497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81392" h="4974921">
                <a:moveTo>
                  <a:pt x="2020866" y="96033"/>
                </a:moveTo>
                <a:cubicBezTo>
                  <a:pt x="1707715" y="0"/>
                  <a:pt x="1847589" y="31316"/>
                  <a:pt x="1620033" y="308976"/>
                </a:cubicBezTo>
                <a:cubicBezTo>
                  <a:pt x="1392477" y="586636"/>
                  <a:pt x="885173" y="1148220"/>
                  <a:pt x="655529" y="1761995"/>
                </a:cubicBezTo>
                <a:cubicBezTo>
                  <a:pt x="425885" y="2375770"/>
                  <a:pt x="315238" y="3496850"/>
                  <a:pt x="242170" y="3991628"/>
                </a:cubicBezTo>
                <a:cubicBezTo>
                  <a:pt x="169102" y="4486406"/>
                  <a:pt x="0" y="4572001"/>
                  <a:pt x="217118" y="4730664"/>
                </a:cubicBezTo>
                <a:cubicBezTo>
                  <a:pt x="434236" y="4889327"/>
                  <a:pt x="826718" y="4974921"/>
                  <a:pt x="1544877" y="4943606"/>
                </a:cubicBezTo>
                <a:cubicBezTo>
                  <a:pt x="2263036" y="4912291"/>
                  <a:pt x="3970752" y="4887239"/>
                  <a:pt x="4526072" y="4542773"/>
                </a:cubicBezTo>
                <a:cubicBezTo>
                  <a:pt x="5081392" y="4198307"/>
                  <a:pt x="5047989" y="3486412"/>
                  <a:pt x="4876800" y="2876812"/>
                </a:cubicBezTo>
                <a:cubicBezTo>
                  <a:pt x="4705611" y="2267212"/>
                  <a:pt x="3979101" y="1350724"/>
                  <a:pt x="3498937" y="885173"/>
                </a:cubicBezTo>
                <a:cubicBezTo>
                  <a:pt x="3018773" y="419622"/>
                  <a:pt x="2334017" y="192066"/>
                  <a:pt x="2020866" y="9603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46" name="TextBox 66"/>
          <p:cNvSpPr txBox="1">
            <a:spLocks noChangeArrowheads="1"/>
          </p:cNvSpPr>
          <p:nvPr/>
        </p:nvSpPr>
        <p:spPr bwMode="auto">
          <a:xfrm>
            <a:off x="8305800" y="1600201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M(2,3)=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69" name="Freeform 68"/>
          <p:cNvSpPr/>
          <p:nvPr/>
        </p:nvSpPr>
        <p:spPr>
          <a:xfrm>
            <a:off x="6281738" y="2762251"/>
            <a:ext cx="3028950" cy="3413125"/>
          </a:xfrm>
          <a:custGeom>
            <a:avLst/>
            <a:gdLst>
              <a:gd name="connsiteX0" fmla="*/ 1405002 w 3029210"/>
              <a:gd name="connsiteY0" fmla="*/ 106471 h 3413342"/>
              <a:gd name="connsiteX1" fmla="*/ 841331 w 3029210"/>
              <a:gd name="connsiteY1" fmla="*/ 732773 h 3413342"/>
              <a:gd name="connsiteX2" fmla="*/ 427972 w 3029210"/>
              <a:gd name="connsiteY2" fmla="*/ 1534438 h 3413342"/>
              <a:gd name="connsiteX3" fmla="*/ 114822 w 3029210"/>
              <a:gd name="connsiteY3" fmla="*/ 2761989 h 3413342"/>
              <a:gd name="connsiteX4" fmla="*/ 1116904 w 3029210"/>
              <a:gd name="connsiteY4" fmla="*/ 3363238 h 3413342"/>
              <a:gd name="connsiteX5" fmla="*/ 2757813 w 3029210"/>
              <a:gd name="connsiteY5" fmla="*/ 3062614 h 3413342"/>
              <a:gd name="connsiteX6" fmla="*/ 2745287 w 3029210"/>
              <a:gd name="connsiteY6" fmla="*/ 1772433 h 3413342"/>
              <a:gd name="connsiteX7" fmla="*/ 2144038 w 3029210"/>
              <a:gd name="connsiteY7" fmla="*/ 532356 h 3413342"/>
              <a:gd name="connsiteX8" fmla="*/ 1617945 w 3029210"/>
              <a:gd name="connsiteY8" fmla="*/ 93945 h 3413342"/>
              <a:gd name="connsiteX9" fmla="*/ 1405002 w 3029210"/>
              <a:gd name="connsiteY9" fmla="*/ 106471 h 341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29210" h="3413342">
                <a:moveTo>
                  <a:pt x="1405002" y="106471"/>
                </a:moveTo>
                <a:cubicBezTo>
                  <a:pt x="1275566" y="212942"/>
                  <a:pt x="1004169" y="494779"/>
                  <a:pt x="841331" y="732773"/>
                </a:cubicBezTo>
                <a:cubicBezTo>
                  <a:pt x="678493" y="970767"/>
                  <a:pt x="549057" y="1196235"/>
                  <a:pt x="427972" y="1534438"/>
                </a:cubicBezTo>
                <a:cubicBezTo>
                  <a:pt x="306887" y="1872641"/>
                  <a:pt x="0" y="2457189"/>
                  <a:pt x="114822" y="2761989"/>
                </a:cubicBezTo>
                <a:cubicBezTo>
                  <a:pt x="229644" y="3066789"/>
                  <a:pt x="676406" y="3313134"/>
                  <a:pt x="1116904" y="3363238"/>
                </a:cubicBezTo>
                <a:cubicBezTo>
                  <a:pt x="1557402" y="3413342"/>
                  <a:pt x="2486416" y="3327748"/>
                  <a:pt x="2757813" y="3062614"/>
                </a:cubicBezTo>
                <a:cubicBezTo>
                  <a:pt x="3029210" y="2797480"/>
                  <a:pt x="2847583" y="2194143"/>
                  <a:pt x="2745287" y="1772433"/>
                </a:cubicBezTo>
                <a:cubicBezTo>
                  <a:pt x="2642991" y="1350723"/>
                  <a:pt x="2331928" y="812104"/>
                  <a:pt x="2144038" y="532356"/>
                </a:cubicBezTo>
                <a:cubicBezTo>
                  <a:pt x="1956148" y="252608"/>
                  <a:pt x="1739030" y="162838"/>
                  <a:pt x="1617945" y="93945"/>
                </a:cubicBezTo>
                <a:cubicBezTo>
                  <a:pt x="1496860" y="25052"/>
                  <a:pt x="1534438" y="0"/>
                  <a:pt x="1405002" y="106471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549775" y="2254251"/>
            <a:ext cx="1936750" cy="4081463"/>
          </a:xfrm>
          <a:custGeom>
            <a:avLst/>
            <a:gdLst>
              <a:gd name="connsiteX0" fmla="*/ 1346548 w 1937358"/>
              <a:gd name="connsiteY0" fmla="*/ 225468 h 4081397"/>
              <a:gd name="connsiteX1" fmla="*/ 1096027 w 1937358"/>
              <a:gd name="connsiteY1" fmla="*/ 400833 h 4081397"/>
              <a:gd name="connsiteX2" fmla="*/ 432148 w 1937358"/>
              <a:gd name="connsiteY2" fmla="*/ 2630466 h 4081397"/>
              <a:gd name="connsiteX3" fmla="*/ 206679 w 1937358"/>
              <a:gd name="connsiteY3" fmla="*/ 3745282 h 4081397"/>
              <a:gd name="connsiteX4" fmla="*/ 1672224 w 1937358"/>
              <a:gd name="connsiteY4" fmla="*/ 3908120 h 4081397"/>
              <a:gd name="connsiteX5" fmla="*/ 1797485 w 1937358"/>
              <a:gd name="connsiteY5" fmla="*/ 2705622 h 4081397"/>
              <a:gd name="connsiteX6" fmla="*/ 1759906 w 1937358"/>
              <a:gd name="connsiteY6" fmla="*/ 1027134 h 4081397"/>
              <a:gd name="connsiteX7" fmla="*/ 1484334 w 1937358"/>
              <a:gd name="connsiteY7" fmla="*/ 300625 h 4081397"/>
              <a:gd name="connsiteX8" fmla="*/ 1296443 w 1937358"/>
              <a:gd name="connsiteY8" fmla="*/ 200416 h 4081397"/>
              <a:gd name="connsiteX9" fmla="*/ 1296443 w 1937358"/>
              <a:gd name="connsiteY9" fmla="*/ 200416 h 408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37358" h="4081397">
                <a:moveTo>
                  <a:pt x="1346548" y="225468"/>
                </a:moveTo>
                <a:cubicBezTo>
                  <a:pt x="1297487" y="112734"/>
                  <a:pt x="1248427" y="0"/>
                  <a:pt x="1096027" y="400833"/>
                </a:cubicBezTo>
                <a:cubicBezTo>
                  <a:pt x="943627" y="801666"/>
                  <a:pt x="580373" y="2073058"/>
                  <a:pt x="432148" y="2630466"/>
                </a:cubicBezTo>
                <a:cubicBezTo>
                  <a:pt x="283923" y="3187874"/>
                  <a:pt x="0" y="3532340"/>
                  <a:pt x="206679" y="3745282"/>
                </a:cubicBezTo>
                <a:cubicBezTo>
                  <a:pt x="413358" y="3958224"/>
                  <a:pt x="1407090" y="4081397"/>
                  <a:pt x="1672224" y="3908120"/>
                </a:cubicBezTo>
                <a:cubicBezTo>
                  <a:pt x="1937358" y="3734843"/>
                  <a:pt x="1782871" y="3185786"/>
                  <a:pt x="1797485" y="2705622"/>
                </a:cubicBezTo>
                <a:cubicBezTo>
                  <a:pt x="1812099" y="2225458"/>
                  <a:pt x="1812098" y="1427967"/>
                  <a:pt x="1759906" y="1027134"/>
                </a:cubicBezTo>
                <a:cubicBezTo>
                  <a:pt x="1707714" y="626301"/>
                  <a:pt x="1561578" y="438411"/>
                  <a:pt x="1484334" y="300625"/>
                </a:cubicBezTo>
                <a:cubicBezTo>
                  <a:pt x="1407090" y="162839"/>
                  <a:pt x="1296443" y="200416"/>
                  <a:pt x="1296443" y="200416"/>
                </a:cubicBezTo>
                <a:lnTo>
                  <a:pt x="1296443" y="20041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50" name="TextBox 70"/>
          <p:cNvSpPr txBox="1">
            <a:spLocks noChangeArrowheads="1"/>
          </p:cNvSpPr>
          <p:nvPr/>
        </p:nvSpPr>
        <p:spPr bwMode="auto">
          <a:xfrm>
            <a:off x="8839200" y="5867401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M(2,2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)=4</a:t>
            </a:r>
          </a:p>
        </p:txBody>
      </p:sp>
      <p:sp>
        <p:nvSpPr>
          <p:cNvPr id="21551" name="TextBox 71"/>
          <p:cNvSpPr txBox="1">
            <a:spLocks noChangeArrowheads="1"/>
          </p:cNvSpPr>
          <p:nvPr/>
        </p:nvSpPr>
        <p:spPr bwMode="auto">
          <a:xfrm>
            <a:off x="3463688" y="5597495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M(2,1)=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6" name="Freeform 75"/>
          <p:cNvSpPr/>
          <p:nvPr/>
        </p:nvSpPr>
        <p:spPr>
          <a:xfrm>
            <a:off x="4273550" y="4613275"/>
            <a:ext cx="5614988" cy="1779588"/>
          </a:xfrm>
          <a:custGeom>
            <a:avLst/>
            <a:gdLst>
              <a:gd name="connsiteX0" fmla="*/ 2461364 w 5615836"/>
              <a:gd name="connsiteY0" fmla="*/ 20877 h 1778696"/>
              <a:gd name="connsiteX1" fmla="*/ 1183710 w 5615836"/>
              <a:gd name="connsiteY1" fmla="*/ 146137 h 1778696"/>
              <a:gd name="connsiteX2" fmla="*/ 557408 w 5615836"/>
              <a:gd name="connsiteY2" fmla="*/ 546970 h 1778696"/>
              <a:gd name="connsiteX3" fmla="*/ 569934 w 5615836"/>
              <a:gd name="connsiteY3" fmla="*/ 1423792 h 1778696"/>
              <a:gd name="connsiteX4" fmla="*/ 732773 w 5615836"/>
              <a:gd name="connsiteY4" fmla="*/ 1761995 h 1778696"/>
              <a:gd name="connsiteX5" fmla="*/ 4966570 w 5615836"/>
              <a:gd name="connsiteY5" fmla="*/ 1323584 h 1778696"/>
              <a:gd name="connsiteX6" fmla="*/ 4628367 w 5615836"/>
              <a:gd name="connsiteY6" fmla="*/ 271398 h 1778696"/>
              <a:gd name="connsiteX7" fmla="*/ 2461364 w 5615836"/>
              <a:gd name="connsiteY7" fmla="*/ 20877 h 17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15836" h="1778696">
                <a:moveTo>
                  <a:pt x="2461364" y="20877"/>
                </a:moveTo>
                <a:cubicBezTo>
                  <a:pt x="1887255" y="0"/>
                  <a:pt x="1501036" y="58455"/>
                  <a:pt x="1183710" y="146137"/>
                </a:cubicBezTo>
                <a:cubicBezTo>
                  <a:pt x="866384" y="233819"/>
                  <a:pt x="659704" y="334028"/>
                  <a:pt x="557408" y="546970"/>
                </a:cubicBezTo>
                <a:cubicBezTo>
                  <a:pt x="455112" y="759912"/>
                  <a:pt x="540707" y="1221288"/>
                  <a:pt x="569934" y="1423792"/>
                </a:cubicBezTo>
                <a:cubicBezTo>
                  <a:pt x="599161" y="1626296"/>
                  <a:pt x="0" y="1778696"/>
                  <a:pt x="732773" y="1761995"/>
                </a:cubicBezTo>
                <a:cubicBezTo>
                  <a:pt x="1465546" y="1745294"/>
                  <a:pt x="4317304" y="1572017"/>
                  <a:pt x="4966570" y="1323584"/>
                </a:cubicBezTo>
                <a:cubicBezTo>
                  <a:pt x="5615836" y="1075151"/>
                  <a:pt x="5043814" y="486428"/>
                  <a:pt x="4628367" y="271398"/>
                </a:cubicBezTo>
                <a:cubicBezTo>
                  <a:pt x="4212920" y="56368"/>
                  <a:pt x="3035473" y="41754"/>
                  <a:pt x="2461364" y="2087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Date Placeholder 5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1/23/2011</a:t>
            </a: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825932-9D69-4E80-80D3-36346BE8375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Asymptotic Growth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1652" y="2388394"/>
            <a:ext cx="3089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n=7 stress levels</a:t>
            </a:r>
          </a:p>
          <a:p>
            <a:r>
              <a:rPr lang="en-US" sz="2400" dirty="0" smtClean="0"/>
              <a:t>q=3 questions</a:t>
            </a:r>
          </a:p>
          <a:p>
            <a:r>
              <a:rPr lang="en-US" sz="2400" dirty="0" smtClean="0"/>
              <a:t>k=2 products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599208" y="20185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31444" y="1939305"/>
            <a:ext cx="139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03364" y="19008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079618" y="19111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331665"/>
            <a:ext cx="32240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Meaning of table M(</a:t>
            </a:r>
            <a:r>
              <a:rPr lang="en-US" dirty="0" err="1" smtClean="0"/>
              <a:t>q,k</a:t>
            </a:r>
            <a:r>
              <a:rPr lang="en-US" dirty="0" smtClean="0"/>
              <a:t>):</a:t>
            </a:r>
          </a:p>
          <a:p>
            <a:r>
              <a:rPr lang="en-US" dirty="0" smtClean="0"/>
              <a:t>With q questions and k products</a:t>
            </a:r>
          </a:p>
          <a:p>
            <a:r>
              <a:rPr lang="en-US" dirty="0" smtClean="0"/>
              <a:t>at most M(</a:t>
            </a:r>
            <a:r>
              <a:rPr lang="en-US" dirty="0" err="1" smtClean="0"/>
              <a:t>q,k</a:t>
            </a:r>
            <a:r>
              <a:rPr lang="en-US" dirty="0" smtClean="0"/>
              <a:t>) stress levels</a:t>
            </a:r>
          </a:p>
          <a:p>
            <a:r>
              <a:rPr lang="en-US" dirty="0" smtClean="0"/>
              <a:t>can be distinguished.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6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Product Stress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some thinking, but solution is surprisingly simple: Solution is given by </a:t>
            </a:r>
            <a:r>
              <a:rPr lang="en-US" dirty="0" smtClean="0"/>
              <a:t>table M[</a:t>
            </a:r>
            <a:r>
              <a:rPr lang="en-US" dirty="0" err="1" smtClean="0"/>
              <a:t>q,k</a:t>
            </a:r>
            <a:r>
              <a:rPr lang="en-US" dirty="0" smtClean="0"/>
              <a:t>] which has simple construction rules.</a:t>
            </a:r>
            <a:endParaRPr lang="en-US" dirty="0" smtClean="0"/>
          </a:p>
          <a:p>
            <a:r>
              <a:rPr lang="en-US" dirty="0" smtClean="0"/>
              <a:t>Typical for computational tasks which have a solution based on </a:t>
            </a:r>
            <a:r>
              <a:rPr lang="en-US" dirty="0"/>
              <a:t>D</a:t>
            </a:r>
            <a:r>
              <a:rPr lang="en-US" dirty="0" smtClean="0"/>
              <a:t>ynamic Programming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Build solution for larger problem out of solution of two overlapping simpler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1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M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446" y="776378"/>
            <a:ext cx="6911243" cy="278459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66823" y="4386671"/>
            <a:ext cx="67480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Boundary Conditions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Top Diagonal: </a:t>
            </a:r>
            <a:r>
              <a:rPr lang="en-US" dirty="0" smtClean="0"/>
              <a:t>*2: </a:t>
            </a:r>
            <a:r>
              <a:rPr lang="en-US" dirty="0" smtClean="0"/>
              <a:t>M[</a:t>
            </a:r>
            <a:r>
              <a:rPr lang="en-US" dirty="0" err="1" smtClean="0"/>
              <a:t>q</a:t>
            </a:r>
            <a:r>
              <a:rPr lang="en-US" dirty="0" err="1" smtClean="0"/>
              <a:t>,q</a:t>
            </a:r>
            <a:r>
              <a:rPr lang="en-US" dirty="0" smtClean="0"/>
              <a:t>]]=2</a:t>
            </a:r>
            <a:r>
              <a:rPr lang="en-US" baseline="30000" dirty="0"/>
              <a:t>q</a:t>
            </a:r>
            <a:endParaRPr lang="en-US" baseline="30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Left: 1: </a:t>
            </a:r>
            <a:r>
              <a:rPr lang="en-US" dirty="0" smtClean="0"/>
              <a:t>M[q,0]=</a:t>
            </a:r>
            <a:r>
              <a:rPr lang="en-US" dirty="0" smtClean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Internal Rule: easily expressed in Excel and dragged down and over.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(1 left above + 1 above)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M[</a:t>
            </a:r>
            <a:r>
              <a:rPr lang="en-US" dirty="0" err="1" smtClean="0">
                <a:solidFill>
                  <a:srgbClr val="FF0000"/>
                </a:solidFill>
              </a:rPr>
              <a:t>q,k</a:t>
            </a:r>
            <a:r>
              <a:rPr lang="en-US" dirty="0" smtClean="0">
                <a:solidFill>
                  <a:srgbClr val="FF0000"/>
                </a:solidFill>
              </a:rPr>
              <a:t>]=M[q-1,k]+M[q-1,k-1)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822831" y="2030651"/>
            <a:ext cx="8626" cy="27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46453" y="2030651"/>
            <a:ext cx="785004" cy="379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13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basic search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Search: go up the stress levels one by one.</a:t>
            </a:r>
          </a:p>
          <a:p>
            <a:r>
              <a:rPr lang="en-US" dirty="0" smtClean="0"/>
              <a:t>Binary Search: go to the middle and then search either lower or upper range.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5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</a:t>
            </a:r>
            <a:br>
              <a:rPr lang="en-US" dirty="0" smtClean="0"/>
            </a:br>
            <a:r>
              <a:rPr lang="en-US" dirty="0" smtClean="0"/>
              <a:t>Search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446" y="776378"/>
            <a:ext cx="6911243" cy="278459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2057-4E09-47B3-BA96-0D5C2276D580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Stress Testing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DFBB-BDB9-4C2E-95CD-3FF54AE350C0}" type="slidenum">
              <a:rPr lang="en-US" smtClean="0"/>
              <a:t>8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822831" y="2030651"/>
            <a:ext cx="8626" cy="27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46453" y="2030651"/>
            <a:ext cx="785004" cy="3791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Up Arrow 7"/>
          <p:cNvSpPr/>
          <p:nvPr/>
        </p:nvSpPr>
        <p:spPr>
          <a:xfrm>
            <a:off x="4856191" y="3647363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4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 </a:t>
            </a:r>
            <a:r>
              <a:rPr lang="en-US" altLang="en-US" dirty="0" smtClean="0"/>
              <a:t>Linear Search: Left </a:t>
            </a:r>
            <a:r>
              <a:rPr lang="en-US" altLang="en-US" dirty="0" err="1" smtClean="0"/>
              <a:t>subtree</a:t>
            </a:r>
            <a:endParaRPr lang="en-US" altLang="en-US" dirty="0" smtClean="0"/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4783032" y="5139670"/>
            <a:ext cx="41953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Calibri" panose="020F0502020204030204" pitchFamily="34" charset="0"/>
              </a:rPr>
              <a:t>0   1   2   3   4   5   6 </a:t>
            </a:r>
          </a:p>
        </p:txBody>
      </p:sp>
      <p:sp>
        <p:nvSpPr>
          <p:cNvPr id="8" name="Freeform 7"/>
          <p:cNvSpPr/>
          <p:nvPr/>
        </p:nvSpPr>
        <p:spPr>
          <a:xfrm>
            <a:off x="6305551" y="4991100"/>
            <a:ext cx="2803525" cy="819150"/>
          </a:xfrm>
          <a:custGeom>
            <a:avLst/>
            <a:gdLst>
              <a:gd name="connsiteX0" fmla="*/ 1281830 w 2803742"/>
              <a:gd name="connsiteY0" fmla="*/ 56367 h 818367"/>
              <a:gd name="connsiteX1" fmla="*/ 455112 w 2803742"/>
              <a:gd name="connsiteY1" fmla="*/ 118997 h 818367"/>
              <a:gd name="connsiteX2" fmla="*/ 204592 w 2803742"/>
              <a:gd name="connsiteY2" fmla="*/ 344466 h 818367"/>
              <a:gd name="connsiteX3" fmla="*/ 242170 w 2803742"/>
              <a:gd name="connsiteY3" fmla="*/ 682668 h 818367"/>
              <a:gd name="connsiteX4" fmla="*/ 1657611 w 2803742"/>
              <a:gd name="connsiteY4" fmla="*/ 770351 h 818367"/>
              <a:gd name="connsiteX5" fmla="*/ 2659693 w 2803742"/>
              <a:gd name="connsiteY5" fmla="*/ 707720 h 818367"/>
              <a:gd name="connsiteX6" fmla="*/ 2521907 w 2803742"/>
              <a:gd name="connsiteY6" fmla="*/ 106471 h 818367"/>
              <a:gd name="connsiteX7" fmla="*/ 1281830 w 2803742"/>
              <a:gd name="connsiteY7" fmla="*/ 56367 h 81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3742" h="818367">
                <a:moveTo>
                  <a:pt x="1281830" y="56367"/>
                </a:moveTo>
                <a:cubicBezTo>
                  <a:pt x="937364" y="58455"/>
                  <a:pt x="634651" y="70981"/>
                  <a:pt x="455112" y="118997"/>
                </a:cubicBezTo>
                <a:cubicBezTo>
                  <a:pt x="275573" y="167013"/>
                  <a:pt x="240082" y="250521"/>
                  <a:pt x="204592" y="344466"/>
                </a:cubicBezTo>
                <a:cubicBezTo>
                  <a:pt x="169102" y="438411"/>
                  <a:pt x="0" y="611687"/>
                  <a:pt x="242170" y="682668"/>
                </a:cubicBezTo>
                <a:cubicBezTo>
                  <a:pt x="484340" y="753649"/>
                  <a:pt x="1254691" y="766176"/>
                  <a:pt x="1657611" y="770351"/>
                </a:cubicBezTo>
                <a:cubicBezTo>
                  <a:pt x="2060532" y="774526"/>
                  <a:pt x="2515644" y="818367"/>
                  <a:pt x="2659693" y="707720"/>
                </a:cubicBezTo>
                <a:cubicBezTo>
                  <a:pt x="2803742" y="597073"/>
                  <a:pt x="2757814" y="212942"/>
                  <a:pt x="2521907" y="106471"/>
                </a:cubicBezTo>
                <a:cubicBezTo>
                  <a:pt x="2286000" y="0"/>
                  <a:pt x="1626296" y="54279"/>
                  <a:pt x="1281830" y="5636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73663" y="5062539"/>
            <a:ext cx="1168400" cy="839787"/>
          </a:xfrm>
          <a:custGeom>
            <a:avLst/>
            <a:gdLst>
              <a:gd name="connsiteX0" fmla="*/ 597074 w 1169096"/>
              <a:gd name="connsiteY0" fmla="*/ 48017 h 839245"/>
              <a:gd name="connsiteX1" fmla="*/ 108559 w 1169096"/>
              <a:gd name="connsiteY1" fmla="*/ 148225 h 839245"/>
              <a:gd name="connsiteX2" fmla="*/ 146137 w 1169096"/>
              <a:gd name="connsiteY2" fmla="*/ 436324 h 839245"/>
              <a:gd name="connsiteX3" fmla="*/ 146137 w 1169096"/>
              <a:gd name="connsiteY3" fmla="*/ 724423 h 839245"/>
              <a:gd name="connsiteX4" fmla="*/ 1022959 w 1169096"/>
              <a:gd name="connsiteY4" fmla="*/ 736949 h 839245"/>
              <a:gd name="connsiteX5" fmla="*/ 1022959 w 1169096"/>
              <a:gd name="connsiteY5" fmla="*/ 110647 h 839245"/>
              <a:gd name="connsiteX6" fmla="*/ 484340 w 1169096"/>
              <a:gd name="connsiteY6" fmla="*/ 73069 h 83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9096" h="839245">
                <a:moveTo>
                  <a:pt x="597074" y="48017"/>
                </a:moveTo>
                <a:cubicBezTo>
                  <a:pt x="390394" y="65762"/>
                  <a:pt x="183715" y="83507"/>
                  <a:pt x="108559" y="148225"/>
                </a:cubicBezTo>
                <a:cubicBezTo>
                  <a:pt x="33403" y="212943"/>
                  <a:pt x="139874" y="340291"/>
                  <a:pt x="146137" y="436324"/>
                </a:cubicBezTo>
                <a:cubicBezTo>
                  <a:pt x="152400" y="532357"/>
                  <a:pt x="0" y="674319"/>
                  <a:pt x="146137" y="724423"/>
                </a:cubicBezTo>
                <a:cubicBezTo>
                  <a:pt x="292274" y="774527"/>
                  <a:pt x="876822" y="839245"/>
                  <a:pt x="1022959" y="736949"/>
                </a:cubicBezTo>
                <a:cubicBezTo>
                  <a:pt x="1169096" y="634653"/>
                  <a:pt x="1112729" y="221294"/>
                  <a:pt x="1022959" y="110647"/>
                </a:cubicBezTo>
                <a:cubicBezTo>
                  <a:pt x="933189" y="0"/>
                  <a:pt x="708764" y="36534"/>
                  <a:pt x="484340" y="730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86313" y="4902201"/>
            <a:ext cx="1606550" cy="1198563"/>
          </a:xfrm>
          <a:custGeom>
            <a:avLst/>
            <a:gdLst>
              <a:gd name="connsiteX0" fmla="*/ 920663 w 1605420"/>
              <a:gd name="connsiteY0" fmla="*/ 58455 h 1198323"/>
              <a:gd name="connsiteX1" fmla="*/ 356992 w 1605420"/>
              <a:gd name="connsiteY1" fmla="*/ 96033 h 1198323"/>
              <a:gd name="connsiteX2" fmla="*/ 131523 w 1605420"/>
              <a:gd name="connsiteY2" fmla="*/ 283923 h 1198323"/>
              <a:gd name="connsiteX3" fmla="*/ 31315 w 1605420"/>
              <a:gd name="connsiteY3" fmla="*/ 672230 h 1198323"/>
              <a:gd name="connsiteX4" fmla="*/ 319414 w 1605420"/>
              <a:gd name="connsiteY4" fmla="*/ 1010433 h 1198323"/>
              <a:gd name="connsiteX5" fmla="*/ 1246340 w 1605420"/>
              <a:gd name="connsiteY5" fmla="*/ 1123167 h 1198323"/>
              <a:gd name="connsiteX6" fmla="*/ 1584543 w 1605420"/>
              <a:gd name="connsiteY6" fmla="*/ 559496 h 1198323"/>
              <a:gd name="connsiteX7" fmla="*/ 1371600 w 1605420"/>
              <a:gd name="connsiteY7" fmla="*/ 83507 h 1198323"/>
              <a:gd name="connsiteX8" fmla="*/ 920663 w 1605420"/>
              <a:gd name="connsiteY8" fmla="*/ 58455 h 1198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20" h="1198323">
                <a:moveTo>
                  <a:pt x="920663" y="58455"/>
                </a:moveTo>
                <a:cubicBezTo>
                  <a:pt x="751562" y="60543"/>
                  <a:pt x="488515" y="58455"/>
                  <a:pt x="356992" y="96033"/>
                </a:cubicBezTo>
                <a:cubicBezTo>
                  <a:pt x="225469" y="133611"/>
                  <a:pt x="185802" y="187890"/>
                  <a:pt x="131523" y="283923"/>
                </a:cubicBezTo>
                <a:cubicBezTo>
                  <a:pt x="77244" y="379956"/>
                  <a:pt x="0" y="551145"/>
                  <a:pt x="31315" y="672230"/>
                </a:cubicBezTo>
                <a:cubicBezTo>
                  <a:pt x="62630" y="793315"/>
                  <a:pt x="116910" y="935277"/>
                  <a:pt x="319414" y="1010433"/>
                </a:cubicBezTo>
                <a:cubicBezTo>
                  <a:pt x="521918" y="1085589"/>
                  <a:pt x="1035485" y="1198323"/>
                  <a:pt x="1246340" y="1123167"/>
                </a:cubicBezTo>
                <a:cubicBezTo>
                  <a:pt x="1457195" y="1048011"/>
                  <a:pt x="1563666" y="732773"/>
                  <a:pt x="1584543" y="559496"/>
                </a:cubicBezTo>
                <a:cubicBezTo>
                  <a:pt x="1605420" y="386219"/>
                  <a:pt x="1478071" y="167014"/>
                  <a:pt x="1371600" y="83507"/>
                </a:cubicBezTo>
                <a:cubicBezTo>
                  <a:pt x="1265129" y="0"/>
                  <a:pt x="1089764" y="56367"/>
                  <a:pt x="920663" y="584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24" name="TextBox 22"/>
          <p:cNvSpPr txBox="1">
            <a:spLocks noChangeArrowheads="1"/>
          </p:cNvSpPr>
          <p:nvPr/>
        </p:nvSpPr>
        <p:spPr bwMode="auto">
          <a:xfrm>
            <a:off x="6400800" y="1828800"/>
            <a:ext cx="312738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3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25" name="TextBox 48"/>
          <p:cNvSpPr txBox="1">
            <a:spLocks noChangeArrowheads="1"/>
          </p:cNvSpPr>
          <p:nvPr/>
        </p:nvSpPr>
        <p:spPr bwMode="auto">
          <a:xfrm>
            <a:off x="5715001" y="2590800"/>
            <a:ext cx="301625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1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26" name="TextBox 6"/>
          <p:cNvSpPr txBox="1">
            <a:spLocks noChangeArrowheads="1"/>
          </p:cNvSpPr>
          <p:nvPr/>
        </p:nvSpPr>
        <p:spPr bwMode="auto">
          <a:xfrm>
            <a:off x="5943600" y="3581400"/>
            <a:ext cx="301550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2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cxnSp>
        <p:nvCxnSpPr>
          <p:cNvPr id="34" name="Straight Connector 33"/>
          <p:cNvCxnSpPr>
            <a:stCxn id="21525" idx="1"/>
          </p:cNvCxnSpPr>
          <p:nvPr/>
        </p:nvCxnSpPr>
        <p:spPr>
          <a:xfrm rot="10800000" flipV="1">
            <a:off x="5029200" y="2776538"/>
            <a:ext cx="685800" cy="2481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1525" idx="3"/>
            <a:endCxn id="21526" idx="0"/>
          </p:cNvCxnSpPr>
          <p:nvPr/>
        </p:nvCxnSpPr>
        <p:spPr>
          <a:xfrm>
            <a:off x="6016626" y="2775744"/>
            <a:ext cx="77749" cy="805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1526" idx="1"/>
          </p:cNvCxnSpPr>
          <p:nvPr/>
        </p:nvCxnSpPr>
        <p:spPr>
          <a:xfrm flipH="1">
            <a:off x="5334000" y="3766033"/>
            <a:ext cx="609600" cy="1567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1526" idx="3"/>
          </p:cNvCxnSpPr>
          <p:nvPr/>
        </p:nvCxnSpPr>
        <p:spPr>
          <a:xfrm flipH="1">
            <a:off x="5943601" y="3766033"/>
            <a:ext cx="301549" cy="1491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1524" idx="1"/>
            <a:endCxn id="21525" idx="0"/>
          </p:cNvCxnSpPr>
          <p:nvPr/>
        </p:nvCxnSpPr>
        <p:spPr>
          <a:xfrm flipH="1">
            <a:off x="5865814" y="2013433"/>
            <a:ext cx="534986" cy="577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5" name="TextBox 20"/>
          <p:cNvSpPr txBox="1">
            <a:spLocks noChangeArrowheads="1"/>
          </p:cNvSpPr>
          <p:nvPr/>
        </p:nvSpPr>
        <p:spPr bwMode="auto">
          <a:xfrm>
            <a:off x="7696200" y="3048000"/>
            <a:ext cx="301550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5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36" name="TextBox 55"/>
          <p:cNvSpPr txBox="1">
            <a:spLocks noChangeArrowheads="1"/>
          </p:cNvSpPr>
          <p:nvPr/>
        </p:nvSpPr>
        <p:spPr bwMode="auto">
          <a:xfrm>
            <a:off x="6934200" y="3962400"/>
            <a:ext cx="301550" cy="3692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4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37" name="TextBox 20"/>
          <p:cNvSpPr txBox="1">
            <a:spLocks noChangeArrowheads="1"/>
          </p:cNvSpPr>
          <p:nvPr/>
        </p:nvSpPr>
        <p:spPr bwMode="auto">
          <a:xfrm>
            <a:off x="82296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6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cxnSp>
        <p:nvCxnSpPr>
          <p:cNvPr id="53" name="Straight Connector 52"/>
          <p:cNvCxnSpPr>
            <a:stCxn id="21524" idx="3"/>
            <a:endCxn id="21535" idx="0"/>
          </p:cNvCxnSpPr>
          <p:nvPr/>
        </p:nvCxnSpPr>
        <p:spPr>
          <a:xfrm>
            <a:off x="6713538" y="2013433"/>
            <a:ext cx="1133437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1535" idx="1"/>
            <a:endCxn id="21536" idx="0"/>
          </p:cNvCxnSpPr>
          <p:nvPr/>
        </p:nvCxnSpPr>
        <p:spPr>
          <a:xfrm flipH="1">
            <a:off x="7084975" y="3232633"/>
            <a:ext cx="611225" cy="729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1535" idx="3"/>
            <a:endCxn id="21537" idx="0"/>
          </p:cNvCxnSpPr>
          <p:nvPr/>
        </p:nvCxnSpPr>
        <p:spPr>
          <a:xfrm>
            <a:off x="7997750" y="3232633"/>
            <a:ext cx="384250" cy="729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1536" idx="1"/>
          </p:cNvCxnSpPr>
          <p:nvPr/>
        </p:nvCxnSpPr>
        <p:spPr>
          <a:xfrm flipH="1">
            <a:off x="6705600" y="4147033"/>
            <a:ext cx="228600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1536" idx="3"/>
          </p:cNvCxnSpPr>
          <p:nvPr/>
        </p:nvCxnSpPr>
        <p:spPr>
          <a:xfrm>
            <a:off x="7235750" y="4147033"/>
            <a:ext cx="79450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1537" idx="1"/>
          </p:cNvCxnSpPr>
          <p:nvPr/>
        </p:nvCxnSpPr>
        <p:spPr>
          <a:xfrm rot="10800000" flipV="1">
            <a:off x="7924800" y="4152900"/>
            <a:ext cx="304800" cy="1028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1537" idx="3"/>
          </p:cNvCxnSpPr>
          <p:nvPr/>
        </p:nvCxnSpPr>
        <p:spPr>
          <a:xfrm>
            <a:off x="8534400" y="4152900"/>
            <a:ext cx="152400" cy="952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65"/>
          <p:cNvSpPr/>
          <p:nvPr/>
        </p:nvSpPr>
        <p:spPr>
          <a:xfrm>
            <a:off x="4564064" y="1482726"/>
            <a:ext cx="5081587" cy="4975225"/>
          </a:xfrm>
          <a:custGeom>
            <a:avLst/>
            <a:gdLst>
              <a:gd name="connsiteX0" fmla="*/ 2020866 w 5081392"/>
              <a:gd name="connsiteY0" fmla="*/ 96033 h 4974921"/>
              <a:gd name="connsiteX1" fmla="*/ 1620033 w 5081392"/>
              <a:gd name="connsiteY1" fmla="*/ 308976 h 4974921"/>
              <a:gd name="connsiteX2" fmla="*/ 655529 w 5081392"/>
              <a:gd name="connsiteY2" fmla="*/ 1761995 h 4974921"/>
              <a:gd name="connsiteX3" fmla="*/ 242170 w 5081392"/>
              <a:gd name="connsiteY3" fmla="*/ 3991628 h 4974921"/>
              <a:gd name="connsiteX4" fmla="*/ 217118 w 5081392"/>
              <a:gd name="connsiteY4" fmla="*/ 4730664 h 4974921"/>
              <a:gd name="connsiteX5" fmla="*/ 1544877 w 5081392"/>
              <a:gd name="connsiteY5" fmla="*/ 4943606 h 4974921"/>
              <a:gd name="connsiteX6" fmla="*/ 4526072 w 5081392"/>
              <a:gd name="connsiteY6" fmla="*/ 4542773 h 4974921"/>
              <a:gd name="connsiteX7" fmla="*/ 4876800 w 5081392"/>
              <a:gd name="connsiteY7" fmla="*/ 2876812 h 4974921"/>
              <a:gd name="connsiteX8" fmla="*/ 3498937 w 5081392"/>
              <a:gd name="connsiteY8" fmla="*/ 885173 h 4974921"/>
              <a:gd name="connsiteX9" fmla="*/ 2020866 w 5081392"/>
              <a:gd name="connsiteY9" fmla="*/ 96033 h 497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81392" h="4974921">
                <a:moveTo>
                  <a:pt x="2020866" y="96033"/>
                </a:moveTo>
                <a:cubicBezTo>
                  <a:pt x="1707715" y="0"/>
                  <a:pt x="1847589" y="31316"/>
                  <a:pt x="1620033" y="308976"/>
                </a:cubicBezTo>
                <a:cubicBezTo>
                  <a:pt x="1392477" y="586636"/>
                  <a:pt x="885173" y="1148220"/>
                  <a:pt x="655529" y="1761995"/>
                </a:cubicBezTo>
                <a:cubicBezTo>
                  <a:pt x="425885" y="2375770"/>
                  <a:pt x="315238" y="3496850"/>
                  <a:pt x="242170" y="3991628"/>
                </a:cubicBezTo>
                <a:cubicBezTo>
                  <a:pt x="169102" y="4486406"/>
                  <a:pt x="0" y="4572001"/>
                  <a:pt x="217118" y="4730664"/>
                </a:cubicBezTo>
                <a:cubicBezTo>
                  <a:pt x="434236" y="4889327"/>
                  <a:pt x="826718" y="4974921"/>
                  <a:pt x="1544877" y="4943606"/>
                </a:cubicBezTo>
                <a:cubicBezTo>
                  <a:pt x="2263036" y="4912291"/>
                  <a:pt x="3970752" y="4887239"/>
                  <a:pt x="4526072" y="4542773"/>
                </a:cubicBezTo>
                <a:cubicBezTo>
                  <a:pt x="5081392" y="4198307"/>
                  <a:pt x="5047989" y="3486412"/>
                  <a:pt x="4876800" y="2876812"/>
                </a:cubicBezTo>
                <a:cubicBezTo>
                  <a:pt x="4705611" y="2267212"/>
                  <a:pt x="3979101" y="1350724"/>
                  <a:pt x="3498937" y="885173"/>
                </a:cubicBezTo>
                <a:cubicBezTo>
                  <a:pt x="3018773" y="419622"/>
                  <a:pt x="2334017" y="192066"/>
                  <a:pt x="2020866" y="9603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46" name="TextBox 66"/>
          <p:cNvSpPr txBox="1">
            <a:spLocks noChangeArrowheads="1"/>
          </p:cNvSpPr>
          <p:nvPr/>
        </p:nvSpPr>
        <p:spPr bwMode="auto">
          <a:xfrm>
            <a:off x="8305800" y="1600201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M(3,2)=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69" name="Freeform 68"/>
          <p:cNvSpPr/>
          <p:nvPr/>
        </p:nvSpPr>
        <p:spPr>
          <a:xfrm>
            <a:off x="6281738" y="2762251"/>
            <a:ext cx="3028950" cy="3413125"/>
          </a:xfrm>
          <a:custGeom>
            <a:avLst/>
            <a:gdLst>
              <a:gd name="connsiteX0" fmla="*/ 1405002 w 3029210"/>
              <a:gd name="connsiteY0" fmla="*/ 106471 h 3413342"/>
              <a:gd name="connsiteX1" fmla="*/ 841331 w 3029210"/>
              <a:gd name="connsiteY1" fmla="*/ 732773 h 3413342"/>
              <a:gd name="connsiteX2" fmla="*/ 427972 w 3029210"/>
              <a:gd name="connsiteY2" fmla="*/ 1534438 h 3413342"/>
              <a:gd name="connsiteX3" fmla="*/ 114822 w 3029210"/>
              <a:gd name="connsiteY3" fmla="*/ 2761989 h 3413342"/>
              <a:gd name="connsiteX4" fmla="*/ 1116904 w 3029210"/>
              <a:gd name="connsiteY4" fmla="*/ 3363238 h 3413342"/>
              <a:gd name="connsiteX5" fmla="*/ 2757813 w 3029210"/>
              <a:gd name="connsiteY5" fmla="*/ 3062614 h 3413342"/>
              <a:gd name="connsiteX6" fmla="*/ 2745287 w 3029210"/>
              <a:gd name="connsiteY6" fmla="*/ 1772433 h 3413342"/>
              <a:gd name="connsiteX7" fmla="*/ 2144038 w 3029210"/>
              <a:gd name="connsiteY7" fmla="*/ 532356 h 3413342"/>
              <a:gd name="connsiteX8" fmla="*/ 1617945 w 3029210"/>
              <a:gd name="connsiteY8" fmla="*/ 93945 h 3413342"/>
              <a:gd name="connsiteX9" fmla="*/ 1405002 w 3029210"/>
              <a:gd name="connsiteY9" fmla="*/ 106471 h 341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29210" h="3413342">
                <a:moveTo>
                  <a:pt x="1405002" y="106471"/>
                </a:moveTo>
                <a:cubicBezTo>
                  <a:pt x="1275566" y="212942"/>
                  <a:pt x="1004169" y="494779"/>
                  <a:pt x="841331" y="732773"/>
                </a:cubicBezTo>
                <a:cubicBezTo>
                  <a:pt x="678493" y="970767"/>
                  <a:pt x="549057" y="1196235"/>
                  <a:pt x="427972" y="1534438"/>
                </a:cubicBezTo>
                <a:cubicBezTo>
                  <a:pt x="306887" y="1872641"/>
                  <a:pt x="0" y="2457189"/>
                  <a:pt x="114822" y="2761989"/>
                </a:cubicBezTo>
                <a:cubicBezTo>
                  <a:pt x="229644" y="3066789"/>
                  <a:pt x="676406" y="3313134"/>
                  <a:pt x="1116904" y="3363238"/>
                </a:cubicBezTo>
                <a:cubicBezTo>
                  <a:pt x="1557402" y="3413342"/>
                  <a:pt x="2486416" y="3327748"/>
                  <a:pt x="2757813" y="3062614"/>
                </a:cubicBezTo>
                <a:cubicBezTo>
                  <a:pt x="3029210" y="2797480"/>
                  <a:pt x="2847583" y="2194143"/>
                  <a:pt x="2745287" y="1772433"/>
                </a:cubicBezTo>
                <a:cubicBezTo>
                  <a:pt x="2642991" y="1350723"/>
                  <a:pt x="2331928" y="812104"/>
                  <a:pt x="2144038" y="532356"/>
                </a:cubicBezTo>
                <a:cubicBezTo>
                  <a:pt x="1956148" y="252608"/>
                  <a:pt x="1739030" y="162838"/>
                  <a:pt x="1617945" y="93945"/>
                </a:cubicBezTo>
                <a:cubicBezTo>
                  <a:pt x="1496860" y="25052"/>
                  <a:pt x="1534438" y="0"/>
                  <a:pt x="1405002" y="106471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549775" y="2254251"/>
            <a:ext cx="1936750" cy="4081463"/>
          </a:xfrm>
          <a:custGeom>
            <a:avLst/>
            <a:gdLst>
              <a:gd name="connsiteX0" fmla="*/ 1346548 w 1937358"/>
              <a:gd name="connsiteY0" fmla="*/ 225468 h 4081397"/>
              <a:gd name="connsiteX1" fmla="*/ 1096027 w 1937358"/>
              <a:gd name="connsiteY1" fmla="*/ 400833 h 4081397"/>
              <a:gd name="connsiteX2" fmla="*/ 432148 w 1937358"/>
              <a:gd name="connsiteY2" fmla="*/ 2630466 h 4081397"/>
              <a:gd name="connsiteX3" fmla="*/ 206679 w 1937358"/>
              <a:gd name="connsiteY3" fmla="*/ 3745282 h 4081397"/>
              <a:gd name="connsiteX4" fmla="*/ 1672224 w 1937358"/>
              <a:gd name="connsiteY4" fmla="*/ 3908120 h 4081397"/>
              <a:gd name="connsiteX5" fmla="*/ 1797485 w 1937358"/>
              <a:gd name="connsiteY5" fmla="*/ 2705622 h 4081397"/>
              <a:gd name="connsiteX6" fmla="*/ 1759906 w 1937358"/>
              <a:gd name="connsiteY6" fmla="*/ 1027134 h 4081397"/>
              <a:gd name="connsiteX7" fmla="*/ 1484334 w 1937358"/>
              <a:gd name="connsiteY7" fmla="*/ 300625 h 4081397"/>
              <a:gd name="connsiteX8" fmla="*/ 1296443 w 1937358"/>
              <a:gd name="connsiteY8" fmla="*/ 200416 h 4081397"/>
              <a:gd name="connsiteX9" fmla="*/ 1296443 w 1937358"/>
              <a:gd name="connsiteY9" fmla="*/ 200416 h 408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37358" h="4081397">
                <a:moveTo>
                  <a:pt x="1346548" y="225468"/>
                </a:moveTo>
                <a:cubicBezTo>
                  <a:pt x="1297487" y="112734"/>
                  <a:pt x="1248427" y="0"/>
                  <a:pt x="1096027" y="400833"/>
                </a:cubicBezTo>
                <a:cubicBezTo>
                  <a:pt x="943627" y="801666"/>
                  <a:pt x="580373" y="2073058"/>
                  <a:pt x="432148" y="2630466"/>
                </a:cubicBezTo>
                <a:cubicBezTo>
                  <a:pt x="283923" y="3187874"/>
                  <a:pt x="0" y="3532340"/>
                  <a:pt x="206679" y="3745282"/>
                </a:cubicBezTo>
                <a:cubicBezTo>
                  <a:pt x="413358" y="3958224"/>
                  <a:pt x="1407090" y="4081397"/>
                  <a:pt x="1672224" y="3908120"/>
                </a:cubicBezTo>
                <a:cubicBezTo>
                  <a:pt x="1937358" y="3734843"/>
                  <a:pt x="1782871" y="3185786"/>
                  <a:pt x="1797485" y="2705622"/>
                </a:cubicBezTo>
                <a:cubicBezTo>
                  <a:pt x="1812099" y="2225458"/>
                  <a:pt x="1812098" y="1427967"/>
                  <a:pt x="1759906" y="1027134"/>
                </a:cubicBezTo>
                <a:cubicBezTo>
                  <a:pt x="1707714" y="626301"/>
                  <a:pt x="1561578" y="438411"/>
                  <a:pt x="1484334" y="300625"/>
                </a:cubicBezTo>
                <a:cubicBezTo>
                  <a:pt x="1407090" y="162839"/>
                  <a:pt x="1296443" y="200416"/>
                  <a:pt x="1296443" y="200416"/>
                </a:cubicBezTo>
                <a:lnTo>
                  <a:pt x="1296443" y="20041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50" name="TextBox 70"/>
          <p:cNvSpPr txBox="1">
            <a:spLocks noChangeArrowheads="1"/>
          </p:cNvSpPr>
          <p:nvPr/>
        </p:nvSpPr>
        <p:spPr bwMode="auto">
          <a:xfrm>
            <a:off x="8839200" y="5867401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M(2,2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)=4</a:t>
            </a:r>
          </a:p>
        </p:txBody>
      </p:sp>
      <p:sp>
        <p:nvSpPr>
          <p:cNvPr id="21551" name="TextBox 71"/>
          <p:cNvSpPr txBox="1">
            <a:spLocks noChangeArrowheads="1"/>
          </p:cNvSpPr>
          <p:nvPr/>
        </p:nvSpPr>
        <p:spPr bwMode="auto">
          <a:xfrm>
            <a:off x="3463688" y="5597495"/>
            <a:ext cx="1143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M(2,1)=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6" name="Freeform 75"/>
          <p:cNvSpPr/>
          <p:nvPr/>
        </p:nvSpPr>
        <p:spPr>
          <a:xfrm>
            <a:off x="4273550" y="4613275"/>
            <a:ext cx="5614988" cy="1779588"/>
          </a:xfrm>
          <a:custGeom>
            <a:avLst/>
            <a:gdLst>
              <a:gd name="connsiteX0" fmla="*/ 2461364 w 5615836"/>
              <a:gd name="connsiteY0" fmla="*/ 20877 h 1778696"/>
              <a:gd name="connsiteX1" fmla="*/ 1183710 w 5615836"/>
              <a:gd name="connsiteY1" fmla="*/ 146137 h 1778696"/>
              <a:gd name="connsiteX2" fmla="*/ 557408 w 5615836"/>
              <a:gd name="connsiteY2" fmla="*/ 546970 h 1778696"/>
              <a:gd name="connsiteX3" fmla="*/ 569934 w 5615836"/>
              <a:gd name="connsiteY3" fmla="*/ 1423792 h 1778696"/>
              <a:gd name="connsiteX4" fmla="*/ 732773 w 5615836"/>
              <a:gd name="connsiteY4" fmla="*/ 1761995 h 1778696"/>
              <a:gd name="connsiteX5" fmla="*/ 4966570 w 5615836"/>
              <a:gd name="connsiteY5" fmla="*/ 1323584 h 1778696"/>
              <a:gd name="connsiteX6" fmla="*/ 4628367 w 5615836"/>
              <a:gd name="connsiteY6" fmla="*/ 271398 h 1778696"/>
              <a:gd name="connsiteX7" fmla="*/ 2461364 w 5615836"/>
              <a:gd name="connsiteY7" fmla="*/ 20877 h 17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15836" h="1778696">
                <a:moveTo>
                  <a:pt x="2461364" y="20877"/>
                </a:moveTo>
                <a:cubicBezTo>
                  <a:pt x="1887255" y="0"/>
                  <a:pt x="1501036" y="58455"/>
                  <a:pt x="1183710" y="146137"/>
                </a:cubicBezTo>
                <a:cubicBezTo>
                  <a:pt x="866384" y="233819"/>
                  <a:pt x="659704" y="334028"/>
                  <a:pt x="557408" y="546970"/>
                </a:cubicBezTo>
                <a:cubicBezTo>
                  <a:pt x="455112" y="759912"/>
                  <a:pt x="540707" y="1221288"/>
                  <a:pt x="569934" y="1423792"/>
                </a:cubicBezTo>
                <a:cubicBezTo>
                  <a:pt x="599161" y="1626296"/>
                  <a:pt x="0" y="1778696"/>
                  <a:pt x="732773" y="1761995"/>
                </a:cubicBezTo>
                <a:cubicBezTo>
                  <a:pt x="1465546" y="1745294"/>
                  <a:pt x="4317304" y="1572017"/>
                  <a:pt x="4966570" y="1323584"/>
                </a:cubicBezTo>
                <a:cubicBezTo>
                  <a:pt x="5615836" y="1075151"/>
                  <a:pt x="5043814" y="486428"/>
                  <a:pt x="4628367" y="271398"/>
                </a:cubicBezTo>
                <a:cubicBezTo>
                  <a:pt x="4212920" y="56368"/>
                  <a:pt x="3035473" y="41754"/>
                  <a:pt x="2461364" y="2087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Date Placeholder 5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1/23/2011</a:t>
            </a: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825932-9D69-4E80-80D3-36346BE8375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Asymptotic Growth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1652" y="2388394"/>
            <a:ext cx="3089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n=7 stress levels</a:t>
            </a:r>
          </a:p>
          <a:p>
            <a:r>
              <a:rPr lang="en-US" sz="2400" dirty="0" smtClean="0"/>
              <a:t>q=3 questions</a:t>
            </a:r>
          </a:p>
          <a:p>
            <a:r>
              <a:rPr lang="en-US" sz="2400" dirty="0" smtClean="0"/>
              <a:t>k=2 products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599208" y="20185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83283" y="191643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079618" y="19111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331665"/>
            <a:ext cx="32240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Meaning of table M(</a:t>
            </a:r>
            <a:r>
              <a:rPr lang="en-US" dirty="0" err="1" smtClean="0"/>
              <a:t>q,k</a:t>
            </a:r>
            <a:r>
              <a:rPr lang="en-US" dirty="0" smtClean="0"/>
              <a:t>):</a:t>
            </a:r>
          </a:p>
          <a:p>
            <a:r>
              <a:rPr lang="en-US" dirty="0" smtClean="0"/>
              <a:t>With q questions and k products</a:t>
            </a:r>
          </a:p>
          <a:p>
            <a:r>
              <a:rPr lang="en-US" dirty="0" smtClean="0"/>
              <a:t>at most M(</a:t>
            </a:r>
            <a:r>
              <a:rPr lang="en-US" dirty="0" err="1" smtClean="0"/>
              <a:t>q,k</a:t>
            </a:r>
            <a:r>
              <a:rPr lang="en-US" dirty="0" smtClean="0"/>
              <a:t>) stress levels</a:t>
            </a:r>
          </a:p>
          <a:p>
            <a:r>
              <a:rPr lang="en-US" dirty="0" smtClean="0"/>
              <a:t>can be distinguished.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785151" y="191599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362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4166</TotalTime>
  <Words>1208</Words>
  <Application>Microsoft Office PowerPoint</Application>
  <PresentationFormat>Widescreen</PresentationFormat>
  <Paragraphs>265</Paragraphs>
  <Slides>22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Table Lookup Illustrated with Product Stress Testing</vt:lpstr>
      <vt:lpstr>Product Stress Testing</vt:lpstr>
      <vt:lpstr>Product Stress Testing </vt:lpstr>
      <vt:lpstr>Example Decision Tree</vt:lpstr>
      <vt:lpstr>Solving Product Stress Testing </vt:lpstr>
      <vt:lpstr>Table M</vt:lpstr>
      <vt:lpstr>Two basic search techniques</vt:lpstr>
      <vt:lpstr>Linear Search</vt:lpstr>
      <vt:lpstr>Example Linear Search: Left subtree</vt:lpstr>
      <vt:lpstr>Binary Search</vt:lpstr>
      <vt:lpstr>Example Binary Search: Right subtree</vt:lpstr>
      <vt:lpstr>Table M</vt:lpstr>
      <vt:lpstr>Table M</vt:lpstr>
      <vt:lpstr>Table M</vt:lpstr>
      <vt:lpstr>Table M</vt:lpstr>
      <vt:lpstr>Lookup table preparation</vt:lpstr>
      <vt:lpstr>Preparing the table for lookup</vt:lpstr>
      <vt:lpstr>Adding Error Handling</vt:lpstr>
      <vt:lpstr>Review</vt:lpstr>
      <vt:lpstr>Details</vt:lpstr>
      <vt:lpstr>Details</vt:lpstr>
      <vt:lpstr>Can’t Drag along Diagonal</vt:lpstr>
    </vt:vector>
  </TitlesOfParts>
  <Company>CCIS - Northeastern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Lieberherr</dc:creator>
  <cp:lastModifiedBy>Karl Lieberherr</cp:lastModifiedBy>
  <cp:revision>43</cp:revision>
  <cp:lastPrinted>2014-09-16T13:19:50Z</cp:lastPrinted>
  <dcterms:created xsi:type="dcterms:W3CDTF">2014-09-13T09:34:31Z</dcterms:created>
  <dcterms:modified xsi:type="dcterms:W3CDTF">2014-09-16T13:20:14Z</dcterms:modified>
</cp:coreProperties>
</file>