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97" r:id="rId4"/>
    <p:sldId id="299" r:id="rId5"/>
    <p:sldId id="305" r:id="rId6"/>
    <p:sldId id="300" r:id="rId7"/>
    <p:sldId id="301" r:id="rId8"/>
    <p:sldId id="302" r:id="rId9"/>
    <p:sldId id="306" r:id="rId10"/>
    <p:sldId id="260" r:id="rId11"/>
    <p:sldId id="289" r:id="rId12"/>
    <p:sldId id="292" r:id="rId13"/>
    <p:sldId id="290" r:id="rId14"/>
    <p:sldId id="291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06" autoAdjust="0"/>
    <p:restoredTop sz="94660"/>
  </p:normalViewPr>
  <p:slideViewPr>
    <p:cSldViewPr snapToGrid="0">
      <p:cViewPr varScale="1">
        <p:scale>
          <a:sx n="89" d="100"/>
          <a:sy n="89" d="100"/>
        </p:scale>
        <p:origin x="24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5B22B5-03A8-42A2-AA70-D499B007246A}" type="datetimeFigureOut">
              <a:rPr lang="en-US" smtClean="0"/>
              <a:t>11/22/2014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7ED3DD-0B2E-42BB-93B0-B595B1491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337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7ED3DD-0B2E-42BB-93B0-B595B1491E6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8922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defRPr sz="3600">
                <a:solidFill>
                  <a:srgbClr val="CF0E30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1pPr>
            <a:lvl2pPr marL="37931725" indent="-37474525" defTabSz="928688">
              <a:defRPr sz="3600">
                <a:solidFill>
                  <a:srgbClr val="CF0E30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2pPr>
            <a:lvl3pPr>
              <a:defRPr sz="3600">
                <a:solidFill>
                  <a:srgbClr val="CF0E30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3pPr>
            <a:lvl4pPr>
              <a:defRPr sz="3600">
                <a:solidFill>
                  <a:srgbClr val="CF0E30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4pPr>
            <a:lvl5pPr>
              <a:defRPr sz="3600">
                <a:solidFill>
                  <a:srgbClr val="CF0E30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CF0E30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CF0E30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CF0E30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CF0E30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9pPr>
          </a:lstStyle>
          <a:p>
            <a:fld id="{B237CBF5-FFA2-470D-8161-EC6C98C1DDE2}" type="slidenum">
              <a:rPr lang="en-US" altLang="en-US" sz="1000">
                <a:solidFill>
                  <a:schemeClr val="tx1"/>
                </a:solidFill>
                <a:latin typeface="Times New Roman" panose="02020603050405020304" pitchFamily="18" charset="0"/>
              </a:rPr>
              <a:pPr/>
              <a:t>10</a:t>
            </a:fld>
            <a:endParaRPr lang="en-US" altLang="en-US" sz="10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580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42F73-5D32-4EB4-9784-7A8518D65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781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42F73-5D32-4EB4-9784-7A8518D65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505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42F73-5D32-4EB4-9784-7A8518D65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653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42F73-5D32-4EB4-9784-7A8518D65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540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42F73-5D32-4EB4-9784-7A8518D65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247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42F73-5D32-4EB4-9784-7A8518D65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702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42F73-5D32-4EB4-9784-7A8518D65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740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42F73-5D32-4EB4-9784-7A8518D65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226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42F73-5D32-4EB4-9784-7A8518D65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513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42F73-5D32-4EB4-9784-7A8518D65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045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42F73-5D32-4EB4-9784-7A8518D65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031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842F73-5D32-4EB4-9784-7A8518D65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70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cs.neu.edu/home/lieber/LoD.html" TargetMode="External"/><Relationship Id="rId2" Type="http://schemas.openxmlformats.org/officeDocument/2006/relationships/hyperlink" Target="http://www.northeastern.edu/rasala/cs1100-tutorials/access-query/index.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n.wikipedia.org/wiki/Law_of_Demeter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Access Query Builder:</a:t>
            </a:r>
            <a:br>
              <a:rPr lang="en-US" dirty="0" smtClean="0"/>
            </a:br>
            <a:r>
              <a:rPr lang="en-US" dirty="0" smtClean="0"/>
              <a:t>Building Queries </a:t>
            </a:r>
            <a:r>
              <a:rPr lang="en-US" dirty="0"/>
              <a:t>w</a:t>
            </a:r>
            <a:r>
              <a:rPr lang="en-US" dirty="0" smtClean="0"/>
              <a:t>ith  the Principle of Least Information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Karl Lieberherr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5850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2667000" y="0"/>
            <a:ext cx="7772400" cy="1143000"/>
          </a:xfrm>
        </p:spPr>
        <p:txBody>
          <a:bodyPr/>
          <a:lstStyle/>
          <a:p>
            <a:r>
              <a:rPr lang="en-US" altLang="en-US" smtClean="0"/>
              <a:t>Example Database</a:t>
            </a:r>
          </a:p>
        </p:txBody>
      </p:sp>
      <p:graphicFrame>
        <p:nvGraphicFramePr>
          <p:cNvPr id="158724" name="Group 4"/>
          <p:cNvGraphicFramePr>
            <a:graphicFrameLocks noGrp="1"/>
          </p:cNvGraphicFramePr>
          <p:nvPr/>
        </p:nvGraphicFramePr>
        <p:xfrm>
          <a:off x="1905000" y="2286000"/>
          <a:ext cx="4343400" cy="1584960"/>
        </p:xfrm>
        <a:graphic>
          <a:graphicData uri="http://schemas.openxmlformats.org/drawingml/2006/table">
            <a:tbl>
              <a:tblPr/>
              <a:tblGrid>
                <a:gridCol w="1085850"/>
                <a:gridCol w="1085850"/>
                <a:gridCol w="1085850"/>
                <a:gridCol w="1085850"/>
              </a:tblGrid>
              <a:tr h="3429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MS PGothic" panose="020B0600070205080204" pitchFamily="34" charset="-128"/>
                        </a:rPr>
                        <a:t>sid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MS PGothic" panose="020B0600070205080204" pitchFamily="34" charset="-128"/>
                        </a:rPr>
                        <a:t>sname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MS PGothic" panose="020B0600070205080204" pitchFamily="34" charset="-128"/>
                        </a:rPr>
                        <a:t>rating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MS PGothic" panose="020B0600070205080204" pitchFamily="34" charset="-128"/>
                        </a:rPr>
                        <a:t>age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</a:tr>
              <a:tr h="3429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MS PGothic" panose="020B0600070205080204" pitchFamily="34" charset="-128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MS PGothic" panose="020B0600070205080204" pitchFamily="34" charset="-128"/>
                        </a:rPr>
                        <a:t>Fred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MS PGothic" panose="020B0600070205080204" pitchFamily="34" charset="-128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MS PGothic" panose="020B0600070205080204" pitchFamily="34" charset="-128"/>
                        </a:rPr>
                        <a:t>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MS PGothic" panose="020B0600070205080204" pitchFamily="34" charset="-128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MS PGothic" panose="020B0600070205080204" pitchFamily="34" charset="-128"/>
                        </a:rPr>
                        <a:t>Jim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MS PGothic" panose="020B0600070205080204" pitchFamily="34" charset="-128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MS PGothic" panose="020B0600070205080204" pitchFamily="34" charset="-128"/>
                        </a:rPr>
                        <a:t>39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MS PGothic" panose="020B0600070205080204" pitchFamily="34" charset="-128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MS PGothic" panose="020B0600070205080204" pitchFamily="34" charset="-128"/>
                        </a:rPr>
                        <a:t>Nancy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MS PGothic" panose="020B0600070205080204" pitchFamily="34" charset="-128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MS PGothic" panose="020B0600070205080204" pitchFamily="34" charset="-128"/>
                        </a:rPr>
                        <a:t>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7679" name="Rectangle 31"/>
          <p:cNvSpPr>
            <a:spLocks noChangeArrowheads="1"/>
          </p:cNvSpPr>
          <p:nvPr/>
        </p:nvSpPr>
        <p:spPr bwMode="auto">
          <a:xfrm>
            <a:off x="1828801" y="1828801"/>
            <a:ext cx="11588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rgbClr val="CF0E30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1pPr>
            <a:lvl2pPr marL="37931725" indent="-37474525">
              <a:defRPr sz="3600">
                <a:solidFill>
                  <a:srgbClr val="CF0E30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2pPr>
            <a:lvl3pPr>
              <a:defRPr sz="3600">
                <a:solidFill>
                  <a:srgbClr val="CF0E30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3pPr>
            <a:lvl4pPr>
              <a:defRPr sz="3600">
                <a:solidFill>
                  <a:srgbClr val="CF0E30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4pPr>
            <a:lvl5pPr>
              <a:defRPr sz="3600">
                <a:solidFill>
                  <a:srgbClr val="CF0E30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CF0E30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CF0E30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CF0E30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CF0E30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2400" b="1">
                <a:solidFill>
                  <a:schemeClr val="tx1"/>
                </a:solidFill>
              </a:rPr>
              <a:t>Sailors</a:t>
            </a:r>
          </a:p>
        </p:txBody>
      </p:sp>
      <p:graphicFrame>
        <p:nvGraphicFramePr>
          <p:cNvPr id="158752" name="Group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9269177"/>
              </p:ext>
            </p:extLst>
          </p:nvPr>
        </p:nvGraphicFramePr>
        <p:xfrm>
          <a:off x="3838731" y="4912636"/>
          <a:ext cx="3257550" cy="1188720"/>
        </p:xfrm>
        <a:graphic>
          <a:graphicData uri="http://schemas.openxmlformats.org/drawingml/2006/table">
            <a:tbl>
              <a:tblPr/>
              <a:tblGrid>
                <a:gridCol w="1085850"/>
                <a:gridCol w="1085850"/>
                <a:gridCol w="1085850"/>
              </a:tblGrid>
              <a:tr h="3429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MS PGothic" panose="020B0600070205080204" pitchFamily="34" charset="-128"/>
                        </a:rPr>
                        <a:t>sid</a:t>
                      </a:r>
                      <a:endParaRPr kumimoji="0" lang="en-US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MS PGothic" panose="020B0600070205080204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MS PGothic" panose="020B0600070205080204" pitchFamily="34" charset="-128"/>
                        </a:rPr>
                        <a:t>bid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MS PGothic" panose="020B0600070205080204" pitchFamily="34" charset="-128"/>
                        </a:rPr>
                        <a:t>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</a:tr>
              <a:tr h="3429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MS PGothic" panose="020B0600070205080204" pitchFamily="34" charset="-128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MS PGothic" panose="020B0600070205080204" pitchFamily="34" charset="-128"/>
                        </a:rPr>
                        <a:t>102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MS PGothic" panose="020B0600070205080204" pitchFamily="34" charset="-128"/>
                        </a:rPr>
                        <a:t>9/12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MS PGothic" panose="020B0600070205080204" pitchFamily="34" charset="-128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MS PGothic" panose="020B0600070205080204" pitchFamily="34" charset="-128"/>
                        </a:rPr>
                        <a:t>102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MS PGothic" panose="020B0600070205080204" pitchFamily="34" charset="-128"/>
                        </a:rPr>
                        <a:t>9/13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7698" name="Rectangle 50"/>
          <p:cNvSpPr>
            <a:spLocks noChangeArrowheads="1"/>
          </p:cNvSpPr>
          <p:nvPr/>
        </p:nvSpPr>
        <p:spPr bwMode="auto">
          <a:xfrm>
            <a:off x="3762532" y="4455436"/>
            <a:ext cx="14335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rgbClr val="CF0E30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1pPr>
            <a:lvl2pPr marL="37931725" indent="-37474525">
              <a:defRPr sz="3600">
                <a:solidFill>
                  <a:srgbClr val="CF0E30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2pPr>
            <a:lvl3pPr>
              <a:defRPr sz="3600">
                <a:solidFill>
                  <a:srgbClr val="CF0E30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3pPr>
            <a:lvl4pPr>
              <a:defRPr sz="3600">
                <a:solidFill>
                  <a:srgbClr val="CF0E30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4pPr>
            <a:lvl5pPr>
              <a:defRPr sz="3600">
                <a:solidFill>
                  <a:srgbClr val="CF0E30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CF0E30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CF0E30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CF0E30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CF0E30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2400" b="1">
                <a:solidFill>
                  <a:schemeClr val="tx1"/>
                </a:solidFill>
              </a:rPr>
              <a:t>Reserves</a:t>
            </a:r>
          </a:p>
        </p:txBody>
      </p:sp>
      <p:graphicFrame>
        <p:nvGraphicFramePr>
          <p:cNvPr id="158803" name="Group 83"/>
          <p:cNvGraphicFramePr>
            <a:graphicFrameLocks noGrp="1"/>
          </p:cNvGraphicFramePr>
          <p:nvPr/>
        </p:nvGraphicFramePr>
        <p:xfrm>
          <a:off x="6858000" y="2286000"/>
          <a:ext cx="3429000" cy="1584960"/>
        </p:xfrm>
        <a:graphic>
          <a:graphicData uri="http://schemas.openxmlformats.org/drawingml/2006/table">
            <a:tbl>
              <a:tblPr/>
              <a:tblGrid>
                <a:gridCol w="857250"/>
                <a:gridCol w="1581150"/>
                <a:gridCol w="990600"/>
              </a:tblGrid>
              <a:tr h="3429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MS PGothic" panose="020B0600070205080204" pitchFamily="34" charset="-128"/>
                        </a:rPr>
                        <a:t>bid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MS PGothic" panose="020B0600070205080204" pitchFamily="34" charset="-128"/>
                        </a:rPr>
                        <a:t>bname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MS PGothic" panose="020B0600070205080204" pitchFamily="34" charset="-128"/>
                        </a:rPr>
                        <a:t>color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</a:tr>
              <a:tr h="3429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MS PGothic" panose="020B0600070205080204" pitchFamily="34" charset="-128"/>
                        </a:rPr>
                        <a:t>101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MS PGothic" panose="020B0600070205080204" pitchFamily="34" charset="-128"/>
                        </a:rPr>
                        <a:t>Nina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MS PGothic" panose="020B0600070205080204" pitchFamily="34" charset="-128"/>
                        </a:rPr>
                        <a:t>red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MS PGothic" panose="020B0600070205080204" pitchFamily="34" charset="-128"/>
                        </a:rPr>
                        <a:t>102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MS PGothic" panose="020B0600070205080204" pitchFamily="34" charset="-128"/>
                        </a:rPr>
                        <a:t>Pinta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MS PGothic" panose="020B0600070205080204" pitchFamily="34" charset="-128"/>
                        </a:rPr>
                        <a:t>blue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MS PGothic" panose="020B0600070205080204" pitchFamily="34" charset="-128"/>
                        </a:rPr>
                        <a:t>103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MS PGothic" panose="020B0600070205080204" pitchFamily="34" charset="-128"/>
                        </a:rPr>
                        <a:t>Santa Maria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MS PGothic" panose="020B0600070205080204" pitchFamily="34" charset="-128"/>
                        </a:rPr>
                        <a:t>red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7721" name="Rectangle 78"/>
          <p:cNvSpPr>
            <a:spLocks noChangeArrowheads="1"/>
          </p:cNvSpPr>
          <p:nvPr/>
        </p:nvSpPr>
        <p:spPr bwMode="auto">
          <a:xfrm>
            <a:off x="6781800" y="1828801"/>
            <a:ext cx="9540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rgbClr val="CF0E30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1pPr>
            <a:lvl2pPr marL="37931725" indent="-37474525">
              <a:defRPr sz="3600">
                <a:solidFill>
                  <a:srgbClr val="CF0E30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2pPr>
            <a:lvl3pPr>
              <a:defRPr sz="3600">
                <a:solidFill>
                  <a:srgbClr val="CF0E30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3pPr>
            <a:lvl4pPr>
              <a:defRPr sz="3600">
                <a:solidFill>
                  <a:srgbClr val="CF0E30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4pPr>
            <a:lvl5pPr>
              <a:defRPr sz="3600">
                <a:solidFill>
                  <a:srgbClr val="CF0E30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CF0E30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CF0E30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CF0E30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CF0E30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2400" b="1">
                <a:solidFill>
                  <a:schemeClr val="tx1"/>
                </a:solidFill>
              </a:rPr>
              <a:t>Boats</a:t>
            </a:r>
          </a:p>
        </p:txBody>
      </p:sp>
    </p:spTree>
    <p:extLst>
      <p:ext uri="{BB962C8B-B14F-4D97-AF65-F5344CB8AC3E}">
        <p14:creationId xmlns:p14="http://schemas.microsoft.com/office/powerpoint/2010/main" val="1362228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 smtClean="0"/>
              <a:t>Find sailors who reserved two or more boats</a:t>
            </a:r>
            <a:br>
              <a:rPr lang="en-US" altLang="en-US" dirty="0" smtClean="0"/>
            </a:br>
            <a:r>
              <a:rPr lang="en-US" altLang="en-US" dirty="0" smtClean="0"/>
              <a:t/>
            </a:r>
            <a:br>
              <a:rPr lang="en-US" alt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5000" y="19145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Next slide shows a confusing way of writing a query!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85815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6000" y="108744"/>
            <a:ext cx="13840178" cy="778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0510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Same Using Nested Query:</a:t>
            </a:r>
            <a:br>
              <a:rPr lang="en-US" dirty="0" smtClean="0"/>
            </a:br>
            <a:r>
              <a:rPr lang="en-US" altLang="en-US" dirty="0" smtClean="0"/>
              <a:t>Find sailors who reserved two or more boats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S</a:t>
            </a:r>
            <a:r>
              <a:rPr lang="en-US" dirty="0" err="1" smtClean="0"/>
              <a:t>ubquery</a:t>
            </a:r>
            <a:r>
              <a:rPr lang="en-US" dirty="0" smtClean="0"/>
              <a:t> </a:t>
            </a:r>
            <a:r>
              <a:rPr lang="en-US" dirty="0" err="1" smtClean="0"/>
              <a:t>CountReservations</a:t>
            </a:r>
            <a:r>
              <a:rPr lang="en-US" dirty="0" smtClean="0"/>
              <a:t> not shown. It counts the number of reservations per sailor.</a:t>
            </a:r>
          </a:p>
          <a:p>
            <a:r>
              <a:rPr lang="en-US" dirty="0" smtClean="0"/>
              <a:t>We assume the names are unique; otherwise we need to add the disambiguation pattern.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790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3779500" cy="7750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8652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Richard </a:t>
            </a:r>
            <a:r>
              <a:rPr lang="en-US" dirty="0" err="1" smtClean="0"/>
              <a:t>Rasala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Law of Demeter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/>
              <a:t>Berkeley CS 186 </a:t>
            </a:r>
            <a:r>
              <a:rPr lang="en-US" dirty="0" smtClean="0"/>
              <a:t>slides (for example only)</a:t>
            </a:r>
          </a:p>
          <a:p>
            <a:pPr lvl="1"/>
            <a:endParaRPr lang="en-US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606405" y="2384331"/>
            <a:ext cx="8979189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 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http://www.northeastern.edu/rasala/cs1100-tutorials/access-query/index.htm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61067" y="3239912"/>
            <a:ext cx="526483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http://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www.ccs.neu.edu/home/lieber/LoD.html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http://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en.wikipedia.org/wiki/Law_of_Demeter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8350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Rule we follow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Leads to queries that are easier to develop and debug!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5028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Principle of Least Information for </a:t>
            </a:r>
            <a:br>
              <a:rPr lang="en-US" dirty="0" smtClean="0"/>
            </a:br>
            <a:r>
              <a:rPr lang="en-US" dirty="0" smtClean="0"/>
              <a:t>Query Writing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436525" cy="3847811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 query does a </a:t>
            </a:r>
            <a:r>
              <a:rPr lang="en-US" b="1" dirty="0" smtClean="0"/>
              <a:t>join</a:t>
            </a:r>
            <a:r>
              <a:rPr lang="en-US" dirty="0" smtClean="0"/>
              <a:t> of the minimum number of tables to provide the required fields and their correct values. A query also does a </a:t>
            </a:r>
            <a:r>
              <a:rPr lang="en-US" b="1" dirty="0" smtClean="0"/>
              <a:t>projection</a:t>
            </a:r>
            <a:r>
              <a:rPr lang="en-US" dirty="0" smtClean="0"/>
              <a:t> of the minimum number of fields needed. In addition, a query does exactly one of </a:t>
            </a:r>
            <a:r>
              <a:rPr lang="en-US" b="1" dirty="0" smtClean="0"/>
              <a:t>four </a:t>
            </a:r>
            <a:r>
              <a:rPr lang="en-US" dirty="0" smtClean="0"/>
              <a:t>things</a:t>
            </a:r>
            <a:endParaRPr lang="en-US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b="1" dirty="0" smtClean="0"/>
              <a:t>calculated field</a:t>
            </a:r>
            <a:r>
              <a:rPr lang="en-US" dirty="0" smtClean="0"/>
              <a:t>: There are two kinds: introduce a calculated field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 smtClean="0"/>
              <a:t>without aggregation.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 smtClean="0"/>
              <a:t>using aggregation, i.e., with a Totals-query</a:t>
            </a:r>
            <a:r>
              <a:rPr lang="en-US" dirty="0"/>
              <a:t> </a:t>
            </a:r>
            <a:r>
              <a:rPr lang="en-US" dirty="0" smtClean="0"/>
              <a:t>that does </a:t>
            </a:r>
            <a:r>
              <a:rPr lang="en-US" dirty="0"/>
              <a:t>non-trivial aggregation </a:t>
            </a:r>
            <a:r>
              <a:rPr lang="en-US" i="1" dirty="0">
                <a:solidFill>
                  <a:srgbClr val="FF0000"/>
                </a:solidFill>
              </a:rPr>
              <a:t>(sum, average, etc</a:t>
            </a:r>
            <a:r>
              <a:rPr lang="en-US" i="1" dirty="0" smtClean="0">
                <a:solidFill>
                  <a:srgbClr val="FF0000"/>
                </a:solidFill>
              </a:rPr>
              <a:t>.).</a:t>
            </a:r>
            <a:endParaRPr lang="en-US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b="1" dirty="0" smtClean="0"/>
              <a:t>elimination of duplicates: </a:t>
            </a:r>
            <a:r>
              <a:rPr lang="en-US" dirty="0" smtClean="0"/>
              <a:t>eliminate duplicate rows.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b="1" dirty="0" smtClean="0"/>
              <a:t>row </a:t>
            </a:r>
            <a:r>
              <a:rPr lang="en-US" b="1" dirty="0" smtClean="0"/>
              <a:t>selection</a:t>
            </a:r>
            <a:r>
              <a:rPr lang="en-US" dirty="0" smtClean="0"/>
              <a:t>: select a subset of the rows using a condition. </a:t>
            </a:r>
          </a:p>
          <a:p>
            <a:r>
              <a:rPr lang="en-US" dirty="0"/>
              <a:t>Leads to queries that are easier to develop and debug</a:t>
            </a:r>
            <a:r>
              <a:rPr lang="en-US" dirty="0" smtClean="0"/>
              <a:t>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8415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Principle of Least Information for Queries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834561" y="3264912"/>
            <a:ext cx="2038699" cy="84132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582886" y="3264912"/>
            <a:ext cx="2612571" cy="173082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480457" y="3264912"/>
            <a:ext cx="2612571" cy="17308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685315" y="3227615"/>
            <a:ext cx="2612571" cy="1730828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368307" y="2618614"/>
            <a:ext cx="28368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1. Calculated Field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31692" y="3931917"/>
            <a:ext cx="27456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2. Elimination </a:t>
            </a:r>
            <a:r>
              <a:rPr lang="en-US" dirty="0" smtClean="0"/>
              <a:t>of Duplicates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759505" y="4227823"/>
            <a:ext cx="20544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2</a:t>
            </a:r>
            <a:r>
              <a:rPr lang="en-US" dirty="0" smtClean="0">
                <a:solidFill>
                  <a:srgbClr val="FF0000"/>
                </a:solidFill>
              </a:rPr>
              <a:t>. With Aggregation</a:t>
            </a:r>
          </a:p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    (Totals Query)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355047" y="3904311"/>
            <a:ext cx="12731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  <a:r>
              <a:rPr lang="en-US" dirty="0" smtClean="0"/>
              <a:t>. </a:t>
            </a:r>
            <a:r>
              <a:rPr lang="en-US" dirty="0" smtClean="0"/>
              <a:t>Selection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663555" y="3335336"/>
            <a:ext cx="23750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</a:t>
            </a:r>
            <a:r>
              <a:rPr lang="en-US" dirty="0" smtClean="0">
                <a:solidFill>
                  <a:srgbClr val="FF0000"/>
                </a:solidFill>
              </a:rPr>
              <a:t>. Without Aggregation</a:t>
            </a:r>
          </a:p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   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9776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minimum information?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Don’t want to overload and confuse our brains.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937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minimized?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Minimum number of tables to achieve correct results.</a:t>
            </a:r>
          </a:p>
          <a:p>
            <a:r>
              <a:rPr lang="en-US" dirty="0" smtClean="0"/>
              <a:t>Minimum number of fields are selected (projection) to achieve correct result.</a:t>
            </a:r>
          </a:p>
          <a:p>
            <a:r>
              <a:rPr lang="en-US" dirty="0" smtClean="0"/>
              <a:t>Each query implements one task involving a minimum but correct join, and a minimum projection and one of </a:t>
            </a:r>
            <a:r>
              <a:rPr lang="en-US" dirty="0" smtClean="0"/>
              <a:t>introducing a calculated field, possibly with aggregation, elimination of duplicates and row selection. </a:t>
            </a:r>
            <a:r>
              <a:rPr lang="en-US" dirty="0" smtClean="0"/>
              <a:t>We minimize the operations performed by a query to one of the </a:t>
            </a:r>
            <a:r>
              <a:rPr lang="en-US" dirty="0" smtClean="0"/>
              <a:t>above.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0723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Pure join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you need a pure join of tables, do a row selection without a condition.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9000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use the sailors database from a lecture at Berkeley.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7555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44981</TotalTime>
  <Words>407</Words>
  <Application>Microsoft Office PowerPoint</Application>
  <PresentationFormat>Widescreen</PresentationFormat>
  <Paragraphs>88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MS PGothic</vt:lpstr>
      <vt:lpstr>Arial</vt:lpstr>
      <vt:lpstr>Book Antiqua</vt:lpstr>
      <vt:lpstr>Calibri</vt:lpstr>
      <vt:lpstr>Calibri Light</vt:lpstr>
      <vt:lpstr>Tahoma</vt:lpstr>
      <vt:lpstr>Times New Roman</vt:lpstr>
      <vt:lpstr>Office Theme</vt:lpstr>
      <vt:lpstr>  Access Query Builder: Building Queries with  the Principle of Least Information  </vt:lpstr>
      <vt:lpstr>References</vt:lpstr>
      <vt:lpstr>New Rule we follow</vt:lpstr>
      <vt:lpstr>Principle of Least Information for  Query Writing</vt:lpstr>
      <vt:lpstr>Principle of Least Information for Queries</vt:lpstr>
      <vt:lpstr>Why minimum information?</vt:lpstr>
      <vt:lpstr>What is minimized?</vt:lpstr>
      <vt:lpstr>Pure join</vt:lpstr>
      <vt:lpstr>Example</vt:lpstr>
      <vt:lpstr>Example Database</vt:lpstr>
      <vt:lpstr>Find sailors who reserved two or more boats  </vt:lpstr>
      <vt:lpstr>PowerPoint Presentation</vt:lpstr>
      <vt:lpstr>Same Using Nested Query: Find sailors who reserved two or more boats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 SQL Query Builder Through Basic SQL Knowledge</dc:title>
  <dc:creator>Karl Lieberherr</dc:creator>
  <cp:lastModifiedBy>Karl Lieberherr</cp:lastModifiedBy>
  <cp:revision>78</cp:revision>
  <dcterms:created xsi:type="dcterms:W3CDTF">2014-10-25T08:43:12Z</dcterms:created>
  <dcterms:modified xsi:type="dcterms:W3CDTF">2014-12-04T16:40:07Z</dcterms:modified>
</cp:coreProperties>
</file>