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80" r:id="rId3"/>
    <p:sldId id="281" r:id="rId4"/>
    <p:sldId id="282" r:id="rId5"/>
    <p:sldId id="278" r:id="rId6"/>
    <p:sldId id="257" r:id="rId7"/>
    <p:sldId id="258" r:id="rId8"/>
    <p:sldId id="259" r:id="rId9"/>
    <p:sldId id="260" r:id="rId10"/>
    <p:sldId id="268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85" r:id="rId19"/>
    <p:sldId id="283" r:id="rId20"/>
    <p:sldId id="284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79" r:id="rId29"/>
    <p:sldId id="269" r:id="rId30"/>
    <p:sldId id="270" r:id="rId31"/>
    <p:sldId id="271" r:id="rId32"/>
    <p:sldId id="272" r:id="rId33"/>
    <p:sldId id="273" r:id="rId34"/>
    <p:sldId id="274" r:id="rId35"/>
    <p:sldId id="275" r:id="rId36"/>
    <p:sldId id="276" r:id="rId37"/>
    <p:sldId id="277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23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ED265-5534-4ADE-A5D1-2BF1D99CE959}" type="datetimeFigureOut">
              <a:rPr lang="en-US" smtClean="0"/>
              <a:t>11/23/2014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6208B1-4D85-4B63-9F7F-A61FAB896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44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208B1-4D85-4B63-9F7F-A61FAB89668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374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44D55-DDD1-45D5-A42B-7176D97CC7C0}" type="datetime1">
              <a:rPr lang="en-US" smtClean="0"/>
              <a:t>11/23/2014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704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2AE9B-2522-4929-9D57-F7039ABF2346}" type="datetime1">
              <a:rPr lang="en-US" smtClean="0"/>
              <a:t>11/23/2014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000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D6692-8814-4CA4-8FD2-B5EBE6664BAA}" type="datetime1">
              <a:rPr lang="en-US" smtClean="0"/>
              <a:t>11/23/2014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999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36988-CE73-4070-9DAE-0FADC6BD27E9}" type="datetime1">
              <a:rPr lang="en-US" smtClean="0"/>
              <a:t>11/23/2014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0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D5814-722F-4A59-B8FD-5CE368441074}" type="datetime1">
              <a:rPr lang="en-US" smtClean="0"/>
              <a:t>11/23/2014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316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06E7C-73E6-4538-8158-870AF2B8C8EF}" type="datetime1">
              <a:rPr lang="en-US" smtClean="0"/>
              <a:t>11/23/2014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568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9671F-7B53-48FE-9DC3-B04933B321E1}" type="datetime1">
              <a:rPr lang="en-US" smtClean="0"/>
              <a:t>11/23/2014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97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3F11D-248B-410B-8051-A44D83B07E07}" type="datetime1">
              <a:rPr lang="en-US" smtClean="0"/>
              <a:t>11/23/2014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691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6D45-24DA-48FF-9C7C-482FDCC77F16}" type="datetime1">
              <a:rPr lang="en-US" smtClean="0"/>
              <a:t>11/23/2014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678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1EB97-C4E2-4C84-A96D-15E19545B956}" type="datetime1">
              <a:rPr lang="en-US" smtClean="0"/>
              <a:t>11/23/2014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681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2FFA-80A8-4963-8169-BF092E937DF5}" type="datetime1">
              <a:rPr lang="en-US" smtClean="0"/>
              <a:t>11/23/2014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627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1207C-8CBC-4C06-8D18-769B998BA8CB}" type="datetime1">
              <a:rPr lang="en-US" smtClean="0"/>
              <a:t>11/23/2014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Access Patterns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93F84-F962-4660-BCD2-6ECAE2D5C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949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Access Patterns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Karl Lieberherr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D98D1-4FFE-4E8D-88D6-D87B8C92105E}" type="datetime1">
              <a:rPr lang="en-US" smtClean="0"/>
              <a:t>11/23/2014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537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ID	A	B	C</a:t>
            </a:r>
          </a:p>
          <a:p>
            <a:r>
              <a:rPr lang="pt-BR" dirty="0" smtClean="0"/>
              <a:t>1	a1	b1	5</a:t>
            </a:r>
          </a:p>
          <a:p>
            <a:r>
              <a:rPr lang="pt-BR" dirty="0" smtClean="0"/>
              <a:t>2	a1	b1	8</a:t>
            </a:r>
          </a:p>
          <a:p>
            <a:r>
              <a:rPr lang="pt-BR" dirty="0" smtClean="0"/>
              <a:t>3	a1	b2	7</a:t>
            </a:r>
          </a:p>
          <a:p>
            <a:r>
              <a:rPr lang="pt-BR" dirty="0" smtClean="0"/>
              <a:t>4	a1	b2	2</a:t>
            </a:r>
          </a:p>
          <a:p>
            <a:r>
              <a:rPr lang="pt-BR" dirty="0" smtClean="0"/>
              <a:t>5	a1	b2	1</a:t>
            </a:r>
          </a:p>
          <a:p>
            <a:r>
              <a:rPr lang="pt-BR" dirty="0" smtClean="0"/>
              <a:t>6	a2	b1	7</a:t>
            </a:r>
          </a:p>
          <a:p>
            <a:r>
              <a:rPr lang="pt-BR" dirty="0" smtClean="0"/>
              <a:t>7	a2	b1	8</a:t>
            </a:r>
          </a:p>
          <a:p>
            <a:r>
              <a:rPr lang="pt-BR" dirty="0" smtClean="0"/>
              <a:t>8	a3	b2	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EA34-2D47-4C57-9525-0AD1F4778045}" type="datetime1">
              <a:rPr lang="en-US" smtClean="0"/>
              <a:t>11/23/2014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712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 </a:t>
            </a:r>
            <a:r>
              <a:rPr lang="en-US" dirty="0" err="1" smtClean="0"/>
              <a:t>CountForSelf</a:t>
            </a:r>
            <a:r>
              <a:rPr lang="en-US" dirty="0" smtClean="0"/>
              <a:t>: What </a:t>
            </a:r>
            <a:r>
              <a:rPr lang="en-US" dirty="0" smtClean="0"/>
              <a:t>we want: Counting for distinguished column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	</a:t>
            </a:r>
            <a:r>
              <a:rPr lang="en-US" dirty="0" err="1" smtClean="0"/>
              <a:t>CountOfB</a:t>
            </a:r>
            <a:endParaRPr lang="en-US" dirty="0" smtClean="0"/>
          </a:p>
          <a:p>
            <a:r>
              <a:rPr lang="en-US" dirty="0" smtClean="0"/>
              <a:t>b1	4</a:t>
            </a:r>
          </a:p>
          <a:p>
            <a:r>
              <a:rPr lang="en-US" dirty="0" smtClean="0"/>
              <a:t>b2	4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795C-7BA3-4504-9D06-BF25A5F8C521}" type="datetime1">
              <a:rPr lang="en-US" smtClean="0"/>
              <a:t>11/23/2014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4694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 </a:t>
            </a:r>
            <a:r>
              <a:rPr lang="en-US" dirty="0" err="1" smtClean="0"/>
              <a:t>CountForSelf</a:t>
            </a:r>
            <a:r>
              <a:rPr lang="en-US" dirty="0" smtClean="0"/>
              <a:t>: SQL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SELECT Table1.B, Count(Table1.B) AS </a:t>
            </a:r>
            <a:r>
              <a:rPr lang="en-US" dirty="0" err="1" smtClean="0"/>
              <a:t>CountOfB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FROM Table1</a:t>
            </a:r>
          </a:p>
          <a:p>
            <a:pPr marL="0" indent="0">
              <a:buNone/>
            </a:pPr>
            <a:r>
              <a:rPr lang="en-US" dirty="0" smtClean="0"/>
              <a:t>GROUP BY Table1.B;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FF5FE-8EBB-45D4-8C32-423433D09362}" type="datetime1">
              <a:rPr lang="en-US" smtClean="0"/>
              <a:t>11/23/2014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9104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 </a:t>
            </a:r>
            <a:r>
              <a:rPr lang="en-US" dirty="0" err="1" smtClean="0"/>
              <a:t>CountForSelf</a:t>
            </a:r>
            <a:r>
              <a:rPr lang="en-US" dirty="0" smtClean="0"/>
              <a:t>: Query </a:t>
            </a:r>
            <a:r>
              <a:rPr lang="en-US" dirty="0" smtClean="0"/>
              <a:t>Builder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Query</a:t>
            </a:r>
          </a:p>
          <a:p>
            <a:r>
              <a:rPr lang="en-US" dirty="0" smtClean="0"/>
              <a:t>Select Table1</a:t>
            </a:r>
          </a:p>
          <a:p>
            <a:r>
              <a:rPr lang="en-US" dirty="0" smtClean="0"/>
              <a:t>Select column B</a:t>
            </a:r>
          </a:p>
          <a:p>
            <a:r>
              <a:rPr lang="en-US" dirty="0" smtClean="0"/>
              <a:t>Select column B</a:t>
            </a:r>
          </a:p>
          <a:p>
            <a:r>
              <a:rPr lang="en-US" dirty="0" smtClean="0"/>
              <a:t>Totals (</a:t>
            </a:r>
            <a:r>
              <a:rPr lang="en-US" dirty="0" err="1" smtClean="0"/>
              <a:t>GroupBy</a:t>
            </a:r>
            <a:r>
              <a:rPr lang="en-US" dirty="0" smtClean="0"/>
              <a:t>)</a:t>
            </a:r>
          </a:p>
          <a:p>
            <a:r>
              <a:rPr lang="en-US" dirty="0" smtClean="0"/>
              <a:t>For second column B choose count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011AA-54C2-4FF6-8313-1D643A03A8F0}" type="datetime1">
              <a:rPr lang="en-US" smtClean="0"/>
              <a:t>11/23/2014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899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Table2 (</a:t>
            </a:r>
            <a:r>
              <a:rPr lang="en-US" dirty="0" err="1" smtClean="0"/>
              <a:t>GameResults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	winner	loser	forced</a:t>
            </a:r>
          </a:p>
          <a:p>
            <a:r>
              <a:rPr lang="en-US" dirty="0" smtClean="0"/>
              <a:t>1	1		2	1</a:t>
            </a:r>
          </a:p>
          <a:p>
            <a:r>
              <a:rPr lang="en-US" dirty="0" smtClean="0"/>
              <a:t>2	2		1	2</a:t>
            </a:r>
          </a:p>
          <a:p>
            <a:r>
              <a:rPr lang="en-US" dirty="0" smtClean="0"/>
              <a:t>3	1		3	3</a:t>
            </a:r>
          </a:p>
          <a:p>
            <a:r>
              <a:rPr lang="en-US" dirty="0" smtClean="0"/>
              <a:t>4	3		2	2</a:t>
            </a:r>
          </a:p>
          <a:p>
            <a:r>
              <a:rPr lang="en-US" dirty="0" smtClean="0"/>
              <a:t>5	4		1	4</a:t>
            </a:r>
          </a:p>
          <a:p>
            <a:r>
              <a:rPr lang="en-US" dirty="0" smtClean="0"/>
              <a:t>6	1		4	4</a:t>
            </a:r>
          </a:p>
          <a:p>
            <a:r>
              <a:rPr lang="en-US" dirty="0" smtClean="0"/>
              <a:t>7	1		5	0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142670" y="2216988"/>
            <a:ext cx="335305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 Baltimore Orioles</a:t>
            </a:r>
          </a:p>
          <a:p>
            <a:r>
              <a:rPr lang="en-US" sz="2800" dirty="0" smtClean="0"/>
              <a:t>2 New York Yankees</a:t>
            </a:r>
          </a:p>
          <a:p>
            <a:r>
              <a:rPr lang="en-US" sz="2800" dirty="0" smtClean="0"/>
              <a:t>3 Toronto Blue Jays</a:t>
            </a:r>
          </a:p>
          <a:p>
            <a:r>
              <a:rPr lang="en-US" sz="2800" dirty="0" smtClean="0"/>
              <a:t>4 Tampa Bay Rays</a:t>
            </a:r>
          </a:p>
          <a:p>
            <a:r>
              <a:rPr lang="en-US" sz="2800" dirty="0" smtClean="0"/>
              <a:t>5 Boston Red Sox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7315200" y="5098211"/>
            <a:ext cx="37904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Forced: Team was handicapped</a:t>
            </a:r>
          </a:p>
          <a:p>
            <a:r>
              <a:rPr lang="en-US" dirty="0" smtClean="0"/>
              <a:t>(played without their strongest player)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45C6D-10A7-49F2-B02C-576BA40F58FC}" type="datetime1">
              <a:rPr lang="en-US" smtClean="0"/>
              <a:t>11/23/2014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735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 </a:t>
            </a:r>
            <a:r>
              <a:rPr lang="en-US" dirty="0" err="1" smtClean="0"/>
              <a:t>CountForSelf</a:t>
            </a:r>
            <a:r>
              <a:rPr lang="en-US" dirty="0" smtClean="0"/>
              <a:t>: What </a:t>
            </a:r>
            <a:r>
              <a:rPr lang="en-US" dirty="0" smtClean="0"/>
              <a:t>we want: count wins for each </a:t>
            </a:r>
            <a:r>
              <a:rPr lang="en-US" dirty="0" smtClean="0"/>
              <a:t>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winner	</a:t>
            </a:r>
            <a:r>
              <a:rPr lang="en-US" dirty="0" err="1" smtClean="0"/>
              <a:t>CountOfwinner</a:t>
            </a:r>
            <a:endParaRPr lang="en-US" dirty="0" smtClean="0"/>
          </a:p>
          <a:p>
            <a:r>
              <a:rPr lang="en-US" dirty="0" smtClean="0"/>
              <a:t>1		4</a:t>
            </a:r>
          </a:p>
          <a:p>
            <a:r>
              <a:rPr lang="en-US" dirty="0" smtClean="0"/>
              <a:t>2		1</a:t>
            </a:r>
          </a:p>
          <a:p>
            <a:r>
              <a:rPr lang="en-US" dirty="0" smtClean="0"/>
              <a:t>3		1</a:t>
            </a:r>
          </a:p>
          <a:p>
            <a:r>
              <a:rPr lang="en-US" dirty="0" smtClean="0"/>
              <a:t>4		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19C98-EA47-4955-9189-732656F2200F}" type="datetime1">
              <a:rPr lang="en-US" smtClean="0"/>
              <a:t>11/23/2014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5086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 </a:t>
            </a:r>
            <a:r>
              <a:rPr lang="en-US" dirty="0" err="1" smtClean="0"/>
              <a:t>CountForSelf</a:t>
            </a:r>
            <a:r>
              <a:rPr lang="en-US" dirty="0" smtClean="0"/>
              <a:t>: 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Table2.winner, Count(Table2.winner) AS </a:t>
            </a:r>
            <a:r>
              <a:rPr lang="en-US" dirty="0" err="1" smtClean="0"/>
              <a:t>CountOfwinner</a:t>
            </a:r>
            <a:endParaRPr lang="en-US" dirty="0" smtClean="0"/>
          </a:p>
          <a:p>
            <a:r>
              <a:rPr lang="en-US" dirty="0" smtClean="0"/>
              <a:t>FROM Table2</a:t>
            </a:r>
          </a:p>
          <a:p>
            <a:r>
              <a:rPr lang="en-US" dirty="0" smtClean="0"/>
              <a:t>GROUP BY Table2.winner;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0BC5-0A10-4F49-A806-79189CDAA0AC}" type="datetime1">
              <a:rPr lang="en-US" smtClean="0"/>
              <a:t>11/23/2014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3776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CountForSelf</a:t>
            </a:r>
            <a:r>
              <a:rPr lang="en-US" dirty="0" smtClean="0"/>
              <a:t>: Query </a:t>
            </a:r>
            <a:r>
              <a:rPr lang="en-US" dirty="0" smtClean="0"/>
              <a:t>Builder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Query</a:t>
            </a:r>
          </a:p>
          <a:p>
            <a:r>
              <a:rPr lang="en-US" dirty="0" smtClean="0"/>
              <a:t>Choose Table2</a:t>
            </a:r>
          </a:p>
          <a:p>
            <a:r>
              <a:rPr lang="en-US" dirty="0" smtClean="0"/>
              <a:t>Select winner column twice</a:t>
            </a:r>
          </a:p>
          <a:p>
            <a:r>
              <a:rPr lang="en-US" dirty="0" smtClean="0"/>
              <a:t>Totals (</a:t>
            </a:r>
            <a:r>
              <a:rPr lang="en-US" dirty="0" err="1" smtClean="0"/>
              <a:t>GroupBy</a:t>
            </a:r>
            <a:r>
              <a:rPr lang="en-US" dirty="0" smtClean="0"/>
              <a:t>)</a:t>
            </a:r>
          </a:p>
          <a:p>
            <a:r>
              <a:rPr lang="en-US" dirty="0" smtClean="0"/>
              <a:t>For second winner column: Count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4B0A3-B977-4EE9-B1DE-09AB0D25262E}" type="datetime1">
              <a:rPr lang="en-US" smtClean="0"/>
              <a:t>11/23/2014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1556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ArgMax</a:t>
            </a:r>
            <a:r>
              <a:rPr lang="en-US" dirty="0" smtClean="0"/>
              <a:t> and </a:t>
            </a:r>
            <a:r>
              <a:rPr lang="en-US" dirty="0" err="1" smtClean="0"/>
              <a:t>AboveAverage</a:t>
            </a:r>
            <a:r>
              <a:rPr lang="en-US" dirty="0" smtClean="0"/>
              <a:t> Pattern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Composite pattern involving several other patterns.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1C0B8-2E7C-4145-BAE3-6910C6DB0B22}" type="datetime1">
              <a:rPr lang="en-US" smtClean="0"/>
              <a:t>11/23/2014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2084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ArgMax</a:t>
            </a:r>
            <a:r>
              <a:rPr lang="en-US" dirty="0" smtClean="0"/>
              <a:t> Pattern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Queries</a:t>
            </a:r>
          </a:p>
          <a:p>
            <a:pPr lvl="1"/>
            <a:r>
              <a:rPr lang="en-US" dirty="0" smtClean="0"/>
              <a:t>Which are the most expensive menu items?</a:t>
            </a:r>
          </a:p>
          <a:p>
            <a:pPr lvl="1"/>
            <a:r>
              <a:rPr lang="en-US" dirty="0" smtClean="0"/>
              <a:t>Which are the most expensive orders?</a:t>
            </a:r>
          </a:p>
          <a:p>
            <a:pPr lvl="1"/>
            <a:r>
              <a:rPr lang="en-US" dirty="0" smtClean="0"/>
              <a:t>Which course has been taken by the most number of students?</a:t>
            </a:r>
          </a:p>
          <a:p>
            <a:pPr lvl="1"/>
            <a:r>
              <a:rPr lang="en-US" dirty="0" smtClean="0"/>
              <a:t>List the students who have taken the smallest number of credits.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6B0D4-6B6F-43AF-8241-A96B3F4CE908}" type="datetime1">
              <a:rPr lang="en-US" smtClean="0"/>
              <a:t>11/23/2014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603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 is useful to think in terms of problem solving patterns when writing queries.</a:t>
            </a:r>
          </a:p>
          <a:p>
            <a:r>
              <a:rPr lang="en-US" dirty="0" smtClean="0"/>
              <a:t>We follow the Principle of Least Information which divides queries into four pattern kinds:</a:t>
            </a:r>
          </a:p>
          <a:p>
            <a:pPr lvl="1"/>
            <a:r>
              <a:rPr lang="en-US" dirty="0" smtClean="0"/>
              <a:t>calculated field</a:t>
            </a:r>
          </a:p>
          <a:p>
            <a:pPr lvl="1"/>
            <a:r>
              <a:rPr lang="en-US" dirty="0" smtClean="0"/>
              <a:t>elimination of duplicates (distinct rows for selected fields)</a:t>
            </a:r>
          </a:p>
          <a:p>
            <a:pPr lvl="1"/>
            <a:r>
              <a:rPr lang="en-US" dirty="0" smtClean="0"/>
              <a:t>aggregation-Totals (non-trivial aggregation with calculated field)</a:t>
            </a:r>
          </a:p>
          <a:p>
            <a:pPr lvl="1"/>
            <a:r>
              <a:rPr lang="en-US" dirty="0" smtClean="0"/>
              <a:t>selection</a:t>
            </a:r>
          </a:p>
          <a:p>
            <a:r>
              <a:rPr lang="en-US" dirty="0" smtClean="0"/>
              <a:t>We cover two patterns of the aggregation-Totals: </a:t>
            </a:r>
            <a:r>
              <a:rPr lang="en-US" dirty="0" err="1" smtClean="0"/>
              <a:t>AggregateForOther</a:t>
            </a:r>
            <a:r>
              <a:rPr lang="en-US" dirty="0" smtClean="0"/>
              <a:t> and </a:t>
            </a:r>
            <a:r>
              <a:rPr lang="en-US" dirty="0" err="1" smtClean="0"/>
              <a:t>CountForSelf</a:t>
            </a:r>
            <a:r>
              <a:rPr lang="en-US" dirty="0" smtClean="0"/>
              <a:t>. Also two composite patterns: </a:t>
            </a:r>
            <a:r>
              <a:rPr lang="en-US" dirty="0" err="1" smtClean="0"/>
              <a:t>ArgMax</a:t>
            </a:r>
            <a:r>
              <a:rPr lang="en-US" dirty="0" smtClean="0"/>
              <a:t> and </a:t>
            </a:r>
            <a:r>
              <a:rPr lang="en-US" dirty="0" err="1" smtClean="0"/>
              <a:t>AboveAverage</a:t>
            </a:r>
            <a:r>
              <a:rPr lang="en-US" dirty="0" smtClean="0"/>
              <a:t> Patterns. Disambiguation Pattern.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0B7A-11B7-4BCF-815D-015F1FDE42D5}" type="datetime1">
              <a:rPr lang="en-US" smtClean="0"/>
              <a:t>11/23/2014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520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of </a:t>
            </a:r>
            <a:r>
              <a:rPr lang="en-US" dirty="0" err="1" smtClean="0"/>
              <a:t>ArgMax</a:t>
            </a:r>
            <a:r>
              <a:rPr lang="en-US" dirty="0" smtClean="0"/>
              <a:t> Pattern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an </a:t>
            </a:r>
            <a:r>
              <a:rPr lang="en-US" dirty="0" err="1" smtClean="0"/>
              <a:t>AggegrationForOther</a:t>
            </a:r>
            <a:r>
              <a:rPr lang="en-US" dirty="0" smtClean="0"/>
              <a:t> query to create the list of numbers </a:t>
            </a:r>
            <a:r>
              <a:rPr lang="en-US" i="1" dirty="0" err="1" smtClean="0"/>
              <a:t>lon</a:t>
            </a:r>
            <a:r>
              <a:rPr lang="en-US" dirty="0" smtClean="0"/>
              <a:t> of which the maximum is computed (</a:t>
            </a:r>
            <a:r>
              <a:rPr lang="en-US" dirty="0" err="1"/>
              <a:t>s</a:t>
            </a:r>
            <a:r>
              <a:rPr lang="en-US" dirty="0" err="1" smtClean="0"/>
              <a:t>ubquery</a:t>
            </a:r>
            <a:r>
              <a:rPr lang="en-US" dirty="0" smtClean="0"/>
              <a:t> 1).</a:t>
            </a:r>
          </a:p>
          <a:p>
            <a:r>
              <a:rPr lang="en-US" dirty="0" smtClean="0"/>
              <a:t>Compute the maximum M (</a:t>
            </a:r>
            <a:r>
              <a:rPr lang="en-US" dirty="0" err="1" smtClean="0"/>
              <a:t>subquery</a:t>
            </a:r>
            <a:r>
              <a:rPr lang="en-US" dirty="0" smtClean="0"/>
              <a:t> 2).</a:t>
            </a:r>
          </a:p>
          <a:p>
            <a:r>
              <a:rPr lang="en-US" dirty="0" smtClean="0"/>
              <a:t>Select the numbers in </a:t>
            </a:r>
            <a:r>
              <a:rPr lang="en-US" i="1" dirty="0" err="1" smtClean="0"/>
              <a:t>lon</a:t>
            </a:r>
            <a:r>
              <a:rPr lang="en-US" dirty="0" smtClean="0"/>
              <a:t> which are =M (use </a:t>
            </a:r>
            <a:r>
              <a:rPr lang="en-US" dirty="0" err="1" smtClean="0"/>
              <a:t>subquery</a:t>
            </a:r>
            <a:r>
              <a:rPr lang="en-US" dirty="0" smtClean="0"/>
              <a:t> 1 and 2). Use selection query or relationship with join.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AA50-E6EA-4977-BA71-6A1C76F7DC8B}" type="datetime1">
              <a:rPr lang="en-US" smtClean="0"/>
              <a:t>11/23/2014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8339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AboveAveragePattern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Which orders are above average?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D3CCD-9319-40A6-8087-6687D73ACE0C}" type="datetime1">
              <a:rPr lang="en-US" smtClean="0"/>
              <a:t>11/23/2014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8125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of </a:t>
            </a:r>
            <a:r>
              <a:rPr lang="en-US" dirty="0" err="1" smtClean="0"/>
              <a:t>AboveAverage</a:t>
            </a:r>
            <a:r>
              <a:rPr lang="en-US" dirty="0" smtClean="0"/>
              <a:t> Pattern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an </a:t>
            </a:r>
            <a:r>
              <a:rPr lang="en-US" dirty="0" err="1"/>
              <a:t>AggegrationForOther</a:t>
            </a:r>
            <a:r>
              <a:rPr lang="en-US" dirty="0"/>
              <a:t> query to create the list of numbers </a:t>
            </a:r>
            <a:r>
              <a:rPr lang="en-US" i="1" dirty="0" err="1"/>
              <a:t>lon</a:t>
            </a:r>
            <a:r>
              <a:rPr lang="en-US" dirty="0"/>
              <a:t> of which the </a:t>
            </a:r>
            <a:r>
              <a:rPr lang="en-US" dirty="0" smtClean="0"/>
              <a:t>average is computed (</a:t>
            </a:r>
            <a:r>
              <a:rPr lang="en-US" dirty="0" err="1" smtClean="0"/>
              <a:t>subquery</a:t>
            </a:r>
            <a:r>
              <a:rPr lang="en-US" dirty="0" smtClean="0"/>
              <a:t> 1).</a:t>
            </a:r>
            <a:endParaRPr lang="en-US" dirty="0"/>
          </a:p>
          <a:p>
            <a:r>
              <a:rPr lang="en-US" dirty="0"/>
              <a:t>Compute the </a:t>
            </a:r>
            <a:r>
              <a:rPr lang="en-US" dirty="0" smtClean="0"/>
              <a:t>average A (</a:t>
            </a:r>
            <a:r>
              <a:rPr lang="en-US" dirty="0" err="1" smtClean="0"/>
              <a:t>subquery</a:t>
            </a:r>
            <a:r>
              <a:rPr lang="en-US" dirty="0" smtClean="0"/>
              <a:t> 2).</a:t>
            </a:r>
            <a:endParaRPr lang="en-US" dirty="0"/>
          </a:p>
          <a:p>
            <a:r>
              <a:rPr lang="en-US" dirty="0"/>
              <a:t>Select the numbers in </a:t>
            </a:r>
            <a:r>
              <a:rPr lang="en-US" i="1" dirty="0" err="1"/>
              <a:t>lon</a:t>
            </a:r>
            <a:r>
              <a:rPr lang="en-US" dirty="0"/>
              <a:t> which are </a:t>
            </a:r>
            <a:r>
              <a:rPr lang="en-US" dirty="0" smtClean="0"/>
              <a:t>&gt;A (use </a:t>
            </a:r>
            <a:r>
              <a:rPr lang="en-US" dirty="0" err="1" smtClean="0"/>
              <a:t>subquery</a:t>
            </a:r>
            <a:r>
              <a:rPr lang="en-US" dirty="0" smtClean="0"/>
              <a:t> 1 and 2). Use selection query.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D7FE7-1FAC-4853-BB61-70A9A43F54C0}" type="datetime1">
              <a:rPr lang="en-US" smtClean="0"/>
              <a:t>11/23/2014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5518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Disambiguation Pattern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Query: </a:t>
            </a:r>
          </a:p>
          <a:p>
            <a:pPr lvl="1"/>
            <a:r>
              <a:rPr lang="en-US" dirty="0" smtClean="0"/>
              <a:t>How many courses is each instructor available to teach? List the last name of the instructor who can teach and the number of courses.</a:t>
            </a:r>
          </a:p>
          <a:p>
            <a:pPr lvl="1"/>
            <a:r>
              <a:rPr lang="en-US" dirty="0" smtClean="0"/>
              <a:t>Note: We list the last name and not the primary key (</a:t>
            </a:r>
            <a:r>
              <a:rPr lang="en-US" dirty="0" err="1" smtClean="0"/>
              <a:t>InstructorID</a:t>
            </a:r>
            <a:r>
              <a:rPr lang="en-US" dirty="0" smtClean="0"/>
              <a:t>). Therefore there is a need for the disambiguation pattern because there may be multiple instructors with the same last name.</a:t>
            </a:r>
          </a:p>
          <a:p>
            <a:r>
              <a:rPr lang="en-US" dirty="0" smtClean="0"/>
              <a:t>Name </a:t>
            </a:r>
            <a:r>
              <a:rPr lang="en-US" dirty="0"/>
              <a:t>not unique. Use ID to disambiguate but don’t show it. Let’s call this the Disambiguation Pattern.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36988-CE73-4070-9DAE-0FADC6BD27E9}" type="datetime1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6608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Disambiguation</a:t>
            </a:r>
            <a:br>
              <a:rPr lang="en-US" dirty="0" smtClean="0"/>
            </a:br>
            <a:r>
              <a:rPr lang="en-US" dirty="0" smtClean="0"/>
              <a:t>Pattern</a:t>
            </a:r>
            <a:endParaRPr lang="en-US" dirty="0"/>
          </a:p>
        </p:txBody>
      </p:sp>
      <p:pic>
        <p:nvPicPr>
          <p:cNvPr id="7" name="Content Placeholder 6" descr="Access - Gonchar cs1100.a4 : Database- C:\Users\Karl_2\Documents\Gonchar cs1100.a4.accdb (Access 2007 - 2013 file format)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94" t="20492" r="62532" b="17060"/>
          <a:stretch/>
        </p:blipFill>
        <p:spPr>
          <a:xfrm>
            <a:off x="6771736" y="140176"/>
            <a:ext cx="4459856" cy="6216174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36988-CE73-4070-9DAE-0FADC6BD27E9}" type="datetime1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0195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Required Elimination of Duplicates Pattern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Query:</a:t>
            </a:r>
          </a:p>
          <a:p>
            <a:pPr lvl="1"/>
            <a:r>
              <a:rPr lang="en-US" dirty="0" smtClean="0"/>
              <a:t>How many courses use textbooks published by “Wiley”?</a:t>
            </a:r>
          </a:p>
          <a:p>
            <a:pPr lvl="1"/>
            <a:r>
              <a:rPr lang="en-US" dirty="0" smtClean="0"/>
              <a:t>Note: when we list </a:t>
            </a:r>
            <a:r>
              <a:rPr lang="en-US" dirty="0" err="1" smtClean="0"/>
              <a:t>CourseIDs</a:t>
            </a:r>
            <a:r>
              <a:rPr lang="en-US" dirty="0" smtClean="0"/>
              <a:t> and </a:t>
            </a:r>
            <a:r>
              <a:rPr lang="en-US" dirty="0" err="1" smtClean="0"/>
              <a:t>TextbookIDs</a:t>
            </a:r>
            <a:r>
              <a:rPr lang="en-US" dirty="0" smtClean="0"/>
              <a:t> there may be courses that use two textbooks by Wiley. We cannot count the </a:t>
            </a:r>
            <a:r>
              <a:rPr lang="en-US" dirty="0" err="1" smtClean="0"/>
              <a:t>CourseIDs</a:t>
            </a:r>
            <a:r>
              <a:rPr lang="en-US" dirty="0" smtClean="0"/>
              <a:t> directly and need first an isolated Elimination of Duplicates.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36988-CE73-4070-9DAE-0FADC6BD27E9}" type="datetime1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41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</a:t>
            </a:r>
            <a:r>
              <a:rPr lang="en-US" dirty="0" err="1" smtClean="0"/>
              <a:t>Subquery</a:t>
            </a:r>
            <a:endParaRPr lang="en-US" dirty="0"/>
          </a:p>
        </p:txBody>
      </p:sp>
      <p:pic>
        <p:nvPicPr>
          <p:cNvPr id="7" name="Content Placeholder 6" descr="Access - Gonchar cs1100.a4 : Database- C:\Users\Karl_2\Documents\Gonchar cs1100.a4.accdb (Access 2007 - 2013 file format)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64" t="22078" r="53831" b="16663"/>
          <a:stretch/>
        </p:blipFill>
        <p:spPr>
          <a:xfrm>
            <a:off x="5671952" y="252982"/>
            <a:ext cx="6034093" cy="5995289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36988-CE73-4070-9DAE-0FADC6BD27E9}" type="datetime1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5208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</a:t>
            </a:r>
            <a:endParaRPr lang="en-US" dirty="0"/>
          </a:p>
        </p:txBody>
      </p:sp>
      <p:pic>
        <p:nvPicPr>
          <p:cNvPr id="7" name="Content Placeholder 6" descr="Access - Gonchar cs1100.a4 : Database- C:\Users\Karl_2\Documents\Gonchar cs1100.a4.accdb (Access 2007 - 2013 file format)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50" t="20096" r="66397" b="58295"/>
          <a:stretch/>
        </p:blipFill>
        <p:spPr>
          <a:xfrm>
            <a:off x="838200" y="1448759"/>
            <a:ext cx="8918275" cy="4959657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36988-CE73-4070-9DAE-0FADC6BD27E9}" type="datetime1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27</a:t>
            </a:fld>
            <a:endParaRPr lang="en-US"/>
          </a:p>
        </p:txBody>
      </p:sp>
      <p:sp>
        <p:nvSpPr>
          <p:cNvPr id="8" name="Right Arrow 7"/>
          <p:cNvSpPr/>
          <p:nvPr/>
        </p:nvSpPr>
        <p:spPr>
          <a:xfrm rot="10800000">
            <a:off x="5214294" y="434771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6541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covered </a:t>
            </a:r>
          </a:p>
          <a:p>
            <a:pPr lvl="1"/>
            <a:r>
              <a:rPr lang="en-US" dirty="0" smtClean="0"/>
              <a:t>two single table aggregation patterns: </a:t>
            </a:r>
            <a:r>
              <a:rPr lang="en-US" dirty="0" err="1" smtClean="0"/>
              <a:t>AggregateForOther</a:t>
            </a:r>
            <a:r>
              <a:rPr lang="en-US" dirty="0" smtClean="0"/>
              <a:t> and </a:t>
            </a:r>
            <a:r>
              <a:rPr lang="en-US" dirty="0" err="1" smtClean="0"/>
              <a:t>CountForSelf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two composite patterns: </a:t>
            </a:r>
            <a:r>
              <a:rPr lang="en-US" dirty="0" err="1" smtClean="0"/>
              <a:t>ArgMax</a:t>
            </a:r>
            <a:r>
              <a:rPr lang="en-US" dirty="0" smtClean="0"/>
              <a:t> and </a:t>
            </a:r>
            <a:r>
              <a:rPr lang="en-US" dirty="0" err="1" smtClean="0"/>
              <a:t>AboveAverage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There are many more patterns we covered in class.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C5138-3A18-4A26-9D97-ADE36186A8D3}" type="datetime1">
              <a:rPr lang="en-US" smtClean="0"/>
              <a:t>11/23/2014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8455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Table2 (</a:t>
            </a:r>
            <a:r>
              <a:rPr lang="en-US" dirty="0" err="1" smtClean="0"/>
              <a:t>DebateResults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	winner	loser	forced</a:t>
            </a:r>
          </a:p>
          <a:p>
            <a:r>
              <a:rPr lang="en-US" dirty="0" smtClean="0"/>
              <a:t>1	1		2	1</a:t>
            </a:r>
          </a:p>
          <a:p>
            <a:r>
              <a:rPr lang="en-US" dirty="0" smtClean="0"/>
              <a:t>2	2		1	2</a:t>
            </a:r>
          </a:p>
          <a:p>
            <a:r>
              <a:rPr lang="en-US" dirty="0" smtClean="0"/>
              <a:t>3	1		3	3</a:t>
            </a:r>
          </a:p>
          <a:p>
            <a:r>
              <a:rPr lang="en-US" dirty="0" smtClean="0"/>
              <a:t>4	3		2	2</a:t>
            </a:r>
          </a:p>
          <a:p>
            <a:r>
              <a:rPr lang="en-US" dirty="0" smtClean="0"/>
              <a:t>5	4		1	4</a:t>
            </a:r>
          </a:p>
          <a:p>
            <a:r>
              <a:rPr lang="en-US" dirty="0" smtClean="0"/>
              <a:t>6	1		4	4</a:t>
            </a:r>
          </a:p>
          <a:p>
            <a:r>
              <a:rPr lang="en-US" dirty="0" smtClean="0"/>
              <a:t>7	1		5	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52B1-DDDE-40AD-A5D5-9D593150C351}" type="datetime1">
              <a:rPr lang="en-US" smtClean="0"/>
              <a:t>11/23/2014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007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Pattern: </a:t>
            </a:r>
            <a:r>
              <a:rPr lang="en-US" dirty="0" err="1" smtClean="0"/>
              <a:t>AggregateForOther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Instantiations and Examples</a:t>
            </a:r>
          </a:p>
          <a:p>
            <a:pPr lvl="1"/>
            <a:r>
              <a:rPr lang="en-US" dirty="0" err="1" smtClean="0"/>
              <a:t>SumForOther</a:t>
            </a:r>
            <a:endParaRPr lang="en-US" dirty="0" smtClean="0"/>
          </a:p>
          <a:p>
            <a:pPr lvl="2"/>
            <a:r>
              <a:rPr lang="en-US" dirty="0" smtClean="0"/>
              <a:t>Examples: </a:t>
            </a:r>
          </a:p>
          <a:p>
            <a:pPr lvl="3"/>
            <a:r>
              <a:rPr lang="en-US" dirty="0" err="1" smtClean="0"/>
              <a:t>OrderTotals</a:t>
            </a:r>
            <a:r>
              <a:rPr lang="en-US" dirty="0" smtClean="0"/>
              <a:t>: For each </a:t>
            </a:r>
            <a:r>
              <a:rPr lang="en-US" dirty="0" err="1" smtClean="0"/>
              <a:t>OrderID</a:t>
            </a:r>
            <a:r>
              <a:rPr lang="en-US" dirty="0" smtClean="0"/>
              <a:t>, sum all extended prices.</a:t>
            </a:r>
          </a:p>
          <a:p>
            <a:pPr lvl="3"/>
            <a:r>
              <a:rPr lang="en-US" dirty="0" err="1" smtClean="0"/>
              <a:t>CourseLoad</a:t>
            </a:r>
            <a:r>
              <a:rPr lang="en-US" dirty="0" smtClean="0"/>
              <a:t>: For each Student, sum the credit hours.</a:t>
            </a:r>
          </a:p>
          <a:p>
            <a:pPr lvl="3"/>
            <a:r>
              <a:rPr lang="en-US" dirty="0" err="1" smtClean="0"/>
              <a:t>MenuItemUnitsSold</a:t>
            </a:r>
            <a:r>
              <a:rPr lang="en-US" dirty="0" smtClean="0"/>
              <a:t>: For each menu item, sum the units sold.</a:t>
            </a:r>
          </a:p>
          <a:p>
            <a:pPr lvl="1"/>
            <a:r>
              <a:rPr lang="en-US" dirty="0" err="1" smtClean="0"/>
              <a:t>AverageForOther</a:t>
            </a:r>
            <a:endParaRPr lang="en-US" dirty="0" smtClean="0"/>
          </a:p>
          <a:p>
            <a:pPr lvl="2"/>
            <a:r>
              <a:rPr lang="en-US" dirty="0" smtClean="0"/>
              <a:t>Example:</a:t>
            </a:r>
          </a:p>
          <a:p>
            <a:pPr lvl="3"/>
            <a:r>
              <a:rPr lang="en-US" dirty="0" err="1" smtClean="0"/>
              <a:t>AverageGPA</a:t>
            </a:r>
            <a:r>
              <a:rPr lang="en-US" dirty="0" smtClean="0"/>
              <a:t>: For each </a:t>
            </a:r>
            <a:r>
              <a:rPr lang="en-US" dirty="0" err="1" smtClean="0"/>
              <a:t>StudentID</a:t>
            </a:r>
            <a:r>
              <a:rPr lang="en-US" dirty="0" smtClean="0"/>
              <a:t>, compute the average grade across all courses taken.</a:t>
            </a:r>
          </a:p>
          <a:p>
            <a:pPr lvl="1"/>
            <a:r>
              <a:rPr lang="en-US" dirty="0" err="1" smtClean="0"/>
              <a:t>CountForOther</a:t>
            </a:r>
            <a:endParaRPr lang="en-US" dirty="0" smtClean="0"/>
          </a:p>
          <a:p>
            <a:pPr lvl="2"/>
            <a:r>
              <a:rPr lang="en-US" dirty="0" smtClean="0"/>
              <a:t>Example:</a:t>
            </a:r>
          </a:p>
          <a:p>
            <a:pPr lvl="3"/>
            <a:r>
              <a:rPr lang="en-US" dirty="0" err="1" smtClean="0"/>
              <a:t>CountCoursesStudent</a:t>
            </a:r>
            <a:r>
              <a:rPr lang="en-US" dirty="0" smtClean="0"/>
              <a:t>: For each </a:t>
            </a:r>
            <a:r>
              <a:rPr lang="en-US" dirty="0" err="1" smtClean="0"/>
              <a:t>StudentID</a:t>
            </a:r>
            <a:r>
              <a:rPr lang="en-US" dirty="0" smtClean="0"/>
              <a:t>, count the number of courses taken.</a:t>
            </a:r>
          </a:p>
          <a:p>
            <a:pPr lvl="3"/>
            <a:r>
              <a:rPr lang="en-US" dirty="0" err="1" smtClean="0"/>
              <a:t>CountCoursesInstructor</a:t>
            </a:r>
            <a:r>
              <a:rPr lang="en-US" dirty="0" smtClean="0"/>
              <a:t>: For </a:t>
            </a:r>
            <a:r>
              <a:rPr lang="en-US" dirty="0"/>
              <a:t>each </a:t>
            </a:r>
            <a:r>
              <a:rPr lang="en-US" dirty="0" err="1"/>
              <a:t>I</a:t>
            </a:r>
            <a:r>
              <a:rPr lang="en-US" dirty="0" err="1" smtClean="0"/>
              <a:t>nstructorID</a:t>
            </a:r>
            <a:r>
              <a:rPr lang="en-US" dirty="0" smtClean="0"/>
              <a:t>, count the </a:t>
            </a:r>
            <a:r>
              <a:rPr lang="en-US" dirty="0"/>
              <a:t>number of courses taught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2A7D5-18D4-4370-948E-DDECC80E8EA3}" type="datetime1">
              <a:rPr lang="en-US" smtClean="0"/>
              <a:t>11/23/2014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7094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want: count faults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Faulter</a:t>
            </a:r>
            <a:r>
              <a:rPr lang="en-US" dirty="0" smtClean="0"/>
              <a:t>	</a:t>
            </a:r>
            <a:r>
              <a:rPr lang="en-US" dirty="0" err="1" smtClean="0"/>
              <a:t>CountOfFaulter</a:t>
            </a:r>
            <a:endParaRPr lang="en-US" dirty="0" smtClean="0"/>
          </a:p>
          <a:p>
            <a:r>
              <a:rPr lang="en-US" dirty="0" smtClean="0"/>
              <a:t>1		2</a:t>
            </a:r>
          </a:p>
          <a:p>
            <a:r>
              <a:rPr lang="en-US" dirty="0" smtClean="0"/>
              <a:t>2		1</a:t>
            </a:r>
          </a:p>
          <a:p>
            <a:r>
              <a:rPr lang="en-US" dirty="0" smtClean="0"/>
              <a:t>5		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0F91F-B366-453B-9C60-0B01731DF251}" type="datetime1">
              <a:rPr lang="en-US" smtClean="0"/>
              <a:t>11/23/2014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30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195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calculated field for </a:t>
            </a:r>
            <a:r>
              <a:rPr lang="en-US" dirty="0" err="1" smtClean="0"/>
              <a:t>Faulters</a:t>
            </a:r>
            <a:r>
              <a:rPr lang="en-US" dirty="0" smtClean="0"/>
              <a:t>: </a:t>
            </a:r>
            <a:r>
              <a:rPr lang="en-US" dirty="0" err="1" smtClean="0"/>
              <a:t>subquery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we want for the </a:t>
            </a:r>
            <a:r>
              <a:rPr lang="en-US" dirty="0" err="1" smtClean="0"/>
              <a:t>subquery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C5BE0-EA1C-47AA-B878-7E225167E81B}" type="datetime1">
              <a:rPr lang="en-US" smtClean="0"/>
              <a:t>11/23/2014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31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7987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</a:t>
            </a:r>
            <a:r>
              <a:rPr lang="en-US" dirty="0" err="1" smtClean="0"/>
              <a:t>Faulter</a:t>
            </a:r>
            <a:r>
              <a:rPr lang="en-US" dirty="0" smtClean="0"/>
              <a:t> column from Loser column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Faulter</a:t>
            </a:r>
            <a:r>
              <a:rPr lang="en-US" dirty="0" smtClean="0"/>
              <a:t>	forced</a:t>
            </a:r>
          </a:p>
          <a:p>
            <a:r>
              <a:rPr lang="en-US" dirty="0" smtClean="0"/>
              <a:t>2		1</a:t>
            </a:r>
          </a:p>
          <a:p>
            <a:r>
              <a:rPr lang="en-US" dirty="0" smtClean="0"/>
              <a:t>1		2</a:t>
            </a:r>
          </a:p>
          <a:p>
            <a:r>
              <a:rPr lang="en-US" dirty="0" smtClean="0"/>
              <a:t>1		4</a:t>
            </a:r>
          </a:p>
          <a:p>
            <a:r>
              <a:rPr lang="en-US" dirty="0" smtClean="0"/>
              <a:t>5		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93B1-C1D5-4CF9-A789-378E403B1A22}" type="datetime1">
              <a:rPr lang="en-US" smtClean="0"/>
              <a:t>11/23/2014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32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9929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Table2.loser AS </a:t>
            </a:r>
            <a:r>
              <a:rPr lang="en-US" dirty="0" err="1" smtClean="0"/>
              <a:t>Faulter</a:t>
            </a:r>
            <a:r>
              <a:rPr lang="en-US" dirty="0" smtClean="0"/>
              <a:t>, Table2.forced</a:t>
            </a:r>
          </a:p>
          <a:p>
            <a:r>
              <a:rPr lang="en-US" dirty="0" smtClean="0"/>
              <a:t>FROM Table2</a:t>
            </a:r>
          </a:p>
          <a:p>
            <a:r>
              <a:rPr lang="en-US" dirty="0" smtClean="0"/>
              <a:t>WHERE (((Table2.loser)&lt;&gt;[forced]));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9AEA-A425-4A5D-98E9-5DC3F0E5F6C8}" type="datetime1">
              <a:rPr lang="en-US" smtClean="0"/>
              <a:t>11/23/2014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33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4202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Builder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Query</a:t>
            </a:r>
          </a:p>
          <a:p>
            <a:r>
              <a:rPr lang="en-US" dirty="0" smtClean="0"/>
              <a:t>select loser column; rename to </a:t>
            </a:r>
            <a:r>
              <a:rPr lang="en-US" dirty="0" err="1" smtClean="0"/>
              <a:t>Faulter</a:t>
            </a:r>
            <a:r>
              <a:rPr lang="en-US" dirty="0" smtClean="0"/>
              <a:t>; condition &lt;&gt;[forced]</a:t>
            </a:r>
          </a:p>
          <a:p>
            <a:r>
              <a:rPr lang="en-US" dirty="0" smtClean="0"/>
              <a:t>select forced column (for checking result)</a:t>
            </a:r>
          </a:p>
          <a:p>
            <a:r>
              <a:rPr lang="en-US" dirty="0" smtClean="0"/>
              <a:t>name </a:t>
            </a:r>
            <a:r>
              <a:rPr lang="en-US" dirty="0" err="1" smtClean="0"/>
              <a:t>subquery</a:t>
            </a:r>
            <a:r>
              <a:rPr lang="en-US" dirty="0" smtClean="0"/>
              <a:t>: Faults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6B2AA-D22D-4FB9-91D9-EFAF909B14A3}" type="datetime1">
              <a:rPr lang="en-US" smtClean="0"/>
              <a:t>11/23/2014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34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2384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Reminder: What we want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Faulter</a:t>
            </a:r>
            <a:r>
              <a:rPr lang="en-US" dirty="0" smtClean="0"/>
              <a:t>	</a:t>
            </a:r>
            <a:r>
              <a:rPr lang="en-US" dirty="0" err="1" smtClean="0"/>
              <a:t>CountOfFaulter</a:t>
            </a:r>
            <a:endParaRPr lang="en-US" dirty="0" smtClean="0"/>
          </a:p>
          <a:p>
            <a:r>
              <a:rPr lang="en-US" dirty="0" smtClean="0"/>
              <a:t>1		2</a:t>
            </a:r>
          </a:p>
          <a:p>
            <a:r>
              <a:rPr lang="en-US" dirty="0" smtClean="0"/>
              <a:t>2		1</a:t>
            </a:r>
          </a:p>
          <a:p>
            <a:r>
              <a:rPr lang="en-US" dirty="0" smtClean="0"/>
              <a:t>5		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42552-DB1D-42D3-93E2-0F61C6137759}" type="datetime1">
              <a:rPr lang="en-US" smtClean="0"/>
              <a:t>11/23/2014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35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51543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</a:t>
            </a:r>
            <a:r>
              <a:rPr lang="en-US" dirty="0" err="1" smtClean="0"/>
              <a:t>Faults.Faulter</a:t>
            </a:r>
            <a:r>
              <a:rPr lang="en-US" dirty="0" smtClean="0"/>
              <a:t>, Count(</a:t>
            </a:r>
            <a:r>
              <a:rPr lang="en-US" dirty="0" err="1" smtClean="0"/>
              <a:t>Faults.Faulter</a:t>
            </a:r>
            <a:r>
              <a:rPr lang="en-US" dirty="0" smtClean="0"/>
              <a:t>) AS </a:t>
            </a:r>
            <a:r>
              <a:rPr lang="en-US" dirty="0" err="1" smtClean="0"/>
              <a:t>CountOfFaulter</a:t>
            </a:r>
            <a:endParaRPr lang="en-US" dirty="0" smtClean="0"/>
          </a:p>
          <a:p>
            <a:r>
              <a:rPr lang="en-US" dirty="0" smtClean="0"/>
              <a:t>FROM Faults</a:t>
            </a:r>
          </a:p>
          <a:p>
            <a:r>
              <a:rPr lang="en-US" dirty="0" smtClean="0"/>
              <a:t>GROUP BY </a:t>
            </a:r>
            <a:r>
              <a:rPr lang="en-US" dirty="0" err="1" smtClean="0"/>
              <a:t>Faults.Faulter</a:t>
            </a:r>
            <a:r>
              <a:rPr lang="en-US" dirty="0" smtClean="0"/>
              <a:t>;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D108D-A9C2-4894-AEF9-80EE9E739CAA}" type="datetime1">
              <a:rPr lang="en-US" smtClean="0"/>
              <a:t>11/23/2014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36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6244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Builder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Query</a:t>
            </a:r>
          </a:p>
          <a:p>
            <a:r>
              <a:rPr lang="en-US" dirty="0" smtClean="0"/>
              <a:t>Choose </a:t>
            </a:r>
            <a:r>
              <a:rPr lang="en-US" dirty="0" err="1" smtClean="0"/>
              <a:t>subquery</a:t>
            </a:r>
            <a:r>
              <a:rPr lang="en-US" dirty="0" smtClean="0"/>
              <a:t> Faults</a:t>
            </a:r>
          </a:p>
          <a:p>
            <a:r>
              <a:rPr lang="en-US" dirty="0" smtClean="0"/>
              <a:t>Select </a:t>
            </a:r>
            <a:r>
              <a:rPr lang="en-US" dirty="0" err="1" smtClean="0"/>
              <a:t>Faulter</a:t>
            </a:r>
            <a:r>
              <a:rPr lang="en-US" dirty="0" smtClean="0"/>
              <a:t> column twice</a:t>
            </a:r>
          </a:p>
          <a:p>
            <a:r>
              <a:rPr lang="en-US" dirty="0" smtClean="0"/>
              <a:t>Totals (</a:t>
            </a:r>
            <a:r>
              <a:rPr lang="en-US" dirty="0" err="1" smtClean="0"/>
              <a:t>GroupBy</a:t>
            </a:r>
            <a:r>
              <a:rPr lang="en-US" dirty="0" smtClean="0"/>
              <a:t>)</a:t>
            </a:r>
          </a:p>
          <a:p>
            <a:r>
              <a:rPr lang="en-US" dirty="0" smtClean="0"/>
              <a:t>select Count for second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EC716-A7C7-43E8-95ED-9986E71BF90C}" type="datetime1">
              <a:rPr lang="en-US" smtClean="0"/>
              <a:t>11/23/2014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37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277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Pattern: </a:t>
            </a:r>
            <a:r>
              <a:rPr lang="en-US" dirty="0" err="1" smtClean="0"/>
              <a:t>CountForSelf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</a:p>
          <a:p>
            <a:pPr lvl="1"/>
            <a:r>
              <a:rPr lang="en-US" dirty="0" err="1" smtClean="0"/>
              <a:t>CountWins</a:t>
            </a:r>
            <a:r>
              <a:rPr lang="en-US" dirty="0" smtClean="0"/>
              <a:t>: Count the wins a team made.</a:t>
            </a:r>
          </a:p>
          <a:p>
            <a:pPr lvl="1"/>
            <a:r>
              <a:rPr lang="en-US" dirty="0" err="1" smtClean="0"/>
              <a:t>CountLosses</a:t>
            </a:r>
            <a:r>
              <a:rPr lang="en-US" dirty="0" smtClean="0"/>
              <a:t>: Count the number of losses a team had.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57B0-BF7C-4CA8-B243-A4216429533B}" type="datetime1">
              <a:rPr lang="en-US" smtClean="0"/>
              <a:t>11/23/2014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318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review some of the common patterns we have used.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IMPORTANT NOTE: SQL is given for informational </a:t>
            </a:r>
            <a:r>
              <a:rPr lang="en-US" dirty="0" smtClean="0"/>
              <a:t>purposes only to summarize the effects of clicking in the Query Builder. </a:t>
            </a:r>
            <a:r>
              <a:rPr lang="en-US" dirty="0" smtClean="0"/>
              <a:t>We have not covered SQL but used the Query Builder instead.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54D93-BE3B-4F89-9917-37ECB502265A}" type="datetime1">
              <a:rPr lang="en-US" smtClean="0"/>
              <a:t>11/23/2014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222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ID	A	B	C</a:t>
            </a:r>
          </a:p>
          <a:p>
            <a:r>
              <a:rPr lang="pt-BR" dirty="0" smtClean="0"/>
              <a:t>1	a1	b1	5</a:t>
            </a:r>
          </a:p>
          <a:p>
            <a:r>
              <a:rPr lang="pt-BR" dirty="0" smtClean="0"/>
              <a:t>2	a1	b1	8</a:t>
            </a:r>
          </a:p>
          <a:p>
            <a:r>
              <a:rPr lang="pt-BR" dirty="0" smtClean="0"/>
              <a:t>3	a1	b2	7</a:t>
            </a:r>
          </a:p>
          <a:p>
            <a:r>
              <a:rPr lang="pt-BR" dirty="0" smtClean="0"/>
              <a:t>4	a1	b2	2</a:t>
            </a:r>
          </a:p>
          <a:p>
            <a:r>
              <a:rPr lang="pt-BR" dirty="0" smtClean="0"/>
              <a:t>5	a1	b2	1</a:t>
            </a:r>
          </a:p>
          <a:p>
            <a:r>
              <a:rPr lang="pt-BR" dirty="0" smtClean="0"/>
              <a:t>6	a2	b1	7</a:t>
            </a:r>
          </a:p>
          <a:p>
            <a:r>
              <a:rPr lang="pt-BR" dirty="0" smtClean="0"/>
              <a:t>7	a2	b1	8</a:t>
            </a:r>
          </a:p>
          <a:p>
            <a:r>
              <a:rPr lang="pt-BR" dirty="0" smtClean="0"/>
              <a:t>8	a3	b2	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0CD7B-E309-410D-BAC6-CAF122EF7547}" type="datetime1">
              <a:rPr lang="en-US" smtClean="0"/>
              <a:t>11/23/2014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960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Pattern </a:t>
            </a:r>
            <a:r>
              <a:rPr lang="en-US" dirty="0" err="1" smtClean="0"/>
              <a:t>SumForOther</a:t>
            </a:r>
            <a:r>
              <a:rPr lang="en-US" dirty="0" smtClean="0"/>
              <a:t>: What </a:t>
            </a:r>
            <a:r>
              <a:rPr lang="en-US" dirty="0" smtClean="0"/>
              <a:t>we want: summing for distinguished column of another column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	SumOfC</a:t>
            </a:r>
          </a:p>
          <a:p>
            <a:r>
              <a:rPr lang="pt-BR" dirty="0" smtClean="0"/>
              <a:t>a1	23</a:t>
            </a:r>
          </a:p>
          <a:p>
            <a:r>
              <a:rPr lang="pt-BR" dirty="0" smtClean="0"/>
              <a:t>a2	15</a:t>
            </a:r>
          </a:p>
          <a:p>
            <a:r>
              <a:rPr lang="pt-BR" dirty="0" smtClean="0"/>
              <a:t>a3	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81B56-052F-4881-A34E-18E72CA04C23}" type="datetime1">
              <a:rPr lang="en-US" smtClean="0"/>
              <a:t>11/23/2014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762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 </a:t>
            </a:r>
            <a:r>
              <a:rPr lang="en-US" dirty="0" err="1" smtClean="0"/>
              <a:t>SumForOther</a:t>
            </a:r>
            <a:r>
              <a:rPr lang="en-US" dirty="0" smtClean="0"/>
              <a:t>: SQL </a:t>
            </a:r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SELECT Table1.A, Sum(Table1.C) AS </a:t>
            </a:r>
            <a:r>
              <a:rPr lang="en-US" dirty="0" err="1" smtClean="0"/>
              <a:t>SumOfC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FROM Table1</a:t>
            </a:r>
          </a:p>
          <a:p>
            <a:pPr marL="0" indent="0">
              <a:buNone/>
            </a:pPr>
            <a:r>
              <a:rPr lang="en-US" dirty="0" smtClean="0"/>
              <a:t>GROUP BY Table1.A;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39F32-3DDC-4A67-A8A5-81C3EAFF979B}" type="datetime1">
              <a:rPr lang="en-US" smtClean="0"/>
              <a:t>11/23/2014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465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 </a:t>
            </a:r>
            <a:r>
              <a:rPr lang="en-US" dirty="0" err="1" smtClean="0"/>
              <a:t>SumForOther</a:t>
            </a:r>
            <a:r>
              <a:rPr lang="en-US" dirty="0" smtClean="0"/>
              <a:t>: Query </a:t>
            </a:r>
            <a:r>
              <a:rPr lang="en-US" dirty="0" smtClean="0"/>
              <a:t>Builder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Query</a:t>
            </a:r>
          </a:p>
          <a:p>
            <a:r>
              <a:rPr lang="en-US" dirty="0" smtClean="0"/>
              <a:t>Choose Table1</a:t>
            </a:r>
          </a:p>
          <a:p>
            <a:r>
              <a:rPr lang="en-US" dirty="0" smtClean="0"/>
              <a:t>Select column A</a:t>
            </a:r>
          </a:p>
          <a:p>
            <a:r>
              <a:rPr lang="en-US" dirty="0" smtClean="0"/>
              <a:t>Select column C</a:t>
            </a:r>
          </a:p>
          <a:p>
            <a:r>
              <a:rPr lang="en-US" dirty="0" smtClean="0"/>
              <a:t>Totals (</a:t>
            </a:r>
            <a:r>
              <a:rPr lang="en-US" dirty="0" err="1" smtClean="0"/>
              <a:t>GroupBy</a:t>
            </a:r>
            <a:r>
              <a:rPr lang="en-US" dirty="0" smtClean="0"/>
              <a:t> default)</a:t>
            </a:r>
          </a:p>
          <a:p>
            <a:r>
              <a:rPr lang="en-US" dirty="0" smtClean="0"/>
              <a:t>Sum for column 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BB296-878B-408D-B3D1-E1508DC2DC49}" type="datetime1">
              <a:rPr lang="en-US" smtClean="0"/>
              <a:t>11/23/2014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Patterns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049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14602</TotalTime>
  <Words>1058</Words>
  <Application>Microsoft Office PowerPoint</Application>
  <PresentationFormat>Widescreen</PresentationFormat>
  <Paragraphs>307</Paragraphs>
  <Slides>37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1" baseType="lpstr">
      <vt:lpstr>Arial</vt:lpstr>
      <vt:lpstr>Calibri</vt:lpstr>
      <vt:lpstr>Calibri Light</vt:lpstr>
      <vt:lpstr>Office Theme</vt:lpstr>
      <vt:lpstr>Access Patterns</vt:lpstr>
      <vt:lpstr>Patterns</vt:lpstr>
      <vt:lpstr>Pattern: AggregateForOther</vt:lpstr>
      <vt:lpstr>Pattern: CountForSelf</vt:lpstr>
      <vt:lpstr>We review some of the common patterns we have used.</vt:lpstr>
      <vt:lpstr>Table</vt:lpstr>
      <vt:lpstr>Pattern SumForOther: What we want: summing for distinguished column of another column</vt:lpstr>
      <vt:lpstr>Pattern SumForOther: SQL query</vt:lpstr>
      <vt:lpstr>Pattern SumForOther: Query Builder Manipulation</vt:lpstr>
      <vt:lpstr>Table</vt:lpstr>
      <vt:lpstr>Pattern CountForSelf: What we want: Counting for distinguished column</vt:lpstr>
      <vt:lpstr>Pattern CountForSelf: SQL </vt:lpstr>
      <vt:lpstr>Pattern CountForSelf: Query Builder Manipulation</vt:lpstr>
      <vt:lpstr>Table2 (GameResults)</vt:lpstr>
      <vt:lpstr>Pattern CountForSelf: What we want: count wins for each team</vt:lpstr>
      <vt:lpstr>Pattern CountForSelf: SQL</vt:lpstr>
      <vt:lpstr>CountForSelf: Query Builder Manipulation</vt:lpstr>
      <vt:lpstr>ArgMax and AboveAverage Pattern</vt:lpstr>
      <vt:lpstr>ArgMax Pattern</vt:lpstr>
      <vt:lpstr>Implementation of ArgMax Pattern</vt:lpstr>
      <vt:lpstr>AboveAveragePattern</vt:lpstr>
      <vt:lpstr>Implementation of AboveAverage Pattern</vt:lpstr>
      <vt:lpstr>Disambiguation Pattern</vt:lpstr>
      <vt:lpstr>Disambiguation Pattern</vt:lpstr>
      <vt:lpstr>Required Elimination of Duplicates Pattern</vt:lpstr>
      <vt:lpstr>First Subquery</vt:lpstr>
      <vt:lpstr>output</vt:lpstr>
      <vt:lpstr>Summary</vt:lpstr>
      <vt:lpstr>Table2 (DebateResults)</vt:lpstr>
      <vt:lpstr>What we want: count faults</vt:lpstr>
      <vt:lpstr>Add calculated field for Faulters: subquery</vt:lpstr>
      <vt:lpstr>Create Faulter column from Loser column</vt:lpstr>
      <vt:lpstr>SQL</vt:lpstr>
      <vt:lpstr>Query Builder Manipulation</vt:lpstr>
      <vt:lpstr>Reminder: What we want</vt:lpstr>
      <vt:lpstr>SQL</vt:lpstr>
      <vt:lpstr>Query Builder Manipulation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 Patterns</dc:title>
  <dc:creator>Karl Lieberherr</dc:creator>
  <cp:lastModifiedBy>Karl Lieberherr</cp:lastModifiedBy>
  <cp:revision>39</cp:revision>
  <dcterms:created xsi:type="dcterms:W3CDTF">2014-04-08T16:55:07Z</dcterms:created>
  <dcterms:modified xsi:type="dcterms:W3CDTF">2014-12-03T15:43:02Z</dcterms:modified>
</cp:coreProperties>
</file>