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12" r:id="rId3"/>
    <p:sldId id="31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  <p:sldId id="278" r:id="rId16"/>
    <p:sldId id="280" r:id="rId17"/>
    <p:sldId id="279" r:id="rId18"/>
    <p:sldId id="315" r:id="rId19"/>
    <p:sldId id="316" r:id="rId20"/>
    <p:sldId id="317" r:id="rId21"/>
    <p:sldId id="318" r:id="rId22"/>
    <p:sldId id="283" r:id="rId23"/>
    <p:sldId id="295" r:id="rId24"/>
    <p:sldId id="311" r:id="rId25"/>
    <p:sldId id="281" r:id="rId26"/>
    <p:sldId id="282" r:id="rId27"/>
    <p:sldId id="308" r:id="rId28"/>
    <p:sldId id="310" r:id="rId29"/>
    <p:sldId id="284" r:id="rId30"/>
    <p:sldId id="296" r:id="rId31"/>
    <p:sldId id="297" r:id="rId32"/>
    <p:sldId id="298" r:id="rId33"/>
    <p:sldId id="299" r:id="rId34"/>
    <p:sldId id="304" r:id="rId35"/>
    <p:sldId id="300" r:id="rId36"/>
    <p:sldId id="301" r:id="rId37"/>
    <p:sldId id="302" r:id="rId38"/>
    <p:sldId id="303" r:id="rId39"/>
    <p:sldId id="305" r:id="rId40"/>
    <p:sldId id="306" r:id="rId41"/>
    <p:sldId id="307" r:id="rId42"/>
    <p:sldId id="285" r:id="rId43"/>
    <p:sldId id="286" r:id="rId44"/>
    <p:sldId id="287" r:id="rId45"/>
    <p:sldId id="288" r:id="rId46"/>
    <p:sldId id="289" r:id="rId47"/>
    <p:sldId id="291" r:id="rId48"/>
    <p:sldId id="292" r:id="rId49"/>
    <p:sldId id="293" r:id="rId50"/>
    <p:sldId id="294" r:id="rId51"/>
    <p:sldId id="257" r:id="rId52"/>
    <p:sldId id="261" r:id="rId53"/>
    <p:sldId id="258" r:id="rId54"/>
    <p:sldId id="260" r:id="rId55"/>
    <p:sldId id="259" r:id="rId56"/>
    <p:sldId id="262" r:id="rId57"/>
    <p:sldId id="264" r:id="rId58"/>
    <p:sldId id="265" r:id="rId59"/>
    <p:sldId id="263" r:id="rId60"/>
    <p:sldId id="314" r:id="rId61"/>
    <p:sldId id="273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4D4FD-01C0-47DC-9B04-94AC29B34374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99993-A59C-482A-8FCC-6BF03DC2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2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993-A59C-482A-8FCC-6BF03DC2ED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7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993-A59C-482A-8FCC-6BF03DC2ED9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4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993-A59C-482A-8FCC-6BF03DC2ED9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0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7FF8-B6DF-42B6-AD43-833D4AB0C6A6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CE543-792C-4E20-9BEA-5DC3ACFD8B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8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3E3C4-ECD3-40CF-9B33-1AE13098E556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D3896-0E4F-4BD1-9CD5-B5AB473FF0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1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91D5-635A-427B-9B91-96B313F46A6D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DACFC-5478-4ED9-9748-B29DD1804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02028-9562-4E7C-B737-952B0D47FF9A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5A5E9-4188-473B-829D-68C862B6B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2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0517-C40E-4F64-85E9-CB4AD8AB428A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BE0AE-AE23-4B72-9B60-CD64BDF97E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8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36A4C-50F1-44BE-8E03-AE3780CC9EB6}" type="datetime1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B6F0-0E9B-4C94-996E-02363A536C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0133-BCB7-4486-8224-ACA6B63026CD}" type="datetime1">
              <a:rPr lang="en-US" smtClean="0"/>
              <a:t>1/2/2014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CCE92-BCFB-41F0-87D3-9261161876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F1B8D-42FE-45B2-8B65-0B0B424F9DFC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6041F-BEB8-431D-B01B-4538DB74AA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7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9E3A-E1A2-41C7-A33E-5676EE9BC58E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AB6BA-BCD4-4C53-896B-F2E6BCAF79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2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B27F-2CA6-4F62-8C05-0EC932515C93}" type="datetime1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BCF4C-805D-4DCD-B054-388DB832FF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4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C3D9A-7745-4BB6-B89C-91D0B5A3FDD0}" type="datetime1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55691-67FD-41EB-A01F-BE73A33865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6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5B74A-02B7-439C-9F5D-D8D19B2521F0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6800E12-8289-4B03-9356-BA2630C509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Debates / Socratic Method</a:t>
            </a:r>
            <a:br>
              <a:rPr lang="en-US" altLang="en-US" dirty="0" smtClean="0"/>
            </a:br>
            <a:r>
              <a:rPr lang="en-US" altLang="en-US" dirty="0" smtClean="0"/>
              <a:t>for </a:t>
            </a:r>
            <a:r>
              <a:rPr lang="en-US" altLang="en-US" dirty="0" smtClean="0"/>
              <a:t>Computational Problems</a:t>
            </a: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Karl Lieberherr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Based on Ahmed </a:t>
            </a:r>
            <a:r>
              <a:rPr lang="en-US" dirty="0" err="1" smtClean="0"/>
              <a:t>Abdelmeged’s</a:t>
            </a:r>
            <a:r>
              <a:rPr lang="en-US" dirty="0" smtClean="0"/>
              <a:t> Dissertation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9E14A-D2D9-4D64-A082-D701BFAE5AF5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E543-792C-4E20-9BEA-5DC3ACFD8B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Quantifier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Exists x: P(x)</a:t>
            </a:r>
          </a:p>
          <a:p>
            <a:r>
              <a:rPr lang="en-US" dirty="0" smtClean="0"/>
              <a:t>Existential quantifier and connective or.</a:t>
            </a:r>
          </a:p>
          <a:p>
            <a:pPr lvl="1"/>
            <a:r>
              <a:rPr lang="en-US" dirty="0" smtClean="0"/>
              <a:t>Exists x: P(x)</a:t>
            </a:r>
          </a:p>
          <a:p>
            <a:pPr lvl="1"/>
            <a:r>
              <a:rPr lang="en-US" dirty="0" smtClean="0"/>
              <a:t>P(c1) or P(c2) or P(c3) or (Pc4) (if the domain of x only contains 4 elements)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4531F-A33A-4D2E-B240-784D6F4B0830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6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Quantifiers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positions of the same type of consecutive quantifiers can be switched.</a:t>
            </a:r>
          </a:p>
          <a:p>
            <a:r>
              <a:rPr lang="en-US" dirty="0" smtClean="0"/>
              <a:t>The positions of different types of quantifiers can not be switched.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66DB7-EE38-4968-BAF8-AB137F53CFC1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0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Well-Formed Formulas (</a:t>
            </a:r>
            <a:r>
              <a:rPr lang="en-US" dirty="0" err="1" smtClean="0"/>
              <a:t>wffs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Syntax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for game definition.</a:t>
            </a:r>
          </a:p>
          <a:p>
            <a:r>
              <a:rPr lang="en-US" dirty="0" smtClean="0"/>
              <a:t>We consider logical formulas which are interpreted in some structure defined by a signature.</a:t>
            </a:r>
          </a:p>
          <a:p>
            <a:r>
              <a:rPr lang="en-US" dirty="0" smtClean="0"/>
              <a:t>The signature specifies the constant symbols, relation symbols and function symbols.</a:t>
            </a:r>
          </a:p>
          <a:p>
            <a:r>
              <a:rPr lang="en-US" dirty="0" smtClean="0"/>
              <a:t>We think of a structure as a set of classes with methods (defining the functions and relations).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4431CA-3EEA-4A2D-BF9B-50FAB32009D9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74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variable is a term.</a:t>
            </a:r>
          </a:p>
          <a:p>
            <a:r>
              <a:rPr lang="en-US" dirty="0" smtClean="0"/>
              <a:t>Any constant symbol from the signature is a term.</a:t>
            </a:r>
          </a:p>
          <a:p>
            <a:r>
              <a:rPr lang="en-US" dirty="0" smtClean="0"/>
              <a:t>An expression of the form f(t1, … ,</a:t>
            </a:r>
            <a:r>
              <a:rPr lang="en-US" dirty="0" err="1" smtClean="0"/>
              <a:t>tn</a:t>
            </a:r>
            <a:r>
              <a:rPr lang="en-US" dirty="0" smtClean="0"/>
              <a:t>), where f is an n-</a:t>
            </a:r>
            <a:r>
              <a:rPr lang="en-US" dirty="0" err="1" smtClean="0"/>
              <a:t>ary</a:t>
            </a:r>
            <a:r>
              <a:rPr lang="en-US" dirty="0" smtClean="0"/>
              <a:t> function symbol, and t1, … ,</a:t>
            </a:r>
            <a:r>
              <a:rPr lang="en-US" dirty="0" err="1" smtClean="0"/>
              <a:t>tn</a:t>
            </a:r>
            <a:r>
              <a:rPr lang="en-US" dirty="0" smtClean="0"/>
              <a:t> are terms, is again a term.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E0FCC5-5FDF-4505-84B8-22A173CD3E73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1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t1 and t2 are terms then t1=t2 is an atomic formula.</a:t>
            </a:r>
          </a:p>
          <a:p>
            <a:r>
              <a:rPr lang="en-US" dirty="0" smtClean="0"/>
              <a:t>If R is an n-</a:t>
            </a:r>
            <a:r>
              <a:rPr lang="en-US" dirty="0" err="1" smtClean="0"/>
              <a:t>ary</a:t>
            </a:r>
            <a:r>
              <a:rPr lang="en-US" dirty="0" smtClean="0"/>
              <a:t> relation symbol, and t1, … ,</a:t>
            </a:r>
            <a:r>
              <a:rPr lang="en-US" dirty="0" err="1" smtClean="0"/>
              <a:t>tn</a:t>
            </a:r>
            <a:r>
              <a:rPr lang="en-US" dirty="0" smtClean="0"/>
              <a:t> are terms, then R(t1, … ,</a:t>
            </a:r>
            <a:r>
              <a:rPr lang="en-US" dirty="0" err="1" smtClean="0"/>
              <a:t>tn</a:t>
            </a:r>
            <a:r>
              <a:rPr lang="en-US" dirty="0" smtClean="0"/>
              <a:t>) is an atomic formula..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D7C266-087F-4D02-BD99-A6AA5A231571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24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</a:t>
            </a:r>
            <a:br>
              <a:rPr lang="en-US" dirty="0" smtClean="0"/>
            </a:br>
            <a:r>
              <a:rPr lang="en-US" dirty="0" smtClean="0"/>
              <a:t>(well-formed formulas)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set of formulas is defined to be the smallest set containing the set of atomic formulas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!</a:t>
            </a:r>
            <a:r>
              <a:rPr lang="en-US" dirty="0"/>
              <a:t> φ</a:t>
            </a:r>
            <a:r>
              <a:rPr lang="en-US" dirty="0" smtClean="0"/>
              <a:t> is a formula when </a:t>
            </a:r>
            <a:r>
              <a:rPr lang="en-US" dirty="0"/>
              <a:t>φ</a:t>
            </a:r>
            <a:r>
              <a:rPr lang="en-US" dirty="0" smtClean="0"/>
              <a:t> is a formula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(φ and </a:t>
            </a:r>
            <a:r>
              <a:rPr lang="el-GR" dirty="0" smtClean="0"/>
              <a:t>ψ</a:t>
            </a:r>
            <a:r>
              <a:rPr lang="en-US" dirty="0" smtClean="0"/>
              <a:t>) and (</a:t>
            </a:r>
            <a:r>
              <a:rPr lang="en-US" dirty="0"/>
              <a:t>φ </a:t>
            </a:r>
            <a:r>
              <a:rPr lang="en-US" dirty="0" smtClean="0"/>
              <a:t>or </a:t>
            </a:r>
            <a:r>
              <a:rPr lang="el-GR" dirty="0" smtClean="0"/>
              <a:t>ψ</a:t>
            </a:r>
            <a:r>
              <a:rPr lang="en-US" dirty="0"/>
              <a:t>) </a:t>
            </a:r>
            <a:r>
              <a:rPr lang="en-US" dirty="0" smtClean="0"/>
              <a:t>are formulas when </a:t>
            </a:r>
            <a:r>
              <a:rPr lang="en-US" dirty="0"/>
              <a:t>φ and </a:t>
            </a:r>
            <a:r>
              <a:rPr lang="el-GR" dirty="0" smtClean="0"/>
              <a:t>ψ</a:t>
            </a:r>
            <a:r>
              <a:rPr lang="en-US" dirty="0" smtClean="0"/>
              <a:t> are formulas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(Exists x φ) </a:t>
            </a:r>
            <a:r>
              <a:rPr lang="en-US" dirty="0"/>
              <a:t>is a formula when </a:t>
            </a:r>
            <a:r>
              <a:rPr lang="en-US" dirty="0" smtClean="0"/>
              <a:t>x is a variable and φ </a:t>
            </a:r>
            <a:r>
              <a:rPr lang="en-US" dirty="0"/>
              <a:t>is a </a:t>
            </a:r>
            <a:r>
              <a:rPr lang="en-US" dirty="0" smtClean="0"/>
              <a:t>formula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dirty="0" err="1" smtClean="0"/>
              <a:t>ForAll</a:t>
            </a:r>
            <a:r>
              <a:rPr lang="en-US" dirty="0" smtClean="0"/>
              <a:t> x </a:t>
            </a:r>
            <a:r>
              <a:rPr lang="en-US" dirty="0"/>
              <a:t>φ) is a formula when x is a variable and φ is a formula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4DC22-A30C-4D1F-A6E5-DEED0124EE74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87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83B519E9-F33A-4295-980D-6081DBCCE725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16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Semantic </a:t>
            </a:r>
            <a:r>
              <a:rPr lang="en-US" dirty="0"/>
              <a:t>Games (SGs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for interpreted formulas</a:t>
            </a:r>
            <a:endParaRPr lang="en-US" dirty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eaLnBrk="1" hangingPunct="1"/>
            <a:r>
              <a:rPr lang="en-US" dirty="0" smtClean="0">
                <a:ea typeface="Apple Symbols"/>
                <a:cs typeface="Apple Symbols"/>
              </a:rPr>
              <a:t>A semantic game for a given </a:t>
            </a:r>
            <a:r>
              <a:rPr lang="en-US" dirty="0" err="1" smtClean="0">
                <a:ea typeface="Apple Symbols"/>
                <a:cs typeface="Apple Symbols"/>
              </a:rPr>
              <a:t>claim⟨φ</a:t>
            </a:r>
            <a:r>
              <a:rPr lang="en-US" dirty="0" smtClean="0">
                <a:ea typeface="Apple Symbols"/>
                <a:cs typeface="Apple Symbols"/>
              </a:rPr>
              <a:t>, </a:t>
            </a:r>
            <a:r>
              <a:rPr lang="en-US" dirty="0" smtClean="0">
                <a:ea typeface="Apple Symbols"/>
                <a:cs typeface="Apple Symbols"/>
              </a:rPr>
              <a:t>A⟩ is a game played by a verifier and a falsifier, denoted SG(⟨</a:t>
            </a:r>
            <a:r>
              <a:rPr lang="en-US" dirty="0" smtClean="0">
                <a:ea typeface="Apple Symbols"/>
                <a:cs typeface="Apple Symbols"/>
              </a:rPr>
              <a:t>φ, </a:t>
            </a:r>
            <a:r>
              <a:rPr lang="en-US" dirty="0" smtClean="0">
                <a:ea typeface="Apple Symbols"/>
                <a:cs typeface="Apple Symbols"/>
              </a:rPr>
              <a:t>A⟩, verifier, falsifier), such that:</a:t>
            </a:r>
            <a:endParaRPr lang="en-US" dirty="0" smtClean="0"/>
          </a:p>
          <a:p>
            <a:pPr marL="936625" lvl="1" eaLnBrk="1" hangingPunct="1"/>
            <a:r>
              <a:rPr lang="en-US" dirty="0" smtClean="0">
                <a:ea typeface="Lucida Grande"/>
                <a:cs typeface="Lucida Grande"/>
              </a:rPr>
              <a:t>A |= </a:t>
            </a:r>
            <a:r>
              <a:rPr lang="en-US" dirty="0" smtClean="0">
                <a:ea typeface="Lucida Grande"/>
                <a:cs typeface="Lucida Grande"/>
              </a:rPr>
              <a:t>φ</a:t>
            </a:r>
            <a:r>
              <a:rPr lang="en-US" dirty="0" smtClean="0"/>
              <a:t> </a:t>
            </a:r>
            <a:r>
              <a:rPr lang="en-US" dirty="0" smtClean="0"/>
              <a:t>&lt;=&gt; the verifier has a winning </a:t>
            </a:r>
            <a:r>
              <a:rPr lang="en-US" dirty="0" smtClean="0"/>
              <a:t>strategy for </a:t>
            </a:r>
            <a:r>
              <a:rPr lang="en-US" dirty="0" smtClean="0">
                <a:ea typeface="Lucida Grande"/>
                <a:cs typeface="Lucida Grande"/>
              </a:rPr>
              <a:t>φ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0" y="6300851"/>
            <a:ext cx="2133600" cy="365125"/>
          </a:xfrm>
        </p:spPr>
        <p:txBody>
          <a:bodyPr/>
          <a:lstStyle/>
          <a:p>
            <a:pPr>
              <a:defRPr/>
            </a:pPr>
            <a:fld id="{95F08F57-A894-4FE1-BDFF-C16C91D09BDB}" type="datetime1">
              <a:rPr lang="en-US" smtClean="0"/>
              <a:t>1/2/2014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37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12484DF-5F7C-4523-A2CD-43F5D436198E}" type="slidenum"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pPr algn="l" eaLnBrk="1" hangingPunct="1"/>
              <a:t>17</a:t>
            </a:fld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5779" name="Picture 2" descr="D:\talks\summer2013\for-karl\proposal-images\Proposal-presentation.0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533400"/>
            <a:ext cx="8432800" cy="6324600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B98FCB-838C-4A9A-84B3-845374E96986}" type="datetime1">
              <a:rPr lang="en-US" smtClean="0"/>
              <a:t>1/2/2014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39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input to this algorithm is a logical sentence and two players, one playing the verifier role and the other the falsifier role. The players assign values to variables and choose from </a:t>
            </a:r>
            <a:r>
              <a:rPr lang="en-US" dirty="0" err="1" smtClean="0"/>
              <a:t>subexpressions</a:t>
            </a:r>
            <a:r>
              <a:rPr lang="en-US" dirty="0"/>
              <a:t> </a:t>
            </a:r>
            <a:r>
              <a:rPr lang="en-US" dirty="0" smtClean="0"/>
              <a:t>for “and” and “or”</a:t>
            </a:r>
          </a:p>
          <a:p>
            <a:r>
              <a:rPr lang="en-US" dirty="0" smtClean="0"/>
              <a:t>The output is one of the players: the winner.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Imperative</a:t>
            </a:r>
          </a:p>
          <a:p>
            <a:r>
              <a:rPr lang="en-US" dirty="0" smtClean="0"/>
              <a:t>Functional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Rule-based</a:t>
            </a:r>
          </a:p>
          <a:p>
            <a:r>
              <a:rPr lang="en-US" dirty="0" smtClean="0"/>
              <a:t>Special-purpose (not Turing complete): decision-trees, finite state machines,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1/5/2014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74638"/>
            <a:ext cx="75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of the time we use imperative languages for expressing 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9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interpreted logical formulas</a:t>
            </a:r>
          </a:p>
          <a:p>
            <a:r>
              <a:rPr lang="en-US" dirty="0" smtClean="0"/>
              <a:t>Defining semantic games for interpreted logical formulas</a:t>
            </a:r>
          </a:p>
          <a:p>
            <a:r>
              <a:rPr lang="en-US" dirty="0" smtClean="0"/>
              <a:t>Examples, including deriving a simple algorithm involving numbers.</a:t>
            </a:r>
          </a:p>
          <a:p>
            <a:r>
              <a:rPr lang="en-US" dirty="0" smtClean="0"/>
              <a:t>Evaluation of semantic games</a:t>
            </a:r>
          </a:p>
          <a:p>
            <a:pPr lvl="1"/>
            <a:r>
              <a:rPr lang="en-US" dirty="0" smtClean="0"/>
              <a:t>Debate graph</a:t>
            </a:r>
          </a:p>
          <a:p>
            <a:pPr lvl="1"/>
            <a:r>
              <a:rPr lang="en-US" dirty="0" smtClean="0"/>
              <a:t>Merit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7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rule-based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Uses pattern matching</a:t>
            </a:r>
          </a:p>
          <a:p>
            <a:r>
              <a:rPr lang="en-US" dirty="0" smtClean="0"/>
              <a:t>Claim = </a:t>
            </a:r>
            <a:r>
              <a:rPr lang="en-US" dirty="0" err="1" smtClean="0"/>
              <a:t>ForAll</a:t>
            </a:r>
            <a:r>
              <a:rPr lang="en-US" dirty="0" smtClean="0"/>
              <a:t> n in N Exists q in Q: </a:t>
            </a:r>
            <a:r>
              <a:rPr lang="en-US" dirty="0" err="1" smtClean="0"/>
              <a:t>MinCounterfeitBall</a:t>
            </a:r>
            <a:r>
              <a:rPr lang="en-US" dirty="0" smtClean="0"/>
              <a:t>(</a:t>
            </a:r>
            <a:r>
              <a:rPr lang="en-US" dirty="0" err="1" smtClean="0"/>
              <a:t>n,q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Which rule is matched? </a:t>
            </a:r>
            <a:r>
              <a:rPr lang="en-US" dirty="0" err="1" smtClean="0"/>
              <a:t>ForAll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chooses </a:t>
            </a:r>
            <a:r>
              <a:rPr lang="en-US" dirty="0">
                <a:solidFill>
                  <a:srgbClr val="00B050"/>
                </a:solidFill>
              </a:rPr>
              <a:t>n</a:t>
            </a:r>
            <a:r>
              <a:rPr lang="en-US" baseline="-25000" dirty="0">
                <a:solidFill>
                  <a:srgbClr val="00B050"/>
                </a:solidFill>
              </a:rPr>
              <a:t>0</a:t>
            </a:r>
            <a:r>
              <a:rPr lang="en-US" dirty="0" smtClean="0"/>
              <a:t>. \psi =Exists q in Q: </a:t>
            </a:r>
            <a:r>
              <a:rPr lang="en-US" dirty="0" err="1" smtClean="0"/>
              <a:t>MinCounterfeitBall</a:t>
            </a:r>
            <a:r>
              <a:rPr lang="en-US" dirty="0" smtClean="0"/>
              <a:t>(n</a:t>
            </a:r>
            <a:r>
              <a:rPr lang="en-US" baseline="-25000" dirty="0" smtClean="0"/>
              <a:t>0</a:t>
            </a:r>
            <a:r>
              <a:rPr lang="en-US" dirty="0" smtClean="0"/>
              <a:t>,q).</a:t>
            </a:r>
          </a:p>
          <a:p>
            <a:r>
              <a:rPr lang="en-US" dirty="0" smtClean="0"/>
              <a:t>Which rule is matched? Exists </a:t>
            </a:r>
            <a:r>
              <a:rPr lang="en-US" dirty="0" smtClean="0">
                <a:solidFill>
                  <a:srgbClr val="00B050"/>
                </a:solidFill>
              </a:rPr>
              <a:t>chooses q</a:t>
            </a:r>
            <a:r>
              <a:rPr lang="en-US" baseline="-25000" dirty="0" smtClean="0">
                <a:solidFill>
                  <a:srgbClr val="00B050"/>
                </a:solidFill>
              </a:rPr>
              <a:t>0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MinCounterfeitBall</a:t>
            </a:r>
            <a:r>
              <a:rPr lang="en-US" dirty="0" smtClean="0"/>
              <a:t>(</a:t>
            </a:r>
            <a:r>
              <a:rPr lang="en-US" dirty="0" err="1" smtClean="0"/>
              <a:t>n,q</a:t>
            </a:r>
            <a:r>
              <a:rPr lang="en-US" dirty="0" smtClean="0"/>
              <a:t>) = </a:t>
            </a:r>
            <a:r>
              <a:rPr lang="en-US" dirty="0" err="1" smtClean="0"/>
              <a:t>CounterfeitBall</a:t>
            </a:r>
            <a:r>
              <a:rPr lang="en-US" dirty="0" smtClean="0"/>
              <a:t>(</a:t>
            </a:r>
            <a:r>
              <a:rPr lang="en-US" dirty="0" err="1" smtClean="0"/>
              <a:t>n,q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(</a:t>
            </a:r>
            <a:r>
              <a:rPr lang="en-US" dirty="0" err="1" smtClean="0"/>
              <a:t>ForAll</a:t>
            </a:r>
            <a:r>
              <a:rPr lang="en-US" dirty="0" smtClean="0"/>
              <a:t> q’&lt;q: !</a:t>
            </a:r>
            <a:r>
              <a:rPr lang="en-US" dirty="0" err="1" smtClean="0"/>
              <a:t>CounterfeitBall</a:t>
            </a:r>
            <a:r>
              <a:rPr lang="en-US" dirty="0" smtClean="0"/>
              <a:t>(</a:t>
            </a:r>
            <a:r>
              <a:rPr lang="en-US" dirty="0" err="1" smtClean="0"/>
              <a:t>n,q</a:t>
            </a:r>
            <a:r>
              <a:rPr lang="en-US" dirty="0" smtClean="0"/>
              <a:t>’)).</a:t>
            </a:r>
          </a:p>
          <a:p>
            <a:r>
              <a:rPr lang="en-US" dirty="0"/>
              <a:t>Which rule is matched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. </a:t>
            </a:r>
            <a:r>
              <a:rPr lang="en-US" dirty="0"/>
              <a:t>\</a:t>
            </a:r>
            <a:r>
              <a:rPr lang="en-US" dirty="0" smtClean="0"/>
              <a:t>psi=</a:t>
            </a:r>
            <a:r>
              <a:rPr lang="en-US" dirty="0" err="1" smtClean="0"/>
              <a:t>CounterfeitBall</a:t>
            </a:r>
            <a:r>
              <a:rPr lang="en-US" dirty="0" smtClean="0"/>
              <a:t>(</a:t>
            </a:r>
            <a:r>
              <a:rPr lang="en-US" dirty="0" err="1" smtClean="0"/>
              <a:t>n,q</a:t>
            </a:r>
            <a:r>
              <a:rPr lang="en-US" dirty="0" smtClean="0"/>
              <a:t>). </a:t>
            </a:r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78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rule-based execution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Claim </a:t>
            </a:r>
            <a:r>
              <a:rPr lang="en-US" dirty="0" err="1" smtClean="0"/>
              <a:t>CounterfeitBall</a:t>
            </a:r>
            <a:r>
              <a:rPr lang="en-US" dirty="0" smtClean="0"/>
              <a:t>(</a:t>
            </a:r>
            <a:r>
              <a:rPr lang="en-US" dirty="0" err="1" smtClean="0"/>
              <a:t>n,q</a:t>
            </a:r>
            <a:r>
              <a:rPr lang="en-US" dirty="0" smtClean="0"/>
              <a:t>) = </a:t>
            </a:r>
          </a:p>
          <a:p>
            <a:r>
              <a:rPr lang="en-US" dirty="0" smtClean="0"/>
              <a:t>Exists a ternary decision tree T 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m in [1..n]</a:t>
            </a:r>
          </a:p>
          <a:p>
            <a:pPr lvl="2"/>
            <a:r>
              <a:rPr lang="en-US" dirty="0" smtClean="0"/>
              <a:t>P(</a:t>
            </a:r>
            <a:r>
              <a:rPr lang="en-US" dirty="0" err="1" smtClean="0"/>
              <a:t>T,m,q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Which rule is matched: Exists </a:t>
            </a:r>
            <a:r>
              <a:rPr lang="en-US" dirty="0" smtClean="0">
                <a:solidFill>
                  <a:srgbClr val="00B050"/>
                </a:solidFill>
              </a:rPr>
              <a:t>chooses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baseline="-25000" dirty="0">
                <a:solidFill>
                  <a:srgbClr val="00B050"/>
                </a:solidFill>
              </a:rPr>
              <a:t>0</a:t>
            </a:r>
            <a:r>
              <a:rPr lang="en-US" dirty="0" smtClean="0"/>
              <a:t>. \psi=</a:t>
            </a:r>
            <a:r>
              <a:rPr lang="en-US" dirty="0" err="1" smtClean="0"/>
              <a:t>ForAll</a:t>
            </a:r>
            <a:r>
              <a:rPr lang="en-US" dirty="0" smtClean="0"/>
              <a:t> m in [1..n] P(T</a:t>
            </a:r>
            <a:r>
              <a:rPr lang="en-US" baseline="-25000" dirty="0" smtClean="0"/>
              <a:t>0</a:t>
            </a:r>
            <a:r>
              <a:rPr lang="en-US" dirty="0" smtClean="0"/>
              <a:t>,m,q).</a:t>
            </a:r>
          </a:p>
          <a:p>
            <a:r>
              <a:rPr lang="en-US" dirty="0" smtClean="0"/>
              <a:t>Which rule is matched: </a:t>
            </a:r>
            <a:r>
              <a:rPr lang="en-US" dirty="0" err="1" smtClean="0"/>
              <a:t>ForAll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chooses m</a:t>
            </a:r>
            <a:r>
              <a:rPr lang="en-US" baseline="-25000" dirty="0" smtClean="0">
                <a:solidFill>
                  <a:srgbClr val="00B050"/>
                </a:solidFill>
              </a:rPr>
              <a:t>0</a:t>
            </a:r>
            <a:r>
              <a:rPr lang="en-US" dirty="0" smtClean="0"/>
              <a:t>. \psi=P(T</a:t>
            </a:r>
            <a:r>
              <a:rPr lang="en-US" baseline="-25000" dirty="0" smtClean="0"/>
              <a:t>0</a:t>
            </a:r>
            <a:r>
              <a:rPr lang="en-US" dirty="0" smtClean="0"/>
              <a:t>,m</a:t>
            </a:r>
            <a:r>
              <a:rPr lang="en-US" baseline="-25000" dirty="0" smtClean="0"/>
              <a:t>0</a:t>
            </a:r>
            <a:r>
              <a:rPr lang="en-US" dirty="0" smtClean="0"/>
              <a:t>,q).</a:t>
            </a:r>
          </a:p>
          <a:p>
            <a:r>
              <a:rPr lang="en-US" dirty="0" smtClean="0"/>
              <a:t>Which rule is matched: The last one. Determines the winner.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72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918673D-4BE8-4E2E-9FFE-8ACED73247AA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22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</a:t>
            </a: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strategy is a set of functions, one for each potential move.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069108"/>
            <a:ext cx="2133600" cy="365125"/>
          </a:xfrm>
        </p:spPr>
        <p:txBody>
          <a:bodyPr/>
          <a:lstStyle/>
          <a:p>
            <a:pPr>
              <a:defRPr/>
            </a:pPr>
            <a:fld id="{065DE47F-A5C6-4026-A5DB-CE4C88599578}" type="datetime1">
              <a:rPr lang="en-US" smtClean="0"/>
              <a:t>1/2/2014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786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Truth and Clever </a:t>
            </a:r>
            <a:r>
              <a:rPr lang="en-US" dirty="0" smtClean="0"/>
              <a:t>Algorithms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We are not just interested in WHETHER a claim is true but WHY it is true.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We are NOT asking for a PROOF why a claim is true but for a constructive demonstration that the claim is true.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Having a proof is ideal but is not required for supporting a claim. It is enough knowing the CLEVER </a:t>
            </a:r>
            <a:r>
              <a:rPr lang="en-US" dirty="0"/>
              <a:t>a</a:t>
            </a:r>
            <a:r>
              <a:rPr lang="en-US" dirty="0" smtClean="0"/>
              <a:t>lgorithms without </a:t>
            </a:r>
            <a:r>
              <a:rPr lang="en-US" dirty="0" smtClean="0"/>
              <a:t>having a proof why they work.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D061862-A40F-46DB-9FC9-9067E8A66886}" type="datetime1">
              <a:rPr lang="en-US" smtClean="0">
                <a:solidFill>
                  <a:srgbClr val="000000"/>
                </a:solidFill>
              </a:rPr>
              <a:t>1/2/2014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93EFF6-8C97-4B67-B953-7740037D6CB0}" type="slidenum"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23</a:t>
            </a:fld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</a:p>
          <a:p>
            <a:r>
              <a:rPr lang="en-US" dirty="0" smtClean="0"/>
              <a:t>Silver Ratio Example</a:t>
            </a:r>
          </a:p>
          <a:p>
            <a:pPr lvl="1"/>
            <a:r>
              <a:rPr lang="en-US" dirty="0" smtClean="0"/>
              <a:t>Illustrate incremental development of winning strategy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88E990-5D41-49BE-BC30-BA4F422F2B5B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39479C2A-7F93-4466-807E-CE8D64A770E9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25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601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Toy Example</a:t>
            </a: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eaLnBrk="1" hangingPunct="1"/>
            <a:r>
              <a:rPr lang="en-US" sz="2800" smtClean="0">
                <a:ea typeface="Apple Symbols"/>
                <a:cs typeface="Apple Symbols"/>
              </a:rPr>
              <a:t>S(c ∈ [0,2]) = ∀x ∈ [0,1]: ∃ y ∈ [0,1]: x + y &gt; c</a:t>
            </a:r>
            <a:endParaRPr lang="en-US" sz="2800" smtClean="0"/>
          </a:p>
          <a:p>
            <a:pPr marL="623888" eaLnBrk="1" hangingPunct="1"/>
            <a:r>
              <a:rPr lang="en-US" sz="2800" smtClean="0">
                <a:ea typeface="Apple Symbols"/>
                <a:cs typeface="Apple Symbols"/>
              </a:rPr>
              <a:t>S(c) is true for c ∈ [0,1) and false for c ∈ [1,2]</a:t>
            </a:r>
            <a:endParaRPr lang="en-US" sz="2800" smtClean="0"/>
          </a:p>
          <a:p>
            <a:pPr marL="623888" eaLnBrk="1" hangingPunct="1"/>
            <a:r>
              <a:rPr lang="en-US" sz="2800" smtClean="0"/>
              <a:t>Best strategy:</a:t>
            </a:r>
          </a:p>
          <a:p>
            <a:pPr marL="936625" lvl="1" eaLnBrk="1" hangingPunct="1"/>
            <a:r>
              <a:rPr lang="en-US" smtClean="0"/>
              <a:t>for the falsifier: x=0</a:t>
            </a:r>
          </a:p>
          <a:p>
            <a:pPr marL="936625" lvl="1" eaLnBrk="1" hangingPunct="1"/>
            <a:r>
              <a:rPr lang="en-US" smtClean="0"/>
              <a:t>for the verifier: y=1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600" y="6356349"/>
            <a:ext cx="2133600" cy="365125"/>
          </a:xfrm>
        </p:spPr>
        <p:txBody>
          <a:bodyPr/>
          <a:lstStyle/>
          <a:p>
            <a:pPr>
              <a:defRPr/>
            </a:pPr>
            <a:fld id="{E1516BA0-2280-46EB-8F3D-9B37691570AC}" type="datetime1">
              <a:rPr lang="en-US" smtClean="0"/>
              <a:t>1/2/2014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33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D06B540-288A-489D-AAF7-2F4E35B087DB}" type="slidenum"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pPr algn="l" eaLnBrk="1" hangingPunct="1"/>
              <a:t>26</a:t>
            </a:fld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7043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160338"/>
            <a:ext cx="8205787" cy="1714500"/>
          </a:xfrm>
        </p:spPr>
        <p:txBody>
          <a:bodyPr/>
          <a:lstStyle/>
          <a:p>
            <a:pPr eaLnBrk="1" hangingPunct="1"/>
            <a:r>
              <a:rPr lang="en-US" smtClean="0"/>
              <a:t>Toy Example: SG Trace</a:t>
            </a:r>
          </a:p>
        </p:txBody>
      </p:sp>
      <p:sp>
        <p:nvSpPr>
          <p:cNvPr id="87044" name="Rectangle 2"/>
          <p:cNvSpPr>
            <a:spLocks/>
          </p:cNvSpPr>
          <p:nvPr/>
        </p:nvSpPr>
        <p:spPr bwMode="auto">
          <a:xfrm>
            <a:off x="214313" y="2251075"/>
            <a:ext cx="74295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SG(</a:t>
            </a:r>
            <a:r>
              <a:rPr lang="en-US" sz="2800">
                <a:solidFill>
                  <a:srgbClr val="000000"/>
                </a:solidFill>
                <a:ea typeface="Apple Symbols"/>
                <a:cs typeface="Apple Symbols"/>
                <a:sym typeface="Gill Sans"/>
              </a:rPr>
              <a:t>∀x ∈ [0,1]: ∃ y ∈ [0,1]:  x + y &gt; 1.5</a:t>
            </a:r>
          </a:p>
          <a:p>
            <a:pPr algn="ctr" eaLnBrk="1" hangingPunct="1"/>
            <a:endParaRPr lang="en-US" sz="3000">
              <a:solidFill>
                <a:srgbClr val="000000"/>
              </a:solidFill>
              <a:ea typeface="Gill Sans"/>
              <a:cs typeface="Gill Sans"/>
              <a:sym typeface="Gill Sans"/>
            </a:endParaRPr>
          </a:p>
        </p:txBody>
      </p:sp>
      <p:sp>
        <p:nvSpPr>
          <p:cNvPr id="87045" name="Rectangle 3"/>
          <p:cNvSpPr>
            <a:spLocks/>
          </p:cNvSpPr>
          <p:nvPr/>
        </p:nvSpPr>
        <p:spPr bwMode="auto">
          <a:xfrm>
            <a:off x="6791325" y="2201863"/>
            <a:ext cx="214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 ,</a:t>
            </a:r>
          </a:p>
        </p:txBody>
      </p:sp>
      <p:sp>
        <p:nvSpPr>
          <p:cNvPr id="87046" name="Rectangle 4"/>
          <p:cNvSpPr>
            <a:spLocks/>
          </p:cNvSpPr>
          <p:nvPr/>
        </p:nvSpPr>
        <p:spPr bwMode="auto">
          <a:xfrm>
            <a:off x="7367588" y="2201863"/>
            <a:ext cx="10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47" name="Rectangle 5"/>
          <p:cNvSpPr>
            <a:spLocks/>
          </p:cNvSpPr>
          <p:nvPr/>
        </p:nvSpPr>
        <p:spPr bwMode="auto">
          <a:xfrm>
            <a:off x="7993063" y="220027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87048" name="Rectangle 7"/>
          <p:cNvSpPr>
            <a:spLocks/>
          </p:cNvSpPr>
          <p:nvPr/>
        </p:nvSpPr>
        <p:spPr bwMode="auto">
          <a:xfrm>
            <a:off x="928688" y="3941763"/>
            <a:ext cx="4938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SG(</a:t>
            </a:r>
            <a:r>
              <a:rPr lang="en-US" sz="2800">
                <a:solidFill>
                  <a:srgbClr val="000000"/>
                </a:solidFill>
                <a:ea typeface="Apple Symbols"/>
                <a:cs typeface="Apple Symbols"/>
                <a:sym typeface="Gill Sans"/>
              </a:rPr>
              <a:t>∃ y ∈ [0,1]:  1 + y &gt; 1.5</a:t>
            </a:r>
          </a:p>
        </p:txBody>
      </p:sp>
      <p:sp>
        <p:nvSpPr>
          <p:cNvPr id="87049" name="Rectangle 8"/>
          <p:cNvSpPr>
            <a:spLocks/>
          </p:cNvSpPr>
          <p:nvPr/>
        </p:nvSpPr>
        <p:spPr bwMode="auto">
          <a:xfrm>
            <a:off x="5313363" y="3916363"/>
            <a:ext cx="322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  ,</a:t>
            </a:r>
          </a:p>
        </p:txBody>
      </p:sp>
      <p:sp>
        <p:nvSpPr>
          <p:cNvPr id="87050" name="Rectangle 9"/>
          <p:cNvSpPr>
            <a:spLocks/>
          </p:cNvSpPr>
          <p:nvPr/>
        </p:nvSpPr>
        <p:spPr bwMode="auto">
          <a:xfrm>
            <a:off x="5948363" y="3916363"/>
            <a:ext cx="106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51" name="Rectangle 10"/>
          <p:cNvSpPr>
            <a:spLocks/>
          </p:cNvSpPr>
          <p:nvPr/>
        </p:nvSpPr>
        <p:spPr bwMode="auto">
          <a:xfrm>
            <a:off x="6572250" y="391477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87052" name="Line 11"/>
          <p:cNvSpPr>
            <a:spLocks noChangeShapeType="1"/>
          </p:cNvSpPr>
          <p:nvPr/>
        </p:nvSpPr>
        <p:spPr bwMode="auto">
          <a:xfrm rot="10800000" flipH="1">
            <a:off x="3687763" y="2900363"/>
            <a:ext cx="0" cy="11096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705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2894013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54" name="Rectangle 13"/>
          <p:cNvSpPr>
            <a:spLocks/>
          </p:cNvSpPr>
          <p:nvPr/>
        </p:nvSpPr>
        <p:spPr bwMode="auto">
          <a:xfrm>
            <a:off x="919163" y="3157538"/>
            <a:ext cx="267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Provides 1 for x</a:t>
            </a:r>
          </a:p>
        </p:txBody>
      </p:sp>
      <p:sp>
        <p:nvSpPr>
          <p:cNvPr id="87055" name="Rectangle 14"/>
          <p:cNvSpPr>
            <a:spLocks/>
          </p:cNvSpPr>
          <p:nvPr/>
        </p:nvSpPr>
        <p:spPr bwMode="auto">
          <a:xfrm>
            <a:off x="1384300" y="5792788"/>
            <a:ext cx="2630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SG( 1 + 1 &gt; 1.5</a:t>
            </a:r>
          </a:p>
        </p:txBody>
      </p:sp>
      <p:sp>
        <p:nvSpPr>
          <p:cNvPr id="87056" name="Rectangle 15"/>
          <p:cNvSpPr>
            <a:spLocks/>
          </p:cNvSpPr>
          <p:nvPr/>
        </p:nvSpPr>
        <p:spPr bwMode="auto">
          <a:xfrm>
            <a:off x="4010025" y="5756275"/>
            <a:ext cx="107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57" name="Rectangle 16"/>
          <p:cNvSpPr>
            <a:spLocks/>
          </p:cNvSpPr>
          <p:nvPr/>
        </p:nvSpPr>
        <p:spPr bwMode="auto">
          <a:xfrm>
            <a:off x="4537075" y="5756275"/>
            <a:ext cx="106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58" name="Rectangle 17"/>
          <p:cNvSpPr>
            <a:spLocks/>
          </p:cNvSpPr>
          <p:nvPr/>
        </p:nvSpPr>
        <p:spPr bwMode="auto">
          <a:xfrm>
            <a:off x="5160963" y="5754688"/>
            <a:ext cx="1301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87059" name="Line 18"/>
          <p:cNvSpPr>
            <a:spLocks noChangeShapeType="1"/>
          </p:cNvSpPr>
          <p:nvPr/>
        </p:nvSpPr>
        <p:spPr bwMode="auto">
          <a:xfrm rot="10800000" flipH="1">
            <a:off x="3687763" y="4456113"/>
            <a:ext cx="0" cy="12334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7060" name="Rectangle 19"/>
          <p:cNvSpPr>
            <a:spLocks/>
          </p:cNvSpPr>
          <p:nvPr/>
        </p:nvSpPr>
        <p:spPr bwMode="auto">
          <a:xfrm>
            <a:off x="836613" y="4719638"/>
            <a:ext cx="28400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Provides 1 for y</a:t>
            </a:r>
          </a:p>
        </p:txBody>
      </p:sp>
      <p:sp>
        <p:nvSpPr>
          <p:cNvPr id="87061" name="Rectangle 20"/>
          <p:cNvSpPr>
            <a:spLocks/>
          </p:cNvSpPr>
          <p:nvPr/>
        </p:nvSpPr>
        <p:spPr bwMode="auto">
          <a:xfrm>
            <a:off x="5710238" y="577850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Wins</a:t>
            </a:r>
          </a:p>
        </p:txBody>
      </p:sp>
      <p:pic>
        <p:nvPicPr>
          <p:cNvPr id="8706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3170238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3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840288"/>
            <a:ext cx="20478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4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4625975"/>
            <a:ext cx="258763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5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2062163"/>
            <a:ext cx="2952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6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2339975"/>
            <a:ext cx="204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7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650" y="3732213"/>
            <a:ext cx="296863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8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4010025"/>
            <a:ext cx="206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9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63" y="5608638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0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884863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1" name="Picture 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2276475"/>
            <a:ext cx="204787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2" name="Picture 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2062163"/>
            <a:ext cx="2587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3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038" y="3965575"/>
            <a:ext cx="2063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4" name="Picture 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638" y="3751263"/>
            <a:ext cx="25876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5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822950"/>
            <a:ext cx="2047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6" name="Picture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25" y="5608638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7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884863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78" name="Rectangle 37"/>
          <p:cNvSpPr>
            <a:spLocks/>
          </p:cNvSpPr>
          <p:nvPr/>
        </p:nvSpPr>
        <p:spPr bwMode="auto">
          <a:xfrm>
            <a:off x="3802063" y="3152775"/>
            <a:ext cx="396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Weakening (too much!)</a:t>
            </a:r>
          </a:p>
        </p:txBody>
      </p:sp>
      <p:sp>
        <p:nvSpPr>
          <p:cNvPr id="87079" name="Rectangle 38"/>
          <p:cNvSpPr>
            <a:spLocks/>
          </p:cNvSpPr>
          <p:nvPr/>
        </p:nvSpPr>
        <p:spPr bwMode="auto">
          <a:xfrm>
            <a:off x="3800475" y="4748213"/>
            <a:ext cx="2390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Strengthening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4713" y="6347334"/>
            <a:ext cx="2133600" cy="365125"/>
          </a:xfrm>
        </p:spPr>
        <p:txBody>
          <a:bodyPr/>
          <a:lstStyle/>
          <a:p>
            <a:pPr>
              <a:defRPr/>
            </a:pPr>
            <a:fld id="{D828960C-5DBB-4842-87F4-5675B229EBA3}" type="datetime1">
              <a:rPr lang="en-US" smtClean="0"/>
              <a:t>1/2/2014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49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Lab Definition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B(ingran):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false: falsifier</a:t>
            </a:r>
          </a:p>
          <a:p>
            <a:pPr lvl="1" eaLnBrk="1" hangingPunct="1"/>
            <a:endParaRPr lang="en-US" baseline="-25000" smtClean="0">
              <a:ea typeface="Apple Symbols"/>
              <a:cs typeface="Apple Symbols"/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2533E7-EC99-47E4-9768-4FE0DFD9BFEF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420FB1-A7F0-4A96-9FD8-F17219569DF8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27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Silver </a:t>
            </a:r>
            <a:r>
              <a:rPr lang="en-US" dirty="0" smtClean="0"/>
              <a:t>Ratio Lab</a:t>
            </a:r>
            <a:endParaRPr lang="en-US" dirty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eaLnBrk="1" hangingPunct="1"/>
            <a:r>
              <a:rPr lang="en-US" smtClean="0"/>
              <a:t>X = [0,1]</a:t>
            </a:r>
          </a:p>
          <a:p>
            <a:pPr eaLnBrk="1" hangingPunct="1"/>
            <a:r>
              <a:rPr lang="en-US" smtClean="0"/>
              <a:t>Y = [0,1]</a:t>
            </a:r>
          </a:p>
          <a:p>
            <a:pPr eaLnBrk="1" hangingPunct="1"/>
            <a:r>
              <a:rPr lang="en-US" smtClean="0"/>
              <a:t>C = [0,1]</a:t>
            </a:r>
          </a:p>
          <a:p>
            <a:pPr eaLnBrk="1" hangingPunct="1"/>
            <a:r>
              <a:rPr lang="en-US" smtClean="0"/>
              <a:t>p(x,y,c) = x*y + (1-x)*(1-y</a:t>
            </a:r>
            <a:r>
              <a:rPr lang="en-US" baseline="30000" smtClean="0"/>
              <a:t>2</a:t>
            </a:r>
            <a:r>
              <a:rPr lang="en-US" smtClean="0"/>
              <a:t>) &gt;= c</a:t>
            </a:r>
          </a:p>
          <a:p>
            <a:pPr eaLnBrk="1" hangingPunct="1"/>
            <a:r>
              <a:rPr lang="en-US" smtClean="0">
                <a:ea typeface="Apple Symbols"/>
                <a:cs typeface="Apple Symbols"/>
              </a:rPr>
              <a:t>φ(0.5) is true</a:t>
            </a:r>
          </a:p>
          <a:p>
            <a:pPr eaLnBrk="1" hangingPunct="1"/>
            <a:r>
              <a:rPr lang="en-US" smtClean="0">
                <a:ea typeface="Apple Symbols"/>
                <a:cs typeface="Apple Symbols"/>
              </a:rPr>
              <a:t>φ(0.7) is false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994CD2F-0EAC-4B1B-8DAF-94C101B54C82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C3FEF9-307F-4C04-B3B8-98A5CBF4B6CE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28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Content Placeholder 3" descr="s16.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892175"/>
            <a:ext cx="7543800" cy="5657850"/>
          </a:xfrm>
        </p:spPr>
      </p:pic>
      <p:sp>
        <p:nvSpPr>
          <p:cNvPr id="90115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C36A7A-994E-4E33-9320-988B068F565F}" type="datetime1">
              <a:rPr lang="en-US" smtClean="0">
                <a:solidFill>
                  <a:srgbClr val="898989"/>
                </a:solidFill>
              </a:rPr>
              <a:t>1/2/2014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7FD79D-CCCD-4B5F-BA8C-6D33E85D2DA8}" type="slidenum">
              <a:rPr lang="en-US">
                <a:solidFill>
                  <a:srgbClr val="898989"/>
                </a:solidFill>
              </a:rPr>
              <a:pPr eaLnBrk="1" hangingPunct="1"/>
              <a:t>29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standard logical notation to define computational problems precisely.</a:t>
            </a:r>
          </a:p>
          <a:p>
            <a:r>
              <a:rPr lang="en-US" dirty="0" smtClean="0"/>
              <a:t>How to argue about claims and computational problems and convincingly demonstrate that your solution is right.</a:t>
            </a:r>
          </a:p>
          <a:p>
            <a:r>
              <a:rPr lang="en-US" dirty="0" smtClean="0"/>
              <a:t>Maintain balance: make sure that your solution is not underrated and the solution of others is not overrated.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49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φ(c ∈ C)= ∀ x ∈ X   ∃ y ∈ Y : p(</a:t>
            </a:r>
            <a:r>
              <a:rPr lang="en-US" dirty="0" err="1" smtClean="0">
                <a:ea typeface="Apple Symbols" charset="0"/>
                <a:cs typeface="Apple Symbols" charset="0"/>
              </a:rPr>
              <a:t>x,y,c</a:t>
            </a:r>
            <a:r>
              <a:rPr lang="en-US" dirty="0" smtClean="0">
                <a:ea typeface="Apple Symbols" charset="0"/>
                <a:cs typeface="Apple Symbols" charset="0"/>
              </a:rPr>
              <a:t>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B(</a:t>
            </a:r>
            <a:r>
              <a:rPr lang="en-US" dirty="0" err="1" smtClean="0">
                <a:ea typeface="Apple Symbols" charset="0"/>
                <a:cs typeface="Apple Symbols" charset="0"/>
              </a:rPr>
              <a:t>ingran</a:t>
            </a:r>
            <a:r>
              <a:rPr lang="en-US" dirty="0" smtClean="0">
                <a:ea typeface="Apple Symbols" charset="0"/>
                <a:cs typeface="Apple Symbols" charset="0"/>
              </a:rPr>
              <a:t>):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true: verifier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K(</a:t>
            </a:r>
            <a:r>
              <a:rPr lang="en-US" dirty="0" err="1" smtClean="0">
                <a:ea typeface="Apple Symbols" charset="0"/>
                <a:cs typeface="Apple Symbols" charset="0"/>
              </a:rPr>
              <a:t>arl</a:t>
            </a:r>
            <a:r>
              <a:rPr lang="en-US" dirty="0" smtClean="0">
                <a:ea typeface="Apple Symbols" charset="0"/>
                <a:cs typeface="Apple Symbols" charset="0"/>
              </a:rPr>
              <a:t>):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false: falsifier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Experiment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K:x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 </a:t>
            </a:r>
            <a:r>
              <a:rPr lang="en-US" dirty="0">
                <a:ea typeface="Apple Symbols" charset="0"/>
                <a:cs typeface="Apple Symbols" charset="0"/>
              </a:rPr>
              <a:t>B</a:t>
            </a:r>
            <a:r>
              <a:rPr lang="en-US" dirty="0" smtClean="0">
                <a:ea typeface="Apple Symbols" charset="0"/>
                <a:cs typeface="Apple Symbols" charset="0"/>
              </a:rPr>
              <a:t>:y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   </a:t>
            </a:r>
            <a:r>
              <a:rPr lang="en-US" dirty="0" smtClean="0">
                <a:ea typeface="Apple Symbols" charset="0"/>
                <a:cs typeface="Apple Symbols" charset="0"/>
              </a:rPr>
              <a:t>p(x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,y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,c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true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objective evidence for B to be stronger than K.</a:t>
            </a:r>
          </a:p>
          <a:p>
            <a:pPr lvl="4" eaLnBrk="1" hangingPunct="1">
              <a:buFont typeface="Arial" charset="0"/>
              <a:buChar char="»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K must have made at least one mistake, while B might have been perfect.</a:t>
            </a:r>
          </a:p>
          <a:p>
            <a:pPr lvl="5"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if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true, K took the wrong side.</a:t>
            </a:r>
          </a:p>
          <a:p>
            <a:pPr lvl="5"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if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false, K chose the wrong x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endParaRPr lang="en-US" dirty="0" smtClean="0">
              <a:ea typeface="Apple Symbols" charset="0"/>
              <a:cs typeface="Apple Symbols" charset="0"/>
            </a:endParaRPr>
          </a:p>
          <a:p>
            <a:pPr lvl="2" eaLnBrk="1" hangingPunct="1">
              <a:buFont typeface="Arial" charset="0"/>
              <a:buChar char="•"/>
              <a:defRPr/>
            </a:pPr>
            <a:endParaRPr lang="en-US" dirty="0" smtClean="0">
              <a:ea typeface="Apple Symbols" charset="0"/>
              <a:cs typeface="Apple Symbols" charset="0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en-US" baseline="-25000" dirty="0" smtClean="0">
              <a:ea typeface="Apple Symbols" charset="0"/>
              <a:cs typeface="Apple Symbols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3435E9-9775-4589-BC3C-8A85FC919581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02727A-1A42-430F-A8D2-11D3A93FB008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30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0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(continued 1)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B(ingran):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Experiment 1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B(ingran):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false: forced falsifier</a:t>
            </a:r>
          </a:p>
          <a:p>
            <a:pPr lvl="3" eaLnBrk="1" hangingPunct="1"/>
            <a:r>
              <a:rPr lang="en-US" smtClean="0">
                <a:ea typeface="Apple Symbols"/>
                <a:cs typeface="Apple Symbols"/>
              </a:rPr>
              <a:t>K:x</a:t>
            </a:r>
            <a:r>
              <a:rPr lang="en-US" baseline="-25000" smtClean="0">
                <a:ea typeface="Apple Symbols"/>
                <a:cs typeface="Apple Symbols"/>
              </a:rPr>
              <a:t>1 </a:t>
            </a:r>
            <a:r>
              <a:rPr lang="en-US" smtClean="0">
                <a:ea typeface="Apple Symbols"/>
                <a:cs typeface="Apple Symbols"/>
              </a:rPr>
              <a:t>O:y</a:t>
            </a:r>
            <a:r>
              <a:rPr lang="en-US" baseline="-25000" smtClean="0">
                <a:ea typeface="Apple Symbols"/>
                <a:cs typeface="Apple Symbols"/>
              </a:rPr>
              <a:t>1   </a:t>
            </a:r>
            <a:r>
              <a:rPr lang="en-US" smtClean="0">
                <a:ea typeface="Apple Symbols"/>
                <a:cs typeface="Apple Symbols"/>
              </a:rPr>
              <a:t>p(x</a:t>
            </a:r>
            <a:r>
              <a:rPr lang="en-US" baseline="-25000" smtClean="0">
                <a:ea typeface="Apple Symbols"/>
                <a:cs typeface="Apple Symbols"/>
              </a:rPr>
              <a:t>1</a:t>
            </a:r>
            <a:r>
              <a:rPr lang="en-US" smtClean="0">
                <a:ea typeface="Apple Symbols"/>
                <a:cs typeface="Apple Symbols"/>
              </a:rPr>
              <a:t>,y</a:t>
            </a:r>
            <a:r>
              <a:rPr lang="en-US" baseline="-25000" smtClean="0">
                <a:ea typeface="Apple Symbols"/>
                <a:cs typeface="Apple Symbols"/>
              </a:rPr>
              <a:t>1</a:t>
            </a:r>
            <a:r>
              <a:rPr lang="en-US" smtClean="0">
                <a:ea typeface="Apple Symbols"/>
                <a:cs typeface="Apple Symbols"/>
              </a:rPr>
              <a:t>,c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</a:t>
            </a:r>
          </a:p>
          <a:p>
            <a:pPr lvl="4" eaLnBrk="1" hangingPunct="1"/>
            <a:r>
              <a:rPr lang="en-US" smtClean="0">
                <a:ea typeface="Apple Symbols"/>
                <a:cs typeface="Apple Symbols"/>
              </a:rPr>
              <a:t>no evidence that Bingran is stronger</a:t>
            </a:r>
          </a:p>
          <a:p>
            <a:pPr lvl="2" eaLnBrk="1" hangingPunct="1"/>
            <a:endParaRPr lang="en-US" smtClean="0">
              <a:ea typeface="Apple Symbols"/>
              <a:cs typeface="Apple Symbols"/>
            </a:endParaRPr>
          </a:p>
          <a:p>
            <a:pPr lvl="1" eaLnBrk="1" hangingPunct="1"/>
            <a:endParaRPr lang="en-US" baseline="-25000" smtClean="0">
              <a:ea typeface="Apple Symbols"/>
              <a:cs typeface="Apple Symbols"/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E11ED0-AA29-460D-9C5A-63AE400E910D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4D304C-7329-4F80-B02E-07CDDCDA4899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31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(continued 2)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Z(hengxing):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Experiment 2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Z(hengxing):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false: forced falsifier</a:t>
            </a:r>
          </a:p>
          <a:p>
            <a:pPr lvl="3" eaLnBrk="1" hangingPunct="1"/>
            <a:r>
              <a:rPr lang="en-US" smtClean="0">
                <a:ea typeface="Apple Symbols"/>
                <a:cs typeface="Apple Symbols"/>
              </a:rPr>
              <a:t>Z:x</a:t>
            </a:r>
            <a:r>
              <a:rPr lang="en-US" baseline="-25000" smtClean="0">
                <a:ea typeface="Apple Symbols"/>
                <a:cs typeface="Apple Symbols"/>
              </a:rPr>
              <a:t>2 </a:t>
            </a:r>
            <a:r>
              <a:rPr lang="en-US" smtClean="0">
                <a:ea typeface="Apple Symbols"/>
                <a:cs typeface="Apple Symbols"/>
              </a:rPr>
              <a:t>K:y</a:t>
            </a:r>
            <a:r>
              <a:rPr lang="en-US" baseline="-25000" smtClean="0">
                <a:ea typeface="Apple Symbols"/>
                <a:cs typeface="Apple Symbols"/>
              </a:rPr>
              <a:t>2   </a:t>
            </a:r>
            <a:r>
              <a:rPr lang="en-US" smtClean="0">
                <a:ea typeface="Apple Symbols"/>
                <a:cs typeface="Apple Symbols"/>
              </a:rPr>
              <a:t>p(x</a:t>
            </a:r>
            <a:r>
              <a:rPr lang="en-US" baseline="-25000" smtClean="0">
                <a:ea typeface="Apple Symbols"/>
                <a:cs typeface="Apple Symbols"/>
              </a:rPr>
              <a:t>2</a:t>
            </a:r>
            <a:r>
              <a:rPr lang="en-US" smtClean="0">
                <a:ea typeface="Apple Symbols"/>
                <a:cs typeface="Apple Symbols"/>
              </a:rPr>
              <a:t>,y</a:t>
            </a:r>
            <a:r>
              <a:rPr lang="en-US" baseline="-25000" smtClean="0">
                <a:ea typeface="Apple Symbols"/>
                <a:cs typeface="Apple Symbols"/>
              </a:rPr>
              <a:t>2</a:t>
            </a:r>
            <a:r>
              <a:rPr lang="en-US" smtClean="0">
                <a:ea typeface="Apple Symbols"/>
                <a:cs typeface="Apple Symbols"/>
              </a:rPr>
              <a:t>,c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</a:t>
            </a:r>
          </a:p>
          <a:p>
            <a:pPr lvl="4" eaLnBrk="1" hangingPunct="1"/>
            <a:r>
              <a:rPr lang="en-US" smtClean="0">
                <a:ea typeface="Apple Symbols"/>
                <a:cs typeface="Apple Symbols"/>
              </a:rPr>
              <a:t>objective evidence that Zhengxing is stronger. Karl must have made at least one mistake, while Zhengxing might have been perfect.</a:t>
            </a:r>
          </a:p>
          <a:p>
            <a:pPr lvl="2" eaLnBrk="1" hangingPunct="1"/>
            <a:endParaRPr lang="en-US" smtClean="0">
              <a:ea typeface="Apple Symbols"/>
              <a:cs typeface="Apple Symbols"/>
            </a:endParaRPr>
          </a:p>
          <a:p>
            <a:pPr lvl="1" eaLnBrk="1" hangingPunct="1"/>
            <a:endParaRPr lang="en-US" baseline="-25000" smtClean="0">
              <a:ea typeface="Apple Symbols"/>
              <a:cs typeface="Apple Symbols"/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5D26957-E279-4D75-AED9-60005A5D8897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559D89-1AF0-43B6-A1E5-638DE139063F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32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claim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G(c) = ForAll x in [0,1] Exists y in [0,1]: x*y + (1-x)*(1-y^2) &gt;= c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A specification of an algorithm: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Write a program which takes an x as input and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produces a y as output so that the above condition holds.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DAB0-C2FB-4386-8020-E77BEF192A8F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Strategy</a:t>
            </a:r>
            <a:br>
              <a:rPr lang="en-US" dirty="0" smtClean="0"/>
            </a:br>
            <a:r>
              <a:rPr lang="en-US" dirty="0" smtClean="0"/>
              <a:t>developed incrementally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chosen depends on c.</a:t>
            </a:r>
          </a:p>
          <a:p>
            <a:pPr lvl="1"/>
            <a:r>
              <a:rPr lang="en-US" dirty="0" smtClean="0"/>
              <a:t>G(0.5)</a:t>
            </a:r>
          </a:p>
          <a:p>
            <a:pPr lvl="1"/>
            <a:r>
              <a:rPr lang="en-US" dirty="0" smtClean="0"/>
              <a:t>G(0.615)</a:t>
            </a:r>
          </a:p>
          <a:p>
            <a:pPr lvl="1"/>
            <a:r>
              <a:rPr lang="en-US" dirty="0" smtClean="0"/>
              <a:t>G(0.616)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98CCF3-8BB3-4B3F-9E8C-D52B4013360B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953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G(1/2)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winning strategy for verifier: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f(x,y) = x*y + (1-x)*(1-y^2)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if x&gt;1-x : y=1. f(x,y)=x &gt; 1/2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   1-x&gt;x : y=0. f(x,y)=1-x &gt; 1/2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   1-x=x : y=1. f(x,y)=1/2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formal debate: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falsifier x=0.75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y=1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0.75&gt;0.5 verifier wins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9EBEF9-9803-4EAD-B0F6-AFCE1848371C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C:\Users\Karl_2\Downloads\WolframAlpha--plot_xy1-x1-y2_for_x_from_01--2013-09-08_03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52400"/>
            <a:ext cx="7848600" cy="6402388"/>
          </a:xfr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E617F-2420-4DFB-AA00-938547DD6149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G(0.615)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winning strategy for verifier: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Choose y=x.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Result: x^3-x+1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minimize x^3-x+1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local minimum at x=1/</a:t>
            </a:r>
            <a:r>
              <a:rPr lang="en-US" sz="1600" dirty="0" err="1" smtClean="0"/>
              <a:t>sqrt</a:t>
            </a:r>
            <a:r>
              <a:rPr lang="en-US" sz="1600" dirty="0" smtClean="0"/>
              <a:t>(3) =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min{x^3-x+1}~~0.6151 at x~~0.57735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formal debate: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falsifier x=0.58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verifier y=0.58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x^3-x+1 where x = 0.58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Result: 0.615112 &gt; 0.615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E7AFC3-420D-4B3E-BB47-12A325DACD86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G(0.616)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formal debate 1: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falsifier x=0.3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y=0.3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Result 0.727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wins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formal debate 2: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x=0.57735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y=0.57735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Result 0.6151 &lt; g(0.616)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loses!!!!!!!!!!!!!!!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B5027F-8E04-4C76-AE97-E9B0599A6E28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Question: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Is G(0.616) really true?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What is the winning strategy?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The winning strategy is an algorithm which maps an x to a 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such that f(x,y)&gt;=0.616 holds for all x in [0,1].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Homework: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Find such an algorithm.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2EA36-12F9-482D-B3A2-81C387963582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debate?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semantic games in logic.</a:t>
            </a:r>
          </a:p>
          <a:p>
            <a:r>
              <a:rPr lang="en-US" dirty="0" smtClean="0"/>
              <a:t>The game is defined by the structure of a logical formula which defines a computational problem.</a:t>
            </a:r>
          </a:p>
          <a:p>
            <a:r>
              <a:rPr lang="en-US" dirty="0" smtClean="0"/>
              <a:t>Therefore we define first the standard way to structure logical formulas.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73F88-81AB-48DC-95E0-7133737D0E9F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00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2708" name="Picture 2" descr="C:\Users\Karl_2\Downloads\WolframAlpha--plot_minx2-2x1_and_x--2013-09-08_03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781925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5F5B57-E775-4C29-A6F0-396A6B17F138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pic>
        <p:nvPicPr>
          <p:cNvPr id="73731" name="Picture 2" descr="C:\Users\Karl_2\Downloads\WolframAlpha--solve_xy1-x1-y2_gt_0618_where_y__minx2-2x1--2013-09-08_033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152525"/>
            <a:ext cx="7543800" cy="5262563"/>
          </a:xfr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C8059-B822-48A6-BC52-8083490CAB57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25B952-2B48-49A7-81BE-800876C26959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42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Silver Ratio</a:t>
            </a: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eaLnBrk="1" hangingPunct="1"/>
            <a:r>
              <a:rPr lang="en-US" smtClean="0"/>
              <a:t>For</a:t>
            </a:r>
          </a:p>
          <a:p>
            <a:pPr marL="936625" lvl="1" eaLnBrk="1" hangingPunct="1"/>
            <a:r>
              <a:rPr lang="en-US" smtClean="0"/>
              <a:t>A potential falsifier strategy is: provideX(c){ 0.5 }.</a:t>
            </a:r>
          </a:p>
          <a:p>
            <a:pPr marL="936625" lvl="1" eaLnBrk="1" hangingPunct="1"/>
            <a:r>
              <a:rPr lang="en-US" smtClean="0"/>
              <a:t>A potential verifier strategy is: provideY(x, c){ x }.</a:t>
            </a:r>
          </a:p>
        </p:txBody>
      </p:sp>
      <p:pic>
        <p:nvPicPr>
          <p:cNvPr id="911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09228"/>
            <a:ext cx="594677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B9415F-25D7-4D66-9FD8-1DC6BD43A233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81200" y="44196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SP=G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4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58CA2B-E8D2-4B43-8811-79C2644A5770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43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2163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160338"/>
            <a:ext cx="8205787" cy="1714500"/>
          </a:xfrm>
        </p:spPr>
        <p:txBody>
          <a:bodyPr/>
          <a:lstStyle/>
          <a:p>
            <a:pPr eaLnBrk="1" hangingPunct="1"/>
            <a:r>
              <a:rPr lang="en-US" smtClean="0"/>
              <a:t>Example: SG Trace</a:t>
            </a:r>
          </a:p>
        </p:txBody>
      </p:sp>
      <p:sp>
        <p:nvSpPr>
          <p:cNvPr id="92164" name="Rectangle 2"/>
          <p:cNvSpPr>
            <a:spLocks/>
          </p:cNvSpPr>
          <p:nvPr/>
        </p:nvSpPr>
        <p:spPr bwMode="auto">
          <a:xfrm>
            <a:off x="787400" y="2211388"/>
            <a:ext cx="68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SG(</a:t>
            </a:r>
          </a:p>
        </p:txBody>
      </p:sp>
      <p:sp>
        <p:nvSpPr>
          <p:cNvPr id="92165" name="Rectangle 3"/>
          <p:cNvSpPr>
            <a:spLocks/>
          </p:cNvSpPr>
          <p:nvPr/>
        </p:nvSpPr>
        <p:spPr bwMode="auto">
          <a:xfrm>
            <a:off x="6843713" y="2201863"/>
            <a:ext cx="10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66" name="Rectangle 4"/>
          <p:cNvSpPr>
            <a:spLocks/>
          </p:cNvSpPr>
          <p:nvPr/>
        </p:nvSpPr>
        <p:spPr bwMode="auto">
          <a:xfrm>
            <a:off x="7367588" y="2201863"/>
            <a:ext cx="10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67" name="Rectangle 5"/>
          <p:cNvSpPr>
            <a:spLocks/>
          </p:cNvSpPr>
          <p:nvPr/>
        </p:nvSpPr>
        <p:spPr bwMode="auto">
          <a:xfrm>
            <a:off x="7993063" y="220027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92168" name="Rectangle 7"/>
          <p:cNvSpPr>
            <a:spLocks/>
          </p:cNvSpPr>
          <p:nvPr/>
        </p:nvSpPr>
        <p:spPr bwMode="auto">
          <a:xfrm>
            <a:off x="787400" y="3916363"/>
            <a:ext cx="684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SG(</a:t>
            </a:r>
          </a:p>
        </p:txBody>
      </p:sp>
      <p:sp>
        <p:nvSpPr>
          <p:cNvPr id="92169" name="Rectangle 8"/>
          <p:cNvSpPr>
            <a:spLocks/>
          </p:cNvSpPr>
          <p:nvPr/>
        </p:nvSpPr>
        <p:spPr bwMode="auto">
          <a:xfrm>
            <a:off x="6465888" y="3935413"/>
            <a:ext cx="10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0" name="Rectangle 9"/>
          <p:cNvSpPr>
            <a:spLocks/>
          </p:cNvSpPr>
          <p:nvPr/>
        </p:nvSpPr>
        <p:spPr bwMode="auto">
          <a:xfrm>
            <a:off x="6992938" y="3935413"/>
            <a:ext cx="10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1" name="Rectangle 10"/>
          <p:cNvSpPr>
            <a:spLocks/>
          </p:cNvSpPr>
          <p:nvPr/>
        </p:nvSpPr>
        <p:spPr bwMode="auto">
          <a:xfrm>
            <a:off x="7616825" y="393382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92172" name="Line 11"/>
          <p:cNvSpPr>
            <a:spLocks noChangeShapeType="1"/>
          </p:cNvSpPr>
          <p:nvPr/>
        </p:nvSpPr>
        <p:spPr bwMode="auto">
          <a:xfrm rot="10800000" flipH="1">
            <a:off x="3687763" y="2774950"/>
            <a:ext cx="0" cy="12350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17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2894013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4" name="Rectangle 13"/>
          <p:cNvSpPr>
            <a:spLocks/>
          </p:cNvSpPr>
          <p:nvPr/>
        </p:nvSpPr>
        <p:spPr bwMode="auto">
          <a:xfrm>
            <a:off x="1057275" y="3203575"/>
            <a:ext cx="2395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Provides 0.5 for x</a:t>
            </a:r>
          </a:p>
        </p:txBody>
      </p:sp>
      <p:sp>
        <p:nvSpPr>
          <p:cNvPr id="92175" name="Rectangle 14"/>
          <p:cNvSpPr>
            <a:spLocks/>
          </p:cNvSpPr>
          <p:nvPr/>
        </p:nvSpPr>
        <p:spPr bwMode="auto">
          <a:xfrm>
            <a:off x="1581150" y="5819775"/>
            <a:ext cx="684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SG(</a:t>
            </a:r>
          </a:p>
        </p:txBody>
      </p:sp>
      <p:sp>
        <p:nvSpPr>
          <p:cNvPr id="92176" name="Rectangle 15"/>
          <p:cNvSpPr>
            <a:spLocks/>
          </p:cNvSpPr>
          <p:nvPr/>
        </p:nvSpPr>
        <p:spPr bwMode="auto">
          <a:xfrm>
            <a:off x="4010025" y="5756275"/>
            <a:ext cx="107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7" name="Rectangle 16"/>
          <p:cNvSpPr>
            <a:spLocks/>
          </p:cNvSpPr>
          <p:nvPr/>
        </p:nvSpPr>
        <p:spPr bwMode="auto">
          <a:xfrm>
            <a:off x="4537075" y="5756275"/>
            <a:ext cx="106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8" name="Rectangle 17"/>
          <p:cNvSpPr>
            <a:spLocks/>
          </p:cNvSpPr>
          <p:nvPr/>
        </p:nvSpPr>
        <p:spPr bwMode="auto">
          <a:xfrm>
            <a:off x="5160963" y="5754688"/>
            <a:ext cx="1301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92179" name="Line 18"/>
          <p:cNvSpPr>
            <a:spLocks noChangeShapeType="1"/>
          </p:cNvSpPr>
          <p:nvPr/>
        </p:nvSpPr>
        <p:spPr bwMode="auto">
          <a:xfrm rot="10800000" flipH="1">
            <a:off x="3687763" y="4456113"/>
            <a:ext cx="0" cy="12334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80" name="Rectangle 19"/>
          <p:cNvSpPr>
            <a:spLocks/>
          </p:cNvSpPr>
          <p:nvPr/>
        </p:nvSpPr>
        <p:spPr bwMode="auto">
          <a:xfrm>
            <a:off x="836613" y="4719638"/>
            <a:ext cx="28400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Provides 0.5 for y</a:t>
            </a:r>
          </a:p>
        </p:txBody>
      </p:sp>
      <p:sp>
        <p:nvSpPr>
          <p:cNvPr id="92181" name="Rectangle 20"/>
          <p:cNvSpPr>
            <a:spLocks/>
          </p:cNvSpPr>
          <p:nvPr/>
        </p:nvSpPr>
        <p:spPr bwMode="auto">
          <a:xfrm>
            <a:off x="5710238" y="577850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Wins</a:t>
            </a:r>
          </a:p>
        </p:txBody>
      </p:sp>
      <p:pic>
        <p:nvPicPr>
          <p:cNvPr id="9218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4037013"/>
            <a:ext cx="50069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3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370138"/>
            <a:ext cx="5308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4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24200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5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840288"/>
            <a:ext cx="20478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6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4625975"/>
            <a:ext cx="258763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7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946775"/>
            <a:ext cx="16605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8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2062163"/>
            <a:ext cx="2952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9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2339975"/>
            <a:ext cx="204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0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3751263"/>
            <a:ext cx="296863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1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3" y="4027488"/>
            <a:ext cx="206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2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63" y="5608638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3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884863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4" name="Picture 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2276475"/>
            <a:ext cx="204787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5" name="Picture 3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2062163"/>
            <a:ext cx="2587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6" name="Picture 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3983038"/>
            <a:ext cx="20637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7" name="Picture 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13" y="3768725"/>
            <a:ext cx="258762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8" name="Picture 3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822950"/>
            <a:ext cx="2047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9" name="Picture 3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25" y="5608638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0" name="Picture 3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884863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1" name="Rectangle 40"/>
          <p:cNvSpPr>
            <a:spLocks/>
          </p:cNvSpPr>
          <p:nvPr/>
        </p:nvSpPr>
        <p:spPr bwMode="auto">
          <a:xfrm>
            <a:off x="3802063" y="3152775"/>
            <a:ext cx="396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Weakening (too much!)</a:t>
            </a:r>
          </a:p>
        </p:txBody>
      </p:sp>
      <p:sp>
        <p:nvSpPr>
          <p:cNvPr id="92202" name="Rectangle 41"/>
          <p:cNvSpPr>
            <a:spLocks/>
          </p:cNvSpPr>
          <p:nvPr/>
        </p:nvSpPr>
        <p:spPr bwMode="auto">
          <a:xfrm>
            <a:off x="3800475" y="4748213"/>
            <a:ext cx="2390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Strengthening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0CF2A-77FE-4FAB-B836-AF073CC241D5}" type="datetime1">
              <a:rPr lang="en-US" smtClean="0"/>
              <a:t>1/2/2014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19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3D8CAB-469C-4D67-A718-3AAA75B68398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44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318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358063" cy="1714500"/>
          </a:xfrm>
        </p:spPr>
        <p:txBody>
          <a:bodyPr/>
          <a:lstStyle/>
          <a:p>
            <a:pPr eaLnBrk="1" hangingPunct="1"/>
            <a:r>
              <a:rPr lang="en-US" smtClean="0"/>
              <a:t>SG Properties</a:t>
            </a:r>
            <a:br>
              <a:rPr lang="en-US" smtClean="0"/>
            </a:br>
            <a:r>
              <a:rPr lang="en-US" sz="4500" smtClean="0"/>
              <a:t>(Relevant to our approach)</a:t>
            </a: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smtClean="0"/>
              <a:t>SG winners drive their opponents into contradiction.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smtClean="0"/>
              <a:t>Faulty verifier (falsifier) actions can produce a false (true) claim from a true (false) one.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smtClean="0"/>
              <a:t>Faulty actions will be exposed by a perfect opponent leading to a loss.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smtClean="0"/>
              <a:t>Winning against a perfect verifier (falsifier) implies that the claim is false (true).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smtClean="0"/>
              <a:t>Losing an SG implies that either you did a faulty action or you were on the wrong side.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D07699-AED7-4E76-A931-648094BC5A07}" type="datetime1">
              <a:rPr lang="en-US" smtClean="0"/>
              <a:t>1/2/2014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4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Avatar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View lab as a language L of all claims that can be formulated in the lab.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(</a:t>
            </a: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 is the set of true (false) claims in L.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There is a set of required functions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used to defend claims in </a:t>
            </a: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and another set of required functions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for </a:t>
            </a: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The burden of demonstrating the correctness of the required functions is divided among two participants.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endParaRPr lang="en-US" dirty="0">
              <a:sym typeface="Gill Sans" charset="0"/>
            </a:endParaRPr>
          </a:p>
        </p:txBody>
      </p:sp>
      <p:sp>
        <p:nvSpPr>
          <p:cNvPr id="94212" name="Date Placeholder 4"/>
          <p:cNvSpPr>
            <a:spLocks noGrp="1"/>
          </p:cNvSpPr>
          <p:nvPr>
            <p:ph type="dt" sz="quarter" idx="4294967295"/>
          </p:nvPr>
        </p:nvSpPr>
        <p:spPr bwMode="auto">
          <a:xfrm>
            <a:off x="4446588" y="6510338"/>
            <a:ext cx="2413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74" tIns="32137" rIns="64274" bIns="32137"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EB626DA0-2E11-4924-8F54-3B88A3C4315F}" type="datetime1">
              <a:rPr lang="en-US" sz="1300" smtClean="0"/>
              <a:t>1/2/2014</a:t>
            </a:fld>
            <a:endParaRPr lang="en-US" sz="1300">
              <a:ea typeface="Gill Sans"/>
              <a:cs typeface="Gill Sans"/>
            </a:endParaRPr>
          </a:p>
        </p:txBody>
      </p:sp>
      <p:sp>
        <p:nvSpPr>
          <p:cNvPr id="942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985F73-7F44-493E-BA05-0CD453A77FCF}" type="slidenum">
              <a:rPr lang="en-US">
                <a:cs typeface="Gill Sans"/>
              </a:rPr>
              <a:pPr eaLnBrk="1" hangingPunct="1"/>
              <a:t>45</a:t>
            </a:fld>
            <a:endParaRPr lang="en-US">
              <a:cs typeface="Gill Sans"/>
            </a:endParaRPr>
          </a:p>
        </p:txBody>
      </p:sp>
      <p:sp>
        <p:nvSpPr>
          <p:cNvPr id="94214" name="TextBox 6"/>
          <p:cNvSpPr txBox="1">
            <a:spLocks noChangeArrowheads="1"/>
          </p:cNvSpPr>
          <p:nvPr/>
        </p:nvSpPr>
        <p:spPr bwMode="auto">
          <a:xfrm>
            <a:off x="8153400" y="152400"/>
            <a:ext cx="8001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1" tIns="45706" rIns="91411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cs typeface="ヒラギノ角ゴ ProN W3"/>
              </a:rPr>
              <a:t>Avatar</a:t>
            </a:r>
          </a:p>
        </p:txBody>
      </p:sp>
    </p:spTree>
    <p:extLst>
      <p:ext uri="{BB962C8B-B14F-4D97-AF65-F5344CB8AC3E}">
        <p14:creationId xmlns:p14="http://schemas.microsoft.com/office/powerpoint/2010/main" val="33581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Avatar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and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 are certificates that can be used to defend the true and false claims.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A perfect avatar for a claim family is a pair (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dirty="0" smtClean="0">
                <a:sym typeface="Gill Sans" charset="0"/>
              </a:rPr>
              <a:t>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), where the side chosen by the avatar is the winner side of SG(c,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An avatar (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 applied to a claim c is used to</a:t>
            </a:r>
          </a:p>
          <a:p>
            <a:pPr marL="937344" lvl="1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take a side on c</a:t>
            </a:r>
          </a:p>
          <a:p>
            <a:pPr marL="937344" lvl="1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defend the side taken</a:t>
            </a:r>
            <a:endParaRPr lang="en-US" dirty="0">
              <a:sym typeface="Gill Sans" charset="0"/>
            </a:endParaRPr>
          </a:p>
        </p:txBody>
      </p:sp>
      <p:sp>
        <p:nvSpPr>
          <p:cNvPr id="95236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446588" y="6510338"/>
            <a:ext cx="2413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74" tIns="32137" rIns="64274" bIns="32137"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85232F6F-12B6-470A-997D-49EADF4FA926}" type="datetime1">
              <a:rPr lang="en-US" sz="1300" smtClean="0"/>
              <a:t>1/2/2014</a:t>
            </a:fld>
            <a:endParaRPr lang="en-US" sz="1300">
              <a:ea typeface="Gill Sans"/>
              <a:cs typeface="Gill Sans"/>
            </a:endParaRPr>
          </a:p>
        </p:txBody>
      </p:sp>
      <p:sp>
        <p:nvSpPr>
          <p:cNvPr id="9523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53A40B-9E94-484A-99BA-C15DC4B3370A}" type="slidenum">
              <a:rPr lang="en-US">
                <a:cs typeface="Gill Sans"/>
              </a:rPr>
              <a:pPr eaLnBrk="1" hangingPunct="1"/>
              <a:t>46</a:t>
            </a:fld>
            <a:endParaRPr lang="en-US">
              <a:cs typeface="Gill Sans"/>
            </a:endParaRPr>
          </a:p>
        </p:txBody>
      </p:sp>
      <p:sp>
        <p:nvSpPr>
          <p:cNvPr id="95238" name="TextBox 5"/>
          <p:cNvSpPr txBox="1">
            <a:spLocks noChangeArrowheads="1"/>
          </p:cNvSpPr>
          <p:nvPr/>
        </p:nvSpPr>
        <p:spPr bwMode="auto">
          <a:xfrm>
            <a:off x="8153400" y="152400"/>
            <a:ext cx="8001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1" tIns="45706" rIns="91411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cs typeface="ヒラギノ角ゴ ProN W3"/>
              </a:rPr>
              <a:t>Avatar</a:t>
            </a:r>
          </a:p>
        </p:txBody>
      </p:sp>
    </p:spTree>
    <p:extLst>
      <p:ext uri="{BB962C8B-B14F-4D97-AF65-F5344CB8AC3E}">
        <p14:creationId xmlns:p14="http://schemas.microsoft.com/office/powerpoint/2010/main" val="24653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58063" cy="17145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ym typeface="Gill Sans" charset="0"/>
              </a:rPr>
              <a:t>Example Avatar for</a:t>
            </a:r>
            <a:br>
              <a:rPr lang="en-US" dirty="0" smtClean="0">
                <a:sym typeface="Gill Sans" charset="0"/>
              </a:rPr>
            </a:br>
            <a:r>
              <a:rPr lang="en-US" dirty="0" smtClean="0">
                <a:sym typeface="Gill Sans" charset="0"/>
              </a:rPr>
              <a:t>Silver Ratio Lab</a:t>
            </a:r>
            <a:endParaRPr lang="en-US" dirty="0">
              <a:sym typeface="Gill Sans" charset="0"/>
            </a:endParaRP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Defending SilverRatio(c)</a:t>
            </a:r>
          </a:p>
          <a:p>
            <a:pPr lvl="1" eaLnBrk="1" hangingPunct="1"/>
            <a:r>
              <a:rPr lang="en-US" smtClean="0"/>
              <a:t>if SilverRatio(c) </a:t>
            </a:r>
          </a:p>
          <a:p>
            <a:pPr lvl="2" eaLnBrk="1" hangingPunct="1"/>
            <a:r>
              <a:rPr lang="en-US" smtClean="0"/>
              <a:t>use S</a:t>
            </a:r>
            <a:r>
              <a:rPr lang="en-US" baseline="-25000" smtClean="0"/>
              <a:t>true</a:t>
            </a:r>
            <a:r>
              <a:rPr lang="en-US" smtClean="0"/>
              <a:t>: when given an x, construct y</a:t>
            </a:r>
          </a:p>
          <a:p>
            <a:pPr lvl="2" eaLnBrk="1" hangingPunct="1"/>
            <a:r>
              <a:rPr lang="en-US" smtClean="0"/>
              <a:t>else use S</a:t>
            </a:r>
            <a:r>
              <a:rPr lang="en-US" baseline="-25000" smtClean="0"/>
              <a:t>false</a:t>
            </a:r>
            <a:r>
              <a:rPr lang="en-US" smtClean="0"/>
              <a:t>: construct x </a:t>
            </a:r>
          </a:p>
          <a:p>
            <a:pPr eaLnBrk="1" hangingPunct="1"/>
            <a:r>
              <a:rPr lang="en-US" smtClean="0"/>
              <a:t>Issue: In practice the avatars may be buggy.</a:t>
            </a:r>
          </a:p>
          <a:p>
            <a:pPr eaLnBrk="1" hangingPunct="1"/>
            <a:r>
              <a:rPr lang="en-US" smtClean="0"/>
              <a:t>Issue: humans might have to help the avatar.</a:t>
            </a:r>
          </a:p>
        </p:txBody>
      </p:sp>
      <p:sp>
        <p:nvSpPr>
          <p:cNvPr id="96260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446588" y="6510338"/>
            <a:ext cx="2413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74" tIns="32137" rIns="64274" bIns="32137"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5399B2E9-6E7E-476E-A586-898B50E22E2B}" type="datetime1">
              <a:rPr lang="en-US" sz="1300" smtClean="0"/>
              <a:t>1/2/2014</a:t>
            </a:fld>
            <a:endParaRPr lang="en-US" sz="1300">
              <a:ea typeface="Gill Sans"/>
              <a:cs typeface="Gill Sans"/>
            </a:endParaRPr>
          </a:p>
        </p:txBody>
      </p:sp>
      <p:sp>
        <p:nvSpPr>
          <p:cNvPr id="9626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DC4297-BFF4-417E-9F5B-33072574AE6E}" type="slidenum">
              <a:rPr lang="en-US">
                <a:cs typeface="Gill Sans"/>
              </a:rPr>
              <a:pPr eaLnBrk="1" hangingPunct="1"/>
              <a:t>47</a:t>
            </a:fld>
            <a:endParaRPr lang="en-US">
              <a:cs typeface="Gill Sans"/>
            </a:endParaRPr>
          </a:p>
        </p:txBody>
      </p:sp>
      <p:sp>
        <p:nvSpPr>
          <p:cNvPr id="96262" name="TextBox 5"/>
          <p:cNvSpPr txBox="1">
            <a:spLocks noChangeArrowheads="1"/>
          </p:cNvSpPr>
          <p:nvPr/>
        </p:nvSpPr>
        <p:spPr bwMode="auto">
          <a:xfrm>
            <a:off x="8153400" y="152400"/>
            <a:ext cx="8001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1" tIns="45706" rIns="91411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cs typeface="ヒラギノ角ゴ ProN W3"/>
              </a:rPr>
              <a:t>Avatar</a:t>
            </a:r>
          </a:p>
        </p:txBody>
      </p:sp>
    </p:spTree>
    <p:extLst>
      <p:ext uri="{BB962C8B-B14F-4D97-AF65-F5344CB8AC3E}">
        <p14:creationId xmlns:p14="http://schemas.microsoft.com/office/powerpoint/2010/main" val="27069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1A59E5-B301-4A12-B4BD-FBD71F63ACFE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48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72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Generalizing SGs</a:t>
            </a: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3763" y="1946275"/>
            <a:ext cx="7358062" cy="1714500"/>
          </a:xfrm>
        </p:spPr>
        <p:txBody>
          <a:bodyPr/>
          <a:lstStyle/>
          <a:p>
            <a:pPr marL="623888" eaLnBrk="1" hangingPunct="1"/>
            <a:r>
              <a:rPr lang="en-US" sz="2800" dirty="0" smtClean="0"/>
              <a:t>First ask participants for their favorite side (u is a participant).</a:t>
            </a:r>
          </a:p>
          <a:p>
            <a:pPr marL="623888" eaLnBrk="1" hangingPunct="1"/>
            <a:r>
              <a:rPr lang="en-US" sz="2800" dirty="0" smtClean="0"/>
              <a:t>If both choose the same side, force one to play the devil’s advocate.</a:t>
            </a:r>
          </a:p>
        </p:txBody>
      </p:sp>
      <p:graphicFrame>
        <p:nvGraphicFramePr>
          <p:cNvPr id="552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87203"/>
              </p:ext>
            </p:extLst>
          </p:nvPr>
        </p:nvGraphicFramePr>
        <p:xfrm>
          <a:off x="1322388" y="3830638"/>
          <a:ext cx="5764212" cy="2265363"/>
        </p:xfrm>
        <a:graphic>
          <a:graphicData uri="http://schemas.openxmlformats.org/drawingml/2006/table">
            <a:tbl>
              <a:tblPr/>
              <a:tblGrid>
                <a:gridCol w="1441053"/>
                <a:gridCol w="1441053"/>
                <a:gridCol w="2785274"/>
                <a:gridCol w="96832"/>
              </a:tblGrid>
              <a:tr h="871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Winner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Forced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Payoff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(u, !u)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None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(1, 0)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(1, 0)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!u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(0, 0)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5E83AD-ACD7-44DF-845D-C4A0A9DBF202}" type="datetime1">
              <a:rPr lang="en-US" smtClean="0"/>
              <a:t>1/2/2014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06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Temporary Summary</a:t>
            </a:r>
            <a:endParaRPr lang="en-US" dirty="0" smtClean="0"/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formal debates about claims to improve your </a:t>
            </a:r>
            <a:r>
              <a:rPr lang="en-US" dirty="0" smtClean="0"/>
              <a:t>algorithmic solutions </a:t>
            </a:r>
            <a:r>
              <a:rPr lang="en-US" dirty="0" smtClean="0"/>
              <a:t>and learn from others.</a:t>
            </a:r>
          </a:p>
          <a:p>
            <a:pPr eaLnBrk="1" hangingPunct="1"/>
            <a:r>
              <a:rPr lang="en-US" dirty="0" smtClean="0"/>
              <a:t>Works for other STEM areas.</a:t>
            </a: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8A23E4-4EAC-4C3D-8451-6933674F6186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49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79F3B8-681D-43B3-AB2E-5D4CC3285071}" type="datetime1">
              <a:rPr lang="en-US" smtClean="0"/>
              <a:t>1/2/2014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33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refer to your favorite programming language where you have Boolean variables and Boolean operators: and, or, not.</a:t>
            </a:r>
          </a:p>
          <a:p>
            <a:r>
              <a:rPr lang="en-US" dirty="0" smtClean="0"/>
              <a:t>Example: (A or B) and (!A or !B).</a:t>
            </a:r>
          </a:p>
          <a:p>
            <a:r>
              <a:rPr lang="en-US" dirty="0" smtClean="0"/>
              <a:t>Propositional logic is not powerful enough to express interesting computational problems.</a:t>
            </a:r>
          </a:p>
          <a:p>
            <a:pPr lvl="1"/>
            <a:r>
              <a:rPr lang="en-US" dirty="0" smtClean="0"/>
              <a:t>Need predicate logic: introduce predicates and quantifiers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5EB414-0E6B-4FD7-AE66-31F89377F93A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589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focus only on losses in non-forced side.</a:t>
            </a:r>
          </a:p>
          <a:p>
            <a:r>
              <a:rPr lang="en-US" dirty="0" smtClean="0"/>
              <a:t>We represent debate results as a graph, called the debate graph, but we focus only on a </a:t>
            </a:r>
            <a:r>
              <a:rPr lang="en-US" dirty="0" err="1" smtClean="0"/>
              <a:t>subgraph</a:t>
            </a:r>
            <a:r>
              <a:rPr lang="en-US" dirty="0" smtClean="0"/>
              <a:t>, called the merit graph, for the purpose of evaluation.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A396C5-C949-45D6-976F-C5F95818E255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69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Merit Graph</a:t>
            </a:r>
            <a:br>
              <a:rPr lang="en-US" dirty="0" smtClean="0"/>
            </a:br>
            <a:r>
              <a:rPr lang="en-US" dirty="0" smtClean="0"/>
              <a:t>different sides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828800" y="2133600"/>
            <a:ext cx="8159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Mike:F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6400800" y="21336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7" name="Straight Arrow Connector 6"/>
          <p:cNvCxnSpPr>
            <a:stCxn id="3075" idx="3"/>
            <a:endCxn id="3076" idx="1"/>
          </p:cNvCxnSpPr>
          <p:nvPr/>
        </p:nvCxnSpPr>
        <p:spPr>
          <a:xfrm>
            <a:off x="2644775" y="2317750"/>
            <a:ext cx="37560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990600" y="32766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3079" name="TextBox 11"/>
          <p:cNvSpPr txBox="1">
            <a:spLocks noChangeArrowheads="1"/>
          </p:cNvSpPr>
          <p:nvPr/>
        </p:nvSpPr>
        <p:spPr bwMode="auto">
          <a:xfrm>
            <a:off x="1851025" y="4311650"/>
            <a:ext cx="8159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Mike:F</a:t>
            </a:r>
          </a:p>
        </p:txBody>
      </p:sp>
      <p:sp>
        <p:nvSpPr>
          <p:cNvPr id="3080" name="TextBox 12"/>
          <p:cNvSpPr txBox="1">
            <a:spLocks noChangeArrowheads="1"/>
          </p:cNvSpPr>
          <p:nvPr/>
        </p:nvSpPr>
        <p:spPr bwMode="auto">
          <a:xfrm>
            <a:off x="6423025" y="43116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18" name="Straight Arrow Connector 17"/>
          <p:cNvCxnSpPr>
            <a:stCxn id="3080" idx="1"/>
            <a:endCxn id="3079" idx="3"/>
          </p:cNvCxnSpPr>
          <p:nvPr/>
        </p:nvCxnSpPr>
        <p:spPr>
          <a:xfrm flipH="1">
            <a:off x="2667000" y="4495800"/>
            <a:ext cx="37560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TextBox 19"/>
          <p:cNvSpPr txBox="1">
            <a:spLocks noChangeArrowheads="1"/>
          </p:cNvSpPr>
          <p:nvPr/>
        </p:nvSpPr>
        <p:spPr bwMode="auto">
          <a:xfrm>
            <a:off x="3657600" y="2514600"/>
            <a:ext cx="4016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 offers learning opportunity to Mike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 teaches Mike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tie impossible</a:t>
            </a:r>
          </a:p>
        </p:txBody>
      </p:sp>
      <p:sp>
        <p:nvSpPr>
          <p:cNvPr id="3083" name="TextBox 20"/>
          <p:cNvSpPr txBox="1">
            <a:spLocks noChangeArrowheads="1"/>
          </p:cNvSpPr>
          <p:nvPr/>
        </p:nvSpPr>
        <p:spPr bwMode="auto">
          <a:xfrm>
            <a:off x="3657600" y="4724400"/>
            <a:ext cx="162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1-0</a:t>
            </a:r>
          </a:p>
        </p:txBody>
      </p:sp>
      <p:sp>
        <p:nvSpPr>
          <p:cNvPr id="3084" name="TextBox 21"/>
          <p:cNvSpPr txBox="1">
            <a:spLocks noChangeArrowheads="1"/>
          </p:cNvSpPr>
          <p:nvPr/>
        </p:nvSpPr>
        <p:spPr bwMode="auto">
          <a:xfrm>
            <a:off x="381000" y="838200"/>
            <a:ext cx="134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fixed claim c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23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3087" name="TextBox 24"/>
          <p:cNvSpPr txBox="1">
            <a:spLocks noChangeArrowheads="1"/>
          </p:cNvSpPr>
          <p:nvPr/>
        </p:nvSpPr>
        <p:spPr bwMode="auto">
          <a:xfrm>
            <a:off x="7620000" y="5867400"/>
            <a:ext cx="1585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teaches source</a:t>
            </a:r>
          </a:p>
        </p:txBody>
      </p:sp>
      <p:sp>
        <p:nvSpPr>
          <p:cNvPr id="3088" name="TextBox 26"/>
          <p:cNvSpPr txBox="1">
            <a:spLocks noChangeArrowheads="1"/>
          </p:cNvSpPr>
          <p:nvPr/>
        </p:nvSpPr>
        <p:spPr bwMode="auto">
          <a:xfrm>
            <a:off x="4191000" y="1752600"/>
            <a:ext cx="84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debate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2000" y="5562600"/>
            <a:ext cx="5543550" cy="36988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Merit graph only shows debates where winner has merit.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C79BC-96B5-4143-AC0C-7591F7EC3103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457200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Verifier</a:t>
            </a:r>
          </a:p>
          <a:p>
            <a:r>
              <a:rPr lang="en-US" dirty="0" smtClean="0"/>
              <a:t>F  Falsifier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same sides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Both Mike and Susie want to be verifiers.</a:t>
            </a:r>
          </a:p>
          <a:p>
            <a:pPr eaLnBrk="1" hangingPunct="1"/>
            <a:r>
              <a:rPr lang="en-US" altLang="en-US" smtClean="0"/>
              <a:t>One student becomes devil’s advocate.</a:t>
            </a:r>
          </a:p>
          <a:p>
            <a:pPr eaLnBrk="1" hangingPunct="1"/>
            <a:r>
              <a:rPr lang="en-US" altLang="en-US" smtClean="0"/>
              <a:t>possibilities: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Mike:forced loses against Susie:non-forced</a:t>
            </a:r>
          </a:p>
          <a:p>
            <a:pPr lvl="1" eaLnBrk="1" hangingPunct="1"/>
            <a:r>
              <a:rPr lang="en-US" altLang="en-US" smtClean="0"/>
              <a:t>Mike:forced wins against Susie:non-forced</a:t>
            </a:r>
          </a:p>
          <a:p>
            <a:pPr lvl="1" eaLnBrk="1" hangingPunct="1"/>
            <a:r>
              <a:rPr lang="en-US" altLang="en-US" smtClean="0"/>
              <a:t>Mike:non-forced loses against Susie:forced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Mike:non-forced wins against Susie:forced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825625" y="5530850"/>
            <a:ext cx="8413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397625" y="55308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6" name="Straight Arrow Connector 5"/>
          <p:cNvCxnSpPr>
            <a:stCxn id="4100" idx="3"/>
            <a:endCxn id="4101" idx="1"/>
          </p:cNvCxnSpPr>
          <p:nvPr/>
        </p:nvCxnSpPr>
        <p:spPr>
          <a:xfrm>
            <a:off x="2667000" y="5715000"/>
            <a:ext cx="373062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57200" y="457200"/>
            <a:ext cx="278765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red does not count because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loser is forced.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8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4106" name="TextBox 9"/>
          <p:cNvSpPr txBox="1">
            <a:spLocks noChangeArrowheads="1"/>
          </p:cNvSpPr>
          <p:nvPr/>
        </p:nvSpPr>
        <p:spPr bwMode="auto">
          <a:xfrm>
            <a:off x="7620000" y="5867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B1CB9D-D3C9-4283-A981-B7998B6363E1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Merit Graph</a:t>
            </a:r>
            <a:br>
              <a:rPr lang="en-US" dirty="0" smtClean="0"/>
            </a:br>
            <a:r>
              <a:rPr lang="en-US" dirty="0" smtClean="0"/>
              <a:t>same sides</a:t>
            </a: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828800" y="2133600"/>
            <a:ext cx="8413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6400800" y="21336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7" name="Straight Arrow Connector 6"/>
          <p:cNvCxnSpPr>
            <a:stCxn id="5123" idx="3"/>
            <a:endCxn id="5124" idx="1"/>
          </p:cNvCxnSpPr>
          <p:nvPr/>
        </p:nvCxnSpPr>
        <p:spPr>
          <a:xfrm>
            <a:off x="2670175" y="2317750"/>
            <a:ext cx="3730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10"/>
          <p:cNvSpPr txBox="1">
            <a:spLocks noChangeArrowheads="1"/>
          </p:cNvSpPr>
          <p:nvPr/>
        </p:nvSpPr>
        <p:spPr bwMode="auto">
          <a:xfrm>
            <a:off x="1066800" y="26670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5127" name="TextBox 11"/>
          <p:cNvSpPr txBox="1">
            <a:spLocks noChangeArrowheads="1"/>
          </p:cNvSpPr>
          <p:nvPr/>
        </p:nvSpPr>
        <p:spPr bwMode="auto">
          <a:xfrm>
            <a:off x="1825625" y="3092450"/>
            <a:ext cx="8413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28" name="TextBox 12"/>
          <p:cNvSpPr txBox="1">
            <a:spLocks noChangeArrowheads="1"/>
          </p:cNvSpPr>
          <p:nvPr/>
        </p:nvSpPr>
        <p:spPr bwMode="auto">
          <a:xfrm>
            <a:off x="6321425" y="30924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18" name="Straight Arrow Connector 17"/>
          <p:cNvCxnSpPr>
            <a:stCxn id="5128" idx="1"/>
            <a:endCxn id="5127" idx="3"/>
          </p:cNvCxnSpPr>
          <p:nvPr/>
        </p:nvCxnSpPr>
        <p:spPr>
          <a:xfrm flipH="1">
            <a:off x="2667000" y="3276600"/>
            <a:ext cx="36544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19"/>
          <p:cNvSpPr txBox="1">
            <a:spLocks noChangeArrowheads="1"/>
          </p:cNvSpPr>
          <p:nvPr/>
        </p:nvSpPr>
        <p:spPr bwMode="auto">
          <a:xfrm>
            <a:off x="3657600" y="2514600"/>
            <a:ext cx="162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</p:txBody>
      </p:sp>
      <p:sp>
        <p:nvSpPr>
          <p:cNvPr id="5131" name="TextBox 20"/>
          <p:cNvSpPr txBox="1">
            <a:spLocks noChangeArrowheads="1"/>
          </p:cNvSpPr>
          <p:nvPr/>
        </p:nvSpPr>
        <p:spPr bwMode="auto">
          <a:xfrm>
            <a:off x="3578225" y="3473450"/>
            <a:ext cx="1624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1-0</a:t>
            </a:r>
          </a:p>
        </p:txBody>
      </p:sp>
      <p:sp>
        <p:nvSpPr>
          <p:cNvPr id="5132" name="TextBox 21"/>
          <p:cNvSpPr txBox="1">
            <a:spLocks noChangeArrowheads="1"/>
          </p:cNvSpPr>
          <p:nvPr/>
        </p:nvSpPr>
        <p:spPr bwMode="auto">
          <a:xfrm>
            <a:off x="381000" y="838200"/>
            <a:ext cx="134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fixed claim c</a:t>
            </a:r>
          </a:p>
        </p:txBody>
      </p:sp>
      <p:sp>
        <p:nvSpPr>
          <p:cNvPr id="5133" name="TextBox 13"/>
          <p:cNvSpPr txBox="1">
            <a:spLocks noChangeArrowheads="1"/>
          </p:cNvSpPr>
          <p:nvPr/>
        </p:nvSpPr>
        <p:spPr bwMode="auto">
          <a:xfrm>
            <a:off x="1825625" y="4006850"/>
            <a:ext cx="8413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34" name="TextBox 14"/>
          <p:cNvSpPr txBox="1">
            <a:spLocks noChangeArrowheads="1"/>
          </p:cNvSpPr>
          <p:nvPr/>
        </p:nvSpPr>
        <p:spPr bwMode="auto">
          <a:xfrm>
            <a:off x="6397625" y="40068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24" name="Straight Arrow Connector 23"/>
          <p:cNvCxnSpPr>
            <a:stCxn id="5133" idx="3"/>
            <a:endCxn id="5134" idx="1"/>
          </p:cNvCxnSpPr>
          <p:nvPr/>
        </p:nvCxnSpPr>
        <p:spPr>
          <a:xfrm>
            <a:off x="2667000" y="4191000"/>
            <a:ext cx="373062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6" name="TextBox 27"/>
          <p:cNvSpPr txBox="1">
            <a:spLocks noChangeArrowheads="1"/>
          </p:cNvSpPr>
          <p:nvPr/>
        </p:nvSpPr>
        <p:spPr bwMode="auto">
          <a:xfrm>
            <a:off x="3581400" y="4343400"/>
            <a:ext cx="1622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1-0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7" name="TextBox 30"/>
          <p:cNvSpPr txBox="1">
            <a:spLocks noChangeArrowheads="1"/>
          </p:cNvSpPr>
          <p:nvPr/>
        </p:nvSpPr>
        <p:spPr bwMode="auto">
          <a:xfrm>
            <a:off x="1143000" y="35814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5138" name="TextBox 32"/>
          <p:cNvSpPr txBox="1">
            <a:spLocks noChangeArrowheads="1"/>
          </p:cNvSpPr>
          <p:nvPr/>
        </p:nvSpPr>
        <p:spPr bwMode="auto">
          <a:xfrm>
            <a:off x="1143000" y="48768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5139" name="TextBox 36"/>
          <p:cNvSpPr txBox="1">
            <a:spLocks noChangeArrowheads="1"/>
          </p:cNvSpPr>
          <p:nvPr/>
        </p:nvSpPr>
        <p:spPr bwMode="auto">
          <a:xfrm>
            <a:off x="1828800" y="5257800"/>
            <a:ext cx="8413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40" name="TextBox 37"/>
          <p:cNvSpPr txBox="1">
            <a:spLocks noChangeArrowheads="1"/>
          </p:cNvSpPr>
          <p:nvPr/>
        </p:nvSpPr>
        <p:spPr bwMode="auto">
          <a:xfrm>
            <a:off x="6400800" y="52578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7620000" y="5867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B0A5F-8A1A-441A-977F-55CFB94739F5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Regular Debate Graph</a:t>
            </a:r>
            <a:br>
              <a:rPr lang="en-US" dirty="0" smtClean="0"/>
            </a:br>
            <a:r>
              <a:rPr lang="en-US" dirty="0" smtClean="0"/>
              <a:t>same sides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1828800" y="2133600"/>
            <a:ext cx="8413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6400800" y="21336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2514600"/>
            <a:ext cx="3730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xtBox 19"/>
          <p:cNvSpPr txBox="1">
            <a:spLocks noChangeArrowheads="1"/>
          </p:cNvSpPr>
          <p:nvPr/>
        </p:nvSpPr>
        <p:spPr bwMode="auto">
          <a:xfrm>
            <a:off x="3657600" y="2514600"/>
            <a:ext cx="1622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Mike-Susie: 1-0</a:t>
            </a:r>
          </a:p>
        </p:txBody>
      </p:sp>
      <p:sp>
        <p:nvSpPr>
          <p:cNvPr id="6151" name="TextBox 21"/>
          <p:cNvSpPr txBox="1">
            <a:spLocks noChangeArrowheads="1"/>
          </p:cNvSpPr>
          <p:nvPr/>
        </p:nvSpPr>
        <p:spPr bwMode="auto">
          <a:xfrm>
            <a:off x="381000" y="1524000"/>
            <a:ext cx="134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fixed claim c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667000" y="2133600"/>
            <a:ext cx="3733800" cy="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15200" y="609600"/>
            <a:ext cx="9144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4" name="TextBox 35"/>
          <p:cNvSpPr txBox="1">
            <a:spLocks noChangeArrowheads="1"/>
          </p:cNvSpPr>
          <p:nvPr/>
        </p:nvSpPr>
        <p:spPr bwMode="auto">
          <a:xfrm>
            <a:off x="7086600" y="152400"/>
            <a:ext cx="1655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 is forced</a:t>
            </a:r>
          </a:p>
        </p:txBody>
      </p:sp>
      <p:sp>
        <p:nvSpPr>
          <p:cNvPr id="6155" name="TextBox 38"/>
          <p:cNvSpPr txBox="1">
            <a:spLocks noChangeArrowheads="1"/>
          </p:cNvSpPr>
          <p:nvPr/>
        </p:nvSpPr>
        <p:spPr bwMode="auto">
          <a:xfrm>
            <a:off x="7543800" y="1676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7" name="TextBox 42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6158" name="TextBox 43"/>
          <p:cNvSpPr txBox="1">
            <a:spLocks noChangeArrowheads="1"/>
          </p:cNvSpPr>
          <p:nvPr/>
        </p:nvSpPr>
        <p:spPr bwMode="auto">
          <a:xfrm>
            <a:off x="7620000" y="5867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sp>
        <p:nvSpPr>
          <p:cNvPr id="6159" name="TextBox 44"/>
          <p:cNvSpPr txBox="1">
            <a:spLocks noChangeArrowheads="1"/>
          </p:cNvSpPr>
          <p:nvPr/>
        </p:nvSpPr>
        <p:spPr bwMode="auto">
          <a:xfrm>
            <a:off x="914400" y="3505200"/>
            <a:ext cx="5884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Red edges are in regular debate graph but not in merit graph.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Merit graph only shows debates where winner has merit.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0FD-84FA-481E-8DEE-8E7C21692790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Merit Graph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Allows us to quickly find meritorious students by looking at debate outcomes.</a:t>
            </a:r>
          </a:p>
          <a:p>
            <a:pPr lvl="1" eaLnBrk="1" hangingPunct="1"/>
            <a:r>
              <a:rPr lang="en-US" altLang="en-US" smtClean="0"/>
              <a:t>Find students with minimal number of outgoing edges.</a:t>
            </a:r>
          </a:p>
          <a:p>
            <a:pPr eaLnBrk="1" hangingPunct="1"/>
            <a:r>
              <a:rPr lang="en-US" altLang="en-US" smtClean="0"/>
              <a:t>Students assign each other merit without involving teaching staff (which must define the claim to be debated. Claim is about current learning module).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FFDC3-B760-4A4B-96EA-18B53B95AD11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Properties of Merit Graph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Perfect student has outdegree 0.</a:t>
            </a:r>
          </a:p>
          <a:p>
            <a:pPr eaLnBrk="1" hangingPunct="1"/>
            <a:r>
              <a:rPr lang="en-US" altLang="en-US" smtClean="0"/>
              <a:t>If there is a debate between two students taking opposite sides, there will be an edge in the merit graph.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DEA7AD-AD7A-48F9-8B30-B47B3EA44F36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Merit Graph for Claim c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1600200" y="3048000"/>
            <a:ext cx="10175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Gaurav:F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3657600" y="2133600"/>
            <a:ext cx="8763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Kunal:F</a:t>
            </a:r>
          </a:p>
        </p:txBody>
      </p:sp>
      <p:sp>
        <p:nvSpPr>
          <p:cNvPr id="9221" name="TextBox 11"/>
          <p:cNvSpPr txBox="1">
            <a:spLocks noChangeArrowheads="1"/>
          </p:cNvSpPr>
          <p:nvPr/>
        </p:nvSpPr>
        <p:spPr bwMode="auto">
          <a:xfrm>
            <a:off x="5943600" y="2871788"/>
            <a:ext cx="8540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Cong:V</a:t>
            </a:r>
          </a:p>
        </p:txBody>
      </p:sp>
      <p:cxnSp>
        <p:nvCxnSpPr>
          <p:cNvPr id="14" name="Straight Arrow Connector 13"/>
          <p:cNvCxnSpPr>
            <a:stCxn id="9220" idx="3"/>
            <a:endCxn id="9221" idx="0"/>
          </p:cNvCxnSpPr>
          <p:nvPr/>
        </p:nvCxnSpPr>
        <p:spPr>
          <a:xfrm>
            <a:off x="4533900" y="2317750"/>
            <a:ext cx="1836738" cy="554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Box 16"/>
          <p:cNvSpPr txBox="1">
            <a:spLocks noChangeArrowheads="1"/>
          </p:cNvSpPr>
          <p:nvPr/>
        </p:nvSpPr>
        <p:spPr bwMode="auto">
          <a:xfrm>
            <a:off x="6477000" y="3408363"/>
            <a:ext cx="857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perfect</a:t>
            </a:r>
          </a:p>
        </p:txBody>
      </p:sp>
      <p:cxnSp>
        <p:nvCxnSpPr>
          <p:cNvPr id="13" name="Straight Arrow Connector 12"/>
          <p:cNvCxnSpPr>
            <a:stCxn id="9219" idx="3"/>
            <a:endCxn id="9221" idx="1"/>
          </p:cNvCxnSpPr>
          <p:nvPr/>
        </p:nvCxnSpPr>
        <p:spPr>
          <a:xfrm flipV="1">
            <a:off x="2617788" y="3055938"/>
            <a:ext cx="3325812" cy="176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220" idx="1"/>
            <a:endCxn id="9219" idx="0"/>
          </p:cNvCxnSpPr>
          <p:nvPr/>
        </p:nvCxnSpPr>
        <p:spPr>
          <a:xfrm flipH="1">
            <a:off x="2109788" y="2317750"/>
            <a:ext cx="1547812" cy="730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6" name="TextBox 20"/>
          <p:cNvSpPr txBox="1">
            <a:spLocks noChangeArrowheads="1"/>
          </p:cNvSpPr>
          <p:nvPr/>
        </p:nvSpPr>
        <p:spPr bwMode="auto">
          <a:xfrm>
            <a:off x="762000" y="4572000"/>
            <a:ext cx="77930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Possible scenario: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 and Kunal have misunderstood  claim c and they think it is false.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Cong wins a debate with both of them applying the winning strategy she found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 c. Kunal and Gaurav  have two debates, one of which Gaurav wins while Kunal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is in non-forced position, which indicates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that  Gaurav has a somewhat better understanding. But still, he took the wrong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side.</a:t>
            </a:r>
          </a:p>
        </p:txBody>
      </p:sp>
      <p:sp>
        <p:nvSpPr>
          <p:cNvPr id="9227" name="TextBox 21"/>
          <p:cNvSpPr txBox="1">
            <a:spLocks noChangeArrowheads="1"/>
          </p:cNvSpPr>
          <p:nvPr/>
        </p:nvSpPr>
        <p:spPr bwMode="auto">
          <a:xfrm>
            <a:off x="4002088" y="1763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28" name="TextBox 22"/>
          <p:cNvSpPr txBox="1">
            <a:spLocks noChangeArrowheads="1"/>
          </p:cNvSpPr>
          <p:nvPr/>
        </p:nvSpPr>
        <p:spPr bwMode="auto">
          <a:xfrm>
            <a:off x="1233488" y="30368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29" name="TextBox 23"/>
          <p:cNvSpPr txBox="1">
            <a:spLocks noChangeArrowheads="1"/>
          </p:cNvSpPr>
          <p:nvPr/>
        </p:nvSpPr>
        <p:spPr bwMode="auto">
          <a:xfrm>
            <a:off x="6970713" y="28717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230" name="TextBox 24"/>
          <p:cNvSpPr txBox="1">
            <a:spLocks noChangeArrowheads="1"/>
          </p:cNvSpPr>
          <p:nvPr/>
        </p:nvSpPr>
        <p:spPr bwMode="auto">
          <a:xfrm>
            <a:off x="381000" y="1524000"/>
            <a:ext cx="1038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 falsifier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 verifier</a:t>
            </a:r>
          </a:p>
        </p:txBody>
      </p:sp>
      <p:sp>
        <p:nvSpPr>
          <p:cNvPr id="9231" name="TextBox 25"/>
          <p:cNvSpPr txBox="1">
            <a:spLocks noChangeArrowheads="1"/>
          </p:cNvSpPr>
          <p:nvPr/>
        </p:nvSpPr>
        <p:spPr bwMode="auto">
          <a:xfrm>
            <a:off x="5410200" y="1524000"/>
            <a:ext cx="32686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Edge: source loses in non-forced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position to target.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x</a:t>
            </a:r>
            <a:r>
              <a:rPr lang="en-US" altLang="en-US" sz="1800"/>
              <a:t>: counts outgoing edges.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2D615-044C-402D-A54D-A6FC2B6D0B62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Counting wins does not find meritorious students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1600200" y="3048000"/>
            <a:ext cx="10175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Gaurav:F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657600" y="2133600"/>
            <a:ext cx="8763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Kunal:F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5943600" y="2871788"/>
            <a:ext cx="8540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Cong:V</a:t>
            </a:r>
          </a:p>
        </p:txBody>
      </p:sp>
      <p:cxnSp>
        <p:nvCxnSpPr>
          <p:cNvPr id="7" name="Straight Arrow Connector 6"/>
          <p:cNvCxnSpPr>
            <a:stCxn id="10244" idx="3"/>
            <a:endCxn id="10245" idx="0"/>
          </p:cNvCxnSpPr>
          <p:nvPr/>
        </p:nvCxnSpPr>
        <p:spPr>
          <a:xfrm>
            <a:off x="4533900" y="2317750"/>
            <a:ext cx="1836738" cy="554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0243" idx="3"/>
            <a:endCxn id="10245" idx="1"/>
          </p:cNvCxnSpPr>
          <p:nvPr/>
        </p:nvCxnSpPr>
        <p:spPr>
          <a:xfrm flipV="1">
            <a:off x="2617788" y="3055938"/>
            <a:ext cx="3325812" cy="176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0244" idx="1"/>
            <a:endCxn id="10243" idx="0"/>
          </p:cNvCxnSpPr>
          <p:nvPr/>
        </p:nvCxnSpPr>
        <p:spPr>
          <a:xfrm flipH="1">
            <a:off x="2109788" y="2317750"/>
            <a:ext cx="1547812" cy="730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02088" y="1763713"/>
            <a:ext cx="508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30480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70713" y="2871788"/>
            <a:ext cx="508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0/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10252" name="TextBox 12"/>
          <p:cNvSpPr txBox="1">
            <a:spLocks noChangeArrowheads="1"/>
          </p:cNvSpPr>
          <p:nvPr/>
        </p:nvSpPr>
        <p:spPr bwMode="auto">
          <a:xfrm>
            <a:off x="1295400" y="2057400"/>
            <a:ext cx="11509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Brandon:F</a:t>
            </a:r>
          </a:p>
        </p:txBody>
      </p:sp>
      <p:cxnSp>
        <p:nvCxnSpPr>
          <p:cNvPr id="15" name="Straight Arrow Connector 14"/>
          <p:cNvCxnSpPr>
            <a:stCxn id="10252" idx="2"/>
            <a:endCxn id="10243" idx="0"/>
          </p:cNvCxnSpPr>
          <p:nvPr/>
        </p:nvCxnSpPr>
        <p:spPr>
          <a:xfrm>
            <a:off x="1871663" y="2427288"/>
            <a:ext cx="238125" cy="620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5800" y="20574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3733800"/>
            <a:ext cx="25146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blue</a:t>
            </a:r>
            <a:r>
              <a:rPr lang="en-US" dirty="0">
                <a:latin typeface="+mn-lt"/>
                <a:cs typeface="+mn-cs"/>
              </a:rPr>
              <a:t>: counting wins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x</a:t>
            </a:r>
            <a:r>
              <a:rPr lang="en-US" dirty="0">
                <a:latin typeface="+mn-lt"/>
                <a:cs typeface="+mn-cs"/>
              </a:rPr>
              <a:t>: counts outgoing edges</a:t>
            </a:r>
          </a:p>
        </p:txBody>
      </p:sp>
      <p:sp>
        <p:nvSpPr>
          <p:cNvPr id="10256" name="TextBox 18"/>
          <p:cNvSpPr txBox="1">
            <a:spLocks noChangeArrowheads="1"/>
          </p:cNvSpPr>
          <p:nvPr/>
        </p:nvSpPr>
        <p:spPr bwMode="auto">
          <a:xfrm>
            <a:off x="914400" y="4038600"/>
            <a:ext cx="8159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Mike:F</a:t>
            </a:r>
          </a:p>
        </p:txBody>
      </p:sp>
      <p:cxnSp>
        <p:nvCxnSpPr>
          <p:cNvPr id="21" name="Straight Arrow Connector 20"/>
          <p:cNvCxnSpPr>
            <a:stCxn id="10256" idx="0"/>
            <a:endCxn id="10243" idx="2"/>
          </p:cNvCxnSpPr>
          <p:nvPr/>
        </p:nvCxnSpPr>
        <p:spPr>
          <a:xfrm flipV="1">
            <a:off x="1322388" y="3417888"/>
            <a:ext cx="787400" cy="620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40386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0</a:t>
            </a:r>
          </a:p>
        </p:txBody>
      </p:sp>
      <p:sp>
        <p:nvSpPr>
          <p:cNvPr id="10259" name="TextBox 23"/>
          <p:cNvSpPr txBox="1">
            <a:spLocks noChangeArrowheads="1"/>
          </p:cNvSpPr>
          <p:nvPr/>
        </p:nvSpPr>
        <p:spPr bwMode="auto">
          <a:xfrm>
            <a:off x="3048000" y="5410200"/>
            <a:ext cx="4522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Denial of Truth Attack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 is not the perfect student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Other students helped him to distort the truth</a:t>
            </a:r>
          </a:p>
        </p:txBody>
      </p:sp>
      <p:sp>
        <p:nvSpPr>
          <p:cNvPr id="10260" name="TextBox 24"/>
          <p:cNvSpPr txBox="1">
            <a:spLocks noChangeArrowheads="1"/>
          </p:cNvSpPr>
          <p:nvPr/>
        </p:nvSpPr>
        <p:spPr bwMode="auto">
          <a:xfrm>
            <a:off x="2590800" y="4495800"/>
            <a:ext cx="7889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Zach:F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57400" y="44958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0</a:t>
            </a:r>
          </a:p>
        </p:txBody>
      </p:sp>
      <p:cxnSp>
        <p:nvCxnSpPr>
          <p:cNvPr id="27" name="Straight Arrow Connector 26"/>
          <p:cNvCxnSpPr>
            <a:stCxn id="10260" idx="0"/>
            <a:endCxn id="10243" idx="2"/>
          </p:cNvCxnSpPr>
          <p:nvPr/>
        </p:nvCxnSpPr>
        <p:spPr>
          <a:xfrm flipH="1" flipV="1">
            <a:off x="2109788" y="3417888"/>
            <a:ext cx="876300" cy="1077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256" idx="3"/>
            <a:endCxn id="10245" idx="1"/>
          </p:cNvCxnSpPr>
          <p:nvPr/>
        </p:nvCxnSpPr>
        <p:spPr>
          <a:xfrm flipV="1">
            <a:off x="1730375" y="3055938"/>
            <a:ext cx="4213225" cy="116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252" idx="3"/>
            <a:endCxn id="10244" idx="1"/>
          </p:cNvCxnSpPr>
          <p:nvPr/>
        </p:nvCxnSpPr>
        <p:spPr>
          <a:xfrm>
            <a:off x="2446338" y="2241550"/>
            <a:ext cx="1211262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8990C6-9A35-4135-8ED0-BF99C6EEA5F8}" type="datetime1">
              <a:rPr lang="en-US" smtClean="0"/>
              <a:t>1/2/2014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Technology to engage students in giving feedback to each other and </a:t>
            </a:r>
            <a:r>
              <a:rPr lang="en-US" altLang="en-US" dirty="0" smtClean="0"/>
              <a:t>learning from each other and grading </a:t>
            </a:r>
            <a:r>
              <a:rPr lang="en-US" altLang="en-US" dirty="0" smtClean="0"/>
              <a:t>each </a:t>
            </a:r>
            <a:r>
              <a:rPr lang="en-US" altLang="en-US" dirty="0" smtClean="0"/>
              <a:t>other fairly.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Grading mistakes are impossible.</a:t>
            </a:r>
          </a:p>
          <a:p>
            <a:pPr eaLnBrk="1" hangingPunct="1"/>
            <a:r>
              <a:rPr lang="en-US" altLang="en-US" dirty="0" smtClean="0"/>
              <a:t>Suitable for online debates in large online classes.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0FF11E-90D2-4A58-86CC-58A387A3C653}" type="datetime1">
              <a:rPr lang="en-US" smtClean="0"/>
              <a:t>1/2/2014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Predicates</a:t>
            </a:r>
          </a:p>
          <a:p>
            <a:pPr lvl="1"/>
            <a:r>
              <a:rPr lang="en-US" dirty="0" smtClean="0"/>
              <a:t>G(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</a:t>
            </a:r>
            <a:r>
              <a:rPr lang="en-US" b="1" dirty="0"/>
              <a:t> predicate </a:t>
            </a:r>
            <a:r>
              <a:rPr lang="en-US" dirty="0" smtClean="0"/>
              <a:t>describes </a:t>
            </a:r>
            <a:r>
              <a:rPr lang="en-US" dirty="0"/>
              <a:t>a property of objects, or a relationship among objects represented by the variables.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F1CEA3-4603-4BF6-9E49-3FFDC8A2F705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834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082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appearance of a variable in a well-formed-formula (</a:t>
            </a:r>
            <a:r>
              <a:rPr lang="en-US" dirty="0" err="1" smtClean="0"/>
              <a:t>wff</a:t>
            </a:r>
            <a:r>
              <a:rPr lang="en-US" dirty="0" smtClean="0"/>
              <a:t>) is said to be bound if either a specific value is assigned to it or it is quantified.</a:t>
            </a:r>
          </a:p>
          <a:p>
            <a:r>
              <a:rPr lang="en-US" dirty="0" smtClean="0"/>
              <a:t>If an appearance of a variable is not bound, it is free.</a:t>
            </a:r>
          </a:p>
          <a:p>
            <a:r>
              <a:rPr lang="en-US" dirty="0" smtClean="0"/>
              <a:t>Scope of a quantifier is given by parentheses or brackets.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B154B2-D902-4F69-9AB7-475F0AE28D92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1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</a:p>
          <a:p>
            <a:pPr lvl="1"/>
            <a:r>
              <a:rPr lang="en-US" dirty="0" smtClean="0"/>
              <a:t>Universal quantifier</a:t>
            </a:r>
          </a:p>
          <a:p>
            <a:pPr lvl="1"/>
            <a:r>
              <a:rPr lang="en-US" dirty="0" smtClean="0"/>
              <a:t>Existential quantifier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C2018-3448-4632-BC8F-B22F5925D948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5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propositions </a:t>
            </a:r>
            <a:br>
              <a:rPr lang="en-US" dirty="0" smtClean="0"/>
            </a:br>
            <a:r>
              <a:rPr lang="en-US" dirty="0" smtClean="0"/>
              <a:t>from 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predicate with variables can be turned into a proposition by applying one of the following two operations to each variable:</a:t>
            </a:r>
          </a:p>
          <a:p>
            <a:pPr lvl="1"/>
            <a:r>
              <a:rPr lang="en-US" dirty="0" smtClean="0"/>
              <a:t>Assign a value to the variable</a:t>
            </a:r>
          </a:p>
          <a:p>
            <a:pPr lvl="1"/>
            <a:r>
              <a:rPr lang="en-US" dirty="0" smtClean="0"/>
              <a:t>Quantify the variable using a quantifier (Universal or Existential)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BF3392-0887-4DC1-BA49-A042EA1F86A3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1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Quantifier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err="1" smtClean="0"/>
              <a:t>ForAll</a:t>
            </a:r>
            <a:r>
              <a:rPr lang="en-US" dirty="0" smtClean="0"/>
              <a:t> x: P(x)</a:t>
            </a:r>
          </a:p>
          <a:p>
            <a:r>
              <a:rPr lang="en-US" dirty="0" smtClean="0"/>
              <a:t>Universal quantifier and connective and.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x: P(x)</a:t>
            </a:r>
          </a:p>
          <a:p>
            <a:pPr lvl="1"/>
            <a:r>
              <a:rPr lang="en-US" dirty="0" smtClean="0"/>
              <a:t>P(c1) and P(c2) and P(c3) and (Pc4) (if the domain of x only contains 4 elements)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B9115-DCD4-4557-A9BE-9DFDEF33A9EC}" type="datetime1">
              <a:rPr lang="en-US" smtClean="0"/>
              <a:t>1/2/2014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8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7740</TotalTime>
  <Words>2766</Words>
  <Application>Microsoft Office PowerPoint</Application>
  <PresentationFormat>On-screen Show (4:3)</PresentationFormat>
  <Paragraphs>557</Paragraphs>
  <Slides>61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Apple Symbols</vt:lpstr>
      <vt:lpstr>Arial</vt:lpstr>
      <vt:lpstr>Calibri</vt:lpstr>
      <vt:lpstr>Gill Sans</vt:lpstr>
      <vt:lpstr>Lucida Grande</vt:lpstr>
      <vt:lpstr>ヒラギノ角ゴ ProN W3</vt:lpstr>
      <vt:lpstr>Office Theme</vt:lpstr>
      <vt:lpstr>Debates / Socratic Method for Computational Problems</vt:lpstr>
      <vt:lpstr>Contents</vt:lpstr>
      <vt:lpstr>What you learn</vt:lpstr>
      <vt:lpstr>What is a debate?</vt:lpstr>
      <vt:lpstr>Propositional Logic</vt:lpstr>
      <vt:lpstr>Predicate Logic</vt:lpstr>
      <vt:lpstr>Quantification</vt:lpstr>
      <vt:lpstr>Forming propositions  from predicates</vt:lpstr>
      <vt:lpstr>Universal Quantifier</vt:lpstr>
      <vt:lpstr>Existential Quantifier</vt:lpstr>
      <vt:lpstr>Order of Quantifiers</vt:lpstr>
      <vt:lpstr>Well-Formed Formulas (wffs) Syntax Rules</vt:lpstr>
      <vt:lpstr>Terms</vt:lpstr>
      <vt:lpstr>Atomic Formulas</vt:lpstr>
      <vt:lpstr>Formulas (well-formed formulas)</vt:lpstr>
      <vt:lpstr>Semantic Games (SGs) for interpreted formulas</vt:lpstr>
      <vt:lpstr>PowerPoint Presentation</vt:lpstr>
      <vt:lpstr>Rule-based Algorithm</vt:lpstr>
      <vt:lpstr>Algorithmic Languages</vt:lpstr>
      <vt:lpstr>Example of rule-based execution</vt:lpstr>
      <vt:lpstr>Example of rule-based execution (2)</vt:lpstr>
      <vt:lpstr>Strategies</vt:lpstr>
      <vt:lpstr>Truth and Clever Algorithms</vt:lpstr>
      <vt:lpstr>Examples</vt:lpstr>
      <vt:lpstr>Toy Example</vt:lpstr>
      <vt:lpstr>Toy Example: SG Trace</vt:lpstr>
      <vt:lpstr>Example: Lab Definition</vt:lpstr>
      <vt:lpstr>Silver Ratio Lab</vt:lpstr>
      <vt:lpstr>PowerPoint Presentation</vt:lpstr>
      <vt:lpstr>Example</vt:lpstr>
      <vt:lpstr>Example (continued 1)</vt:lpstr>
      <vt:lpstr>Example (continued 2)</vt:lpstr>
      <vt:lpstr>Silver Ratio</vt:lpstr>
      <vt:lpstr>Winning Strategy developed incrementally</vt:lpstr>
      <vt:lpstr>Silver Ratio</vt:lpstr>
      <vt:lpstr>PowerPoint Presentation</vt:lpstr>
      <vt:lpstr>Silver Ratio</vt:lpstr>
      <vt:lpstr>Silver Ratio</vt:lpstr>
      <vt:lpstr>Silver Ratio</vt:lpstr>
      <vt:lpstr>Silver Ratio</vt:lpstr>
      <vt:lpstr>Silver Ratio</vt:lpstr>
      <vt:lpstr>Example: Silver Ratio</vt:lpstr>
      <vt:lpstr>Example: SG Trace</vt:lpstr>
      <vt:lpstr>SG Properties (Relevant to our approach)</vt:lpstr>
      <vt:lpstr>Avatar</vt:lpstr>
      <vt:lpstr>Avatar</vt:lpstr>
      <vt:lpstr>Example Avatar for Silver Ratio Lab</vt:lpstr>
      <vt:lpstr>Generalizing SGs</vt:lpstr>
      <vt:lpstr>Temporary Summary</vt:lpstr>
      <vt:lpstr>Evaluation</vt:lpstr>
      <vt:lpstr>Merit Graph different sides</vt:lpstr>
      <vt:lpstr>same sides</vt:lpstr>
      <vt:lpstr>Merit Graph same sides</vt:lpstr>
      <vt:lpstr>Regular Debate Graph same sides</vt:lpstr>
      <vt:lpstr>Why Merit Graph</vt:lpstr>
      <vt:lpstr>Properties of Merit Graph</vt:lpstr>
      <vt:lpstr>Merit Graph for Claim c</vt:lpstr>
      <vt:lpstr>Counting wins does not find meritorious students</vt:lpstr>
      <vt:lpstr>Conclusions</vt:lpstr>
      <vt:lpstr>Extra slides</vt:lpstr>
      <vt:lpstr>Bound variables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Debates / Socratic Method for Formal Science</dc:title>
  <dc:creator>Karl Lieberherr</dc:creator>
  <cp:lastModifiedBy>Karl Lieberherr</cp:lastModifiedBy>
  <cp:revision>55</cp:revision>
  <dcterms:created xsi:type="dcterms:W3CDTF">2013-11-21T03:15:01Z</dcterms:created>
  <dcterms:modified xsi:type="dcterms:W3CDTF">2014-01-06T00:02:46Z</dcterms:modified>
</cp:coreProperties>
</file>