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8" r:id="rId1"/>
  </p:sldMasterIdLst>
  <p:notesMasterIdLst>
    <p:notesMasterId r:id="rId34"/>
  </p:notesMasterIdLst>
  <p:sldIdLst>
    <p:sldId id="256" r:id="rId2"/>
    <p:sldId id="257" r:id="rId3"/>
    <p:sldId id="314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28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3333FF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384" y="-112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952CCB-6CCE-F245-8A06-638CC3CE6C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E43C7-FAD7-C647-8192-811D4E6497CC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BB650-BEDB-E041-B71B-22BA8E6B0446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0EB75-3663-8944-831A-395DA7AC430B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ECAC2-C553-FF42-B038-A96A67E1B6B0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82224-4B95-2D4D-B1FE-FCFC314AEFAD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98ADD-05D3-2848-81FC-462566AF56C1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58666-C3D3-BA44-95EE-95969730347A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CE61-726E-5849-9D06-B90CD2718792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C0783-71ED-254D-9F7A-C9EF3B6DF567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0BF17-DA67-6F4B-ACB9-216764DB5C47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7EC12-84AE-EB41-A62D-DB4689E9060C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8E8DE-052C-C243-8449-7518A37675B8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1AFFD-93F6-9848-9BDD-FCEC659FE406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9895B-9002-6543-B82A-0E1B70E9E198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574A4-7FBA-0E49-B0FE-60B3FB450DC2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2F3C0-B36E-694C-A797-2BEB4D83F1A3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D8CE1-50B9-5940-B391-119101386117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A73E3-57B2-AB4C-932C-F0820D2C7554}" type="slidenum">
              <a:rPr lang="en-US"/>
              <a:pPr/>
              <a:t>25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745FB-14FF-2944-85D6-7FA650B63813}" type="slidenum">
              <a:rPr lang="en-US"/>
              <a:pPr/>
              <a:t>26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453E6-776D-0F4E-B5CB-81815F461F14}" type="slidenum">
              <a:rPr lang="en-US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0CD3B-93C5-424F-B72A-E3A0CF262A92}" type="slidenum">
              <a:rPr lang="en-US"/>
              <a:pPr/>
              <a:t>28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D631E-F8C0-9441-A1D8-4C0184F77934}" type="slidenum">
              <a:rPr lang="en-US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B5F88-991C-0D4E-B21E-0C60FC65E551}" type="slidenum">
              <a:rPr lang="en-US">
                <a:latin typeface="Arial" pitchFamily="-84" charset="0"/>
              </a:rPr>
              <a:pPr/>
              <a:t>3</a:t>
            </a:fld>
            <a:endParaRPr lang="en-US">
              <a:latin typeface="Arial" pitchFamily="-8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2EF91-6EA4-964D-9054-8BF79B076DFA}" type="slidenum">
              <a:rPr lang="en-US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61ACF-9965-9A47-833D-8B5AB2762F20}" type="slidenum">
              <a:rPr lang="en-US"/>
              <a:pPr/>
              <a:t>31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08134-AAD2-4D42-A687-36B8CAADC9EA}" type="slidenum">
              <a:rPr lang="en-US"/>
              <a:pPr/>
              <a:t>32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6342C-16D8-1647-AEBD-9AED03B82158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EA4C1-9332-2748-9EBC-508148E810E6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020FE-E46F-BC45-A481-265F5A3CE0A5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EEAD2-2338-9A47-B90D-FEDB393D8D07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141F3-3CB9-B74A-9796-369B7FAAB4B9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F4776-C9E1-5C4C-9EC0-E6F6DDBBE5CC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E37FE-B968-3145-9693-79B6BEADA93E}" type="datetime1">
              <a:rPr lang="en-US"/>
              <a:pPr/>
              <a:t>11/19/12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016F7-8F07-A34C-8980-D20907C8F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6E02C-C025-FC46-B6FB-C9EF0572A74E}" type="datetime1">
              <a:rPr lang="en-US"/>
              <a:pPr/>
              <a:t>11/19/12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DEE63-3A18-5748-BAD3-A8DB1A3243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A8A24-A628-1541-B404-FCBE9FA8981B}" type="datetime1">
              <a:rPr lang="en-US"/>
              <a:pPr/>
              <a:t>11/19/12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17B7E-F933-E74E-8487-4A5B04669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9AEE5-B279-BF45-802F-E45011DF1E5D}" type="datetime1">
              <a:rPr lang="en-US"/>
              <a:pPr/>
              <a:t>11/19/12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D6B80-D557-2A49-881E-52A5157E9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A3C2E-ECEF-434B-8035-583985AC012F}" type="datetime1">
              <a:rPr lang="en-US"/>
              <a:pPr/>
              <a:t>11/19/12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BF4AD-04B7-E94A-96CD-1F64C4036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6FC64-6D89-354E-BF35-0F87F555D201}" type="datetime1">
              <a:rPr lang="en-US"/>
              <a:pPr/>
              <a:t>11/19/12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319A7-E4E3-994F-8B12-B8A7C4C3F9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023F7-0F3A-8E42-8B2B-AF1885A196D2}" type="datetime1">
              <a:rPr lang="en-US"/>
              <a:pPr/>
              <a:t>11/19/12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1B6B8-1BE2-454D-A7E1-9510E160C7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56BE7-6483-5D4D-9D4F-353D083785DD}" type="datetime1">
              <a:rPr lang="en-US"/>
              <a:pPr/>
              <a:t>11/19/12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052F9-7108-0645-9ADA-E1C06BF51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EF5C1-13D4-B64F-90FD-F2060EEE08C0}" type="datetime1">
              <a:rPr lang="en-US"/>
              <a:pPr/>
              <a:t>11/19/12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1D14B-0982-DC45-A2D9-BB4528EE9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AEB31-87CD-E244-9CA9-321E52470B13}" type="datetime1">
              <a:rPr lang="en-US"/>
              <a:pPr/>
              <a:t>11/19/12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1385D-0B8E-284C-9C43-E08D854A5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B9AF4-3823-E84D-83B5-0A4C7A475BD4}" type="datetime1">
              <a:rPr lang="en-US"/>
              <a:pPr/>
              <a:t>11/19/12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27D17-DF9C-0245-A42A-E7EBF48B0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E1AB0-253A-F742-97E2-7C96B07C366D}" type="datetime1">
              <a:rPr lang="en-US"/>
              <a:pPr/>
              <a:t>11/19/12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28C95-C9D8-1346-AE38-714EFFE8D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AEB2172-F608-0C42-A9F2-B0C02AF7A39F}" type="datetime1">
              <a:rPr lang="en-US"/>
              <a:pPr/>
              <a:t>11/19/12</a:t>
            </a:fld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00800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BECF51-BCF7-ED42-8049-144A9BB0E89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6" descr="backgroun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269875"/>
            <a:ext cx="10953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209800" y="6400800"/>
            <a:ext cx="565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362200" y="6400800"/>
            <a:ext cx="502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College of Computer and Information Science, Northeastern University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457200" y="1524000"/>
            <a:ext cx="6629400" cy="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84" charset="2"/>
        <a:buChar char="§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h1.com/artists/az/godley_creme/artist.jhtml" TargetMode="External"/><Relationship Id="rId4" Type="http://schemas.openxmlformats.org/officeDocument/2006/relationships/hyperlink" Target="http://www.youtube.com/watch?v=KxtPRF6NG7I" TargetMode="External"/><Relationship Id="rId5" Type="http://schemas.openxmlformats.org/officeDocument/2006/relationships/hyperlink" Target="http://www.youtube.com/watch?v=F2AitTPI5U0" TargetMode="External"/><Relationship Id="rId6" Type="http://schemas.openxmlformats.org/officeDocument/2006/relationships/hyperlink" Target="http://en.wikipedia.org/wiki/Morph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1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hammerhead.com/thad/morph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C00501E-DE75-2744-A86C-B3A49F8C47F1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09A814B-A0B0-224C-BA55-DB7CABFAE1B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CS</a:t>
            </a:r>
            <a:r>
              <a:rPr lang="en-US" dirty="0" smtClean="0"/>
              <a:t> 4300</a:t>
            </a:r>
            <a:br>
              <a:rPr lang="en-US" dirty="0" smtClean="0"/>
            </a:br>
            <a:r>
              <a:rPr lang="en-US" dirty="0"/>
              <a:t>Computer Graphics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Prof. Harriet Fell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Fall </a:t>
            </a:r>
            <a:r>
              <a:rPr lang="en-US" sz="2800" smtClean="0"/>
              <a:t>2012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Lecture </a:t>
            </a:r>
            <a:r>
              <a:rPr lang="en-US" sz="2800" dirty="0" smtClean="0"/>
              <a:t>32 </a:t>
            </a:r>
            <a:r>
              <a:rPr lang="en-US" sz="2800" dirty="0"/>
              <a:t>–</a:t>
            </a:r>
            <a:r>
              <a:rPr lang="en-US" sz="2800" dirty="0" smtClean="0"/>
              <a:t> November</a:t>
            </a:r>
            <a:r>
              <a:rPr lang="en-US" sz="2800" dirty="0" smtClean="0"/>
              <a:t> 19, 2012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6A246CB-53C3-6744-96AE-439FA4288F38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891579-BD09-1F4F-B48E-D717C1DB258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Forward Mapping</a:t>
            </a:r>
            <a:br>
              <a:rPr lang="en-US" sz="4000" smtClean="0"/>
            </a:br>
            <a:r>
              <a:rPr lang="en-US" sz="4000" smtClean="0"/>
              <a:t>Harriet </a:t>
            </a:r>
            <a:r>
              <a:rPr lang="en-US" sz="4000" smtClean="0">
                <a:latin typeface="Wingdings" pitchFamily="-84" charset="2"/>
                <a:ea typeface="Wingdings" pitchFamily="-84" charset="2"/>
                <a:cs typeface="Wingdings" pitchFamily="-84" charset="2"/>
              </a:rPr>
              <a:t></a:t>
            </a:r>
            <a:r>
              <a:rPr lang="en-US" sz="4000" smtClean="0">
                <a:sym typeface="Symbol" pitchFamily="-84" charset="2"/>
              </a:rPr>
              <a:t> Mandrill</a:t>
            </a:r>
          </a:p>
        </p:txBody>
      </p:sp>
      <p:pic>
        <p:nvPicPr>
          <p:cNvPr id="33797" name="Picture 4" descr="mandrillM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60550"/>
            <a:ext cx="4038600" cy="4003675"/>
          </a:xfrm>
          <a:noFill/>
        </p:spPr>
      </p:pic>
      <p:pic>
        <p:nvPicPr>
          <p:cNvPr id="33798" name="Picture 6" descr="harrietF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820863"/>
            <a:ext cx="4038600" cy="4083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6BE1F1E-ABDD-DD49-A324-EFE37DF3ED5E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ACB708-2C0B-1F47-A476-9E798A5701B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Forward Mapping</a:t>
            </a:r>
            <a:br>
              <a:rPr lang="en-US" sz="4000" smtClean="0"/>
            </a:br>
            <a:r>
              <a:rPr lang="en-US" sz="4000" smtClean="0"/>
              <a:t>Mandrill </a:t>
            </a:r>
            <a:r>
              <a:rPr lang="en-US" sz="4000" smtClean="0">
                <a:latin typeface="Wingdings" pitchFamily="-84" charset="2"/>
                <a:ea typeface="Wingdings" pitchFamily="-84" charset="2"/>
                <a:cs typeface="Wingdings" pitchFamily="-84" charset="2"/>
              </a:rPr>
              <a:t></a:t>
            </a:r>
            <a:r>
              <a:rPr lang="en-US" sz="4000" smtClean="0">
                <a:sym typeface="Symbol" pitchFamily="-84" charset="2"/>
              </a:rPr>
              <a:t> Harriet</a:t>
            </a:r>
          </a:p>
        </p:txBody>
      </p:sp>
      <p:pic>
        <p:nvPicPr>
          <p:cNvPr id="35845" name="Picture 25" descr="mandrillF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919288"/>
            <a:ext cx="4038600" cy="3887787"/>
          </a:xfrm>
          <a:noFill/>
        </p:spPr>
      </p:pic>
      <p:pic>
        <p:nvPicPr>
          <p:cNvPr id="35846" name="Picture 28" descr="harrietM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919288"/>
            <a:ext cx="4038600" cy="3887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B907662-B7F0-C248-B4DC-C5522B811F6A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C703E6-9BF1-D746-B5E2-FF5693A8938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Inverse Mapping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1143000" y="2057400"/>
            <a:ext cx="29718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Text Box 4"/>
          <p:cNvSpPr txBox="1">
            <a:spLocks noChangeArrowheads="1"/>
          </p:cNvSpPr>
          <p:nvPr/>
        </p:nvSpPr>
        <p:spPr bwMode="auto">
          <a:xfrm>
            <a:off x="1981200" y="27432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Source Image</a:t>
            </a:r>
          </a:p>
        </p:txBody>
      </p:sp>
      <p:sp>
        <p:nvSpPr>
          <p:cNvPr id="37897" name="Text Box 5"/>
          <p:cNvSpPr txBox="1">
            <a:spLocks noChangeArrowheads="1"/>
          </p:cNvSpPr>
          <p:nvPr/>
        </p:nvSpPr>
        <p:spPr bwMode="auto">
          <a:xfrm>
            <a:off x="609600" y="2743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H</a:t>
            </a:r>
            <a:r>
              <a:rPr lang="en-US" i="1" baseline="-25000">
                <a:latin typeface="Times New Roman" pitchFamily="-84" charset="0"/>
              </a:rPr>
              <a:t>S</a:t>
            </a:r>
          </a:p>
        </p:txBody>
      </p:sp>
      <p:sp>
        <p:nvSpPr>
          <p:cNvPr id="37898" name="Text Box 6"/>
          <p:cNvSpPr txBox="1">
            <a:spLocks noChangeArrowheads="1"/>
          </p:cNvSpPr>
          <p:nvPr/>
        </p:nvSpPr>
        <p:spPr bwMode="auto">
          <a:xfrm>
            <a:off x="2286000" y="4114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W</a:t>
            </a:r>
            <a:r>
              <a:rPr lang="en-US" i="1" baseline="-25000">
                <a:latin typeface="Times New Roman" pitchFamily="-84" charset="0"/>
              </a:rPr>
              <a:t>S</a:t>
            </a:r>
          </a:p>
        </p:txBody>
      </p:sp>
      <p:sp>
        <p:nvSpPr>
          <p:cNvPr id="37899" name="Rectangle 7"/>
          <p:cNvSpPr>
            <a:spLocks noChangeArrowheads="1"/>
          </p:cNvSpPr>
          <p:nvPr/>
        </p:nvSpPr>
        <p:spPr bwMode="auto">
          <a:xfrm>
            <a:off x="5867400" y="2286000"/>
            <a:ext cx="2286000" cy="2819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0" name="Text Box 8"/>
          <p:cNvSpPr txBox="1">
            <a:spLocks noChangeArrowheads="1"/>
          </p:cNvSpPr>
          <p:nvPr/>
        </p:nvSpPr>
        <p:spPr bwMode="auto">
          <a:xfrm>
            <a:off x="6096000" y="2819400"/>
            <a:ext cx="1752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Destination</a:t>
            </a:r>
          </a:p>
          <a:p>
            <a:pPr algn="ctr">
              <a:spcBef>
                <a:spcPct val="50000"/>
              </a:spcBef>
            </a:pPr>
            <a:r>
              <a:rPr lang="en-US"/>
              <a:t>Image</a:t>
            </a:r>
          </a:p>
        </p:txBody>
      </p:sp>
      <p:sp>
        <p:nvSpPr>
          <p:cNvPr id="37901" name="Text Box 9"/>
          <p:cNvSpPr txBox="1">
            <a:spLocks noChangeArrowheads="1"/>
          </p:cNvSpPr>
          <p:nvPr/>
        </p:nvSpPr>
        <p:spPr bwMode="auto">
          <a:xfrm>
            <a:off x="5334000" y="3200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H</a:t>
            </a:r>
            <a:r>
              <a:rPr lang="en-US" i="1" baseline="-25000">
                <a:latin typeface="Times New Roman" pitchFamily="-84" charset="0"/>
              </a:rPr>
              <a:t>D</a:t>
            </a:r>
          </a:p>
        </p:txBody>
      </p:sp>
      <p:sp>
        <p:nvSpPr>
          <p:cNvPr id="37902" name="Text Box 10"/>
          <p:cNvSpPr txBox="1">
            <a:spLocks noChangeArrowheads="1"/>
          </p:cNvSpPr>
          <p:nvPr/>
        </p:nvSpPr>
        <p:spPr bwMode="auto">
          <a:xfrm>
            <a:off x="6705600" y="5029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W</a:t>
            </a:r>
            <a:r>
              <a:rPr lang="en-US" i="1" baseline="-25000">
                <a:latin typeface="Times New Roman" pitchFamily="-84" charset="0"/>
              </a:rPr>
              <a:t>D</a:t>
            </a:r>
          </a:p>
        </p:txBody>
      </p:sp>
      <p:sp>
        <p:nvSpPr>
          <p:cNvPr id="37903" name="Oval 11"/>
          <p:cNvSpPr>
            <a:spLocks noChangeArrowheads="1"/>
          </p:cNvSpPr>
          <p:nvPr/>
        </p:nvSpPr>
        <p:spPr bwMode="auto">
          <a:xfrm>
            <a:off x="32766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Oval 12"/>
          <p:cNvSpPr>
            <a:spLocks noChangeArrowheads="1"/>
          </p:cNvSpPr>
          <p:nvPr/>
        </p:nvSpPr>
        <p:spPr bwMode="auto">
          <a:xfrm>
            <a:off x="7467600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5" name="Freeform 13"/>
          <p:cNvSpPr>
            <a:spLocks/>
          </p:cNvSpPr>
          <p:nvPr/>
        </p:nvSpPr>
        <p:spPr bwMode="auto">
          <a:xfrm>
            <a:off x="3352800" y="3657600"/>
            <a:ext cx="3962400" cy="965200"/>
          </a:xfrm>
          <a:custGeom>
            <a:avLst/>
            <a:gdLst>
              <a:gd name="T0" fmla="*/ 0 w 2496"/>
              <a:gd name="T1" fmla="*/ 0 h 608"/>
              <a:gd name="T2" fmla="*/ 1143000 w 2496"/>
              <a:gd name="T3" fmla="*/ 838200 h 608"/>
              <a:gd name="T4" fmla="*/ 3962400 w 2496"/>
              <a:gd name="T5" fmla="*/ 762000 h 608"/>
              <a:gd name="T6" fmla="*/ 0 60000 65536"/>
              <a:gd name="T7" fmla="*/ 0 60000 65536"/>
              <a:gd name="T8" fmla="*/ 0 60000 65536"/>
              <a:gd name="T9" fmla="*/ 0 w 2496"/>
              <a:gd name="T10" fmla="*/ 0 h 608"/>
              <a:gd name="T11" fmla="*/ 2496 w 2496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608">
                <a:moveTo>
                  <a:pt x="0" y="0"/>
                </a:moveTo>
                <a:cubicBezTo>
                  <a:pt x="152" y="224"/>
                  <a:pt x="304" y="448"/>
                  <a:pt x="720" y="528"/>
                </a:cubicBezTo>
                <a:cubicBezTo>
                  <a:pt x="1136" y="608"/>
                  <a:pt x="1816" y="544"/>
                  <a:pt x="2496" y="480"/>
                </a:cubicBez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6" name="Text Box 14"/>
          <p:cNvSpPr txBox="1">
            <a:spLocks noChangeArrowheads="1"/>
          </p:cNvSpPr>
          <p:nvPr/>
        </p:nvSpPr>
        <p:spPr bwMode="auto">
          <a:xfrm>
            <a:off x="3048000" y="3048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</a:t>
            </a:r>
            <a:r>
              <a:rPr lang="en-US" i="1">
                <a:latin typeface="Times New Roman" pitchFamily="-84" charset="0"/>
              </a:rPr>
              <a:t>x, y</a:t>
            </a:r>
            <a:r>
              <a:rPr lang="en-US">
                <a:latin typeface="Times New Roman" pitchFamily="-84" charset="0"/>
              </a:rPr>
              <a:t>)</a:t>
            </a:r>
          </a:p>
        </p:txBody>
      </p:sp>
      <p:sp>
        <p:nvSpPr>
          <p:cNvPr id="37907" name="Text Box 15"/>
          <p:cNvSpPr txBox="1">
            <a:spLocks noChangeArrowheads="1"/>
          </p:cNvSpPr>
          <p:nvPr/>
        </p:nvSpPr>
        <p:spPr bwMode="auto">
          <a:xfrm>
            <a:off x="7010400" y="3886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</a:t>
            </a:r>
            <a:r>
              <a:rPr lang="en-US" i="1">
                <a:latin typeface="Times New Roman" pitchFamily="-84" charset="0"/>
              </a:rPr>
              <a:t>x</a:t>
            </a:r>
            <a:r>
              <a:rPr lang="en-US" i="1">
                <a:latin typeface="Times New Roman" pitchFamily="-84" charset="0"/>
                <a:sym typeface="Symbol" pitchFamily="-84" charset="2"/>
              </a:rPr>
              <a:t>’</a:t>
            </a:r>
            <a:r>
              <a:rPr lang="en-US" i="1">
                <a:latin typeface="Times New Roman" pitchFamily="-84" charset="0"/>
              </a:rPr>
              <a:t>, y</a:t>
            </a:r>
            <a:r>
              <a:rPr lang="en-US" i="1">
                <a:latin typeface="Times New Roman" pitchFamily="-84" charset="0"/>
                <a:sym typeface="Symbol" pitchFamily="-84" charset="2"/>
              </a:rPr>
              <a:t>’</a:t>
            </a:r>
            <a:r>
              <a:rPr lang="en-US">
                <a:latin typeface="Times New Roman" pitchFamily="-84" charset="0"/>
              </a:rPr>
              <a:t>)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340100" y="2628900"/>
          <a:ext cx="914400" cy="179388"/>
        </p:xfrm>
        <a:graphic>
          <a:graphicData uri="http://schemas.openxmlformats.org/presentationml/2006/ole">
            <p:oleObj spid="_x0000_s37890" name="Equation" r:id="rId4" imgW="429694" imgH="667586" progId="Equation.DSMT4">
              <p:embed/>
            </p:oleObj>
          </a:graphicData>
        </a:graphic>
      </p:graphicFrame>
      <p:sp>
        <p:nvSpPr>
          <p:cNvPr id="37908" name="Text Box 17"/>
          <p:cNvSpPr txBox="1">
            <a:spLocks noChangeArrowheads="1"/>
          </p:cNvSpPr>
          <p:nvPr/>
        </p:nvSpPr>
        <p:spPr bwMode="auto">
          <a:xfrm>
            <a:off x="762000" y="1600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(0, 0)</a:t>
            </a:r>
          </a:p>
        </p:txBody>
      </p:sp>
      <p:sp>
        <p:nvSpPr>
          <p:cNvPr id="37909" name="Text Box 18"/>
          <p:cNvSpPr txBox="1">
            <a:spLocks noChangeArrowheads="1"/>
          </p:cNvSpPr>
          <p:nvPr/>
        </p:nvSpPr>
        <p:spPr bwMode="auto">
          <a:xfrm>
            <a:off x="5410200" y="1828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(0, 0)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306513" y="4648200"/>
          <a:ext cx="3024187" cy="1720850"/>
        </p:xfrm>
        <a:graphic>
          <a:graphicData uri="http://schemas.openxmlformats.org/presentationml/2006/ole">
            <p:oleObj spid="_x0000_s37891" name="Equation" r:id="rId5" imgW="1562497" imgH="8893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706FF2F-6A4F-0249-AF2B-36A23EEC217A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40E1C5-C10F-B249-9F9C-37CDB17745D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Inverse Mapping</a:t>
            </a:r>
            <a:br>
              <a:rPr lang="en-US" sz="4000" smtClean="0"/>
            </a:br>
            <a:r>
              <a:rPr lang="en-US" sz="4000" smtClean="0"/>
              <a:t>Mandrill </a:t>
            </a:r>
            <a:r>
              <a:rPr lang="en-US" sz="4000" smtClean="0">
                <a:latin typeface="Wingdings" pitchFamily="-84" charset="2"/>
                <a:ea typeface="Wingdings" pitchFamily="-84" charset="2"/>
                <a:cs typeface="Wingdings" pitchFamily="-84" charset="2"/>
              </a:rPr>
              <a:t></a:t>
            </a:r>
            <a:r>
              <a:rPr lang="en-US" sz="4000" smtClean="0">
                <a:sym typeface="Symbol" pitchFamily="-84" charset="2"/>
              </a:rPr>
              <a:t> Harriet</a:t>
            </a:r>
          </a:p>
        </p:txBody>
      </p:sp>
      <p:pic>
        <p:nvPicPr>
          <p:cNvPr id="39941" name="Picture 11" descr="harrietM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19288"/>
            <a:ext cx="4038600" cy="3887787"/>
          </a:xfrm>
          <a:noFill/>
        </p:spPr>
      </p:pic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4419600" y="3733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 u="sng"/>
          </a:p>
        </p:txBody>
      </p:sp>
      <p:pic>
        <p:nvPicPr>
          <p:cNvPr id="39943" name="Picture 13" descr="mandrillINV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919288"/>
            <a:ext cx="4038600" cy="3887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5EB5E1B-748E-C64D-B6BD-7CBB05ADBD1D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6CBE60-939E-5340-A688-DF49BEB457A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Inverse Mapping</a:t>
            </a:r>
            <a:br>
              <a:rPr lang="en-US" sz="4000" smtClean="0"/>
            </a:br>
            <a:r>
              <a:rPr lang="en-US" sz="4000" smtClean="0"/>
              <a:t> Harriet </a:t>
            </a:r>
            <a:r>
              <a:rPr lang="en-US" sz="4000" smtClean="0">
                <a:latin typeface="Wingdings" pitchFamily="-84" charset="2"/>
                <a:ea typeface="Wingdings" pitchFamily="-84" charset="2"/>
                <a:cs typeface="Wingdings" pitchFamily="-84" charset="2"/>
              </a:rPr>
              <a:t></a:t>
            </a:r>
            <a:r>
              <a:rPr lang="en-US" sz="4000" smtClean="0">
                <a:sym typeface="Symbol" pitchFamily="-84" charset="2"/>
              </a:rPr>
              <a:t> Mandrill</a:t>
            </a:r>
          </a:p>
        </p:txBody>
      </p:sp>
      <p:pic>
        <p:nvPicPr>
          <p:cNvPr id="41989" name="Picture 7" descr="mandrillM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60550"/>
            <a:ext cx="4038600" cy="4003675"/>
          </a:xfrm>
          <a:noFill/>
        </p:spPr>
      </p:pic>
      <p:pic>
        <p:nvPicPr>
          <p:cNvPr id="41990" name="Picture 9" descr="harrietINV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30750" y="1905000"/>
            <a:ext cx="3956050" cy="3998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A3C4A64-30F9-3C45-9A59-8066018A91CE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7ADD633-A9FF-6544-9059-789892708B8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(harrietINV + mandrill)/2</a:t>
            </a:r>
          </a:p>
        </p:txBody>
      </p:sp>
      <p:pic>
        <p:nvPicPr>
          <p:cNvPr id="44037" name="Picture 4" descr="SimpleBlen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52675" y="1662113"/>
            <a:ext cx="4438650" cy="4400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4F11FCD-59D9-684E-8D59-BF1E138193A0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24E79F-3DDE-164F-9A89-4A12DCAF174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Points</a:t>
            </a:r>
          </a:p>
        </p:txBody>
      </p:sp>
      <p:pic>
        <p:nvPicPr>
          <p:cNvPr id="46085" name="Picture 9" descr="Olivier-Proto-Dot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2428875"/>
            <a:ext cx="6096000" cy="2867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56CC3D0-E83D-D844-8E42-0EA738E533BD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01D852-6D50-E04C-ACC2-E3EB60D66EE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Matching Ponts</a:t>
            </a:r>
            <a:br>
              <a:rPr lang="en-US" sz="4000" smtClean="0"/>
            </a:br>
            <a:r>
              <a:rPr lang="en-US" sz="4000" smtClean="0"/>
              <a:t>Rectangular Transforms</a:t>
            </a:r>
          </a:p>
        </p:txBody>
      </p:sp>
      <p:pic>
        <p:nvPicPr>
          <p:cNvPr id="48133" name="Picture 5" descr="mona&amp;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376488"/>
            <a:ext cx="8229600" cy="297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3B6CA3B-3211-424F-8A12-125D10880517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A10B678-06CB-6249-8DE2-59A8CBF34D1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Halfway Blend</a:t>
            </a:r>
          </a:p>
        </p:txBody>
      </p:sp>
      <p:pic>
        <p:nvPicPr>
          <p:cNvPr id="50181" name="Picture 9" descr="Tova-Proto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9725" y="2447925"/>
            <a:ext cx="5924550" cy="2828925"/>
          </a:xfrm>
          <a:noFill/>
        </p:spPr>
      </p:pic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1920875" y="1954213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Image1</a:t>
            </a:r>
          </a:p>
        </p:txBody>
      </p:sp>
      <p:sp>
        <p:nvSpPr>
          <p:cNvPr id="50183" name="Text Box 12"/>
          <p:cNvSpPr txBox="1">
            <a:spLocks noChangeArrowheads="1"/>
          </p:cNvSpPr>
          <p:nvPr/>
        </p:nvSpPr>
        <p:spPr bwMode="auto">
          <a:xfrm>
            <a:off x="5872163" y="1968500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Image2</a:t>
            </a:r>
          </a:p>
        </p:txBody>
      </p:sp>
      <p:sp>
        <p:nvSpPr>
          <p:cNvPr id="50184" name="Text Box 13"/>
          <p:cNvSpPr txBox="1">
            <a:spLocks noChangeArrowheads="1"/>
          </p:cNvSpPr>
          <p:nvPr/>
        </p:nvSpPr>
        <p:spPr bwMode="auto">
          <a:xfrm>
            <a:off x="2630488" y="5256213"/>
            <a:ext cx="38798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(1-t)Image1 + (t)Image2</a:t>
            </a:r>
          </a:p>
          <a:p>
            <a:pPr algn="ctr">
              <a:spcBef>
                <a:spcPct val="50000"/>
              </a:spcBef>
            </a:pPr>
            <a:r>
              <a:rPr lang="en-US"/>
              <a:t>T = 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6FD5EE6-AFBD-DF42-9D1A-FDF7D43D12DA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A9C711-139D-A342-BF21-32864904DDC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222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Caricatures</a:t>
            </a:r>
            <a:br>
              <a:rPr lang="en-US" sz="4000" smtClean="0"/>
            </a:br>
            <a:r>
              <a:rPr lang="en-US" sz="4000" smtClean="0"/>
              <a:t>Extreme Blends</a:t>
            </a:r>
          </a:p>
        </p:txBody>
      </p:sp>
      <p:pic>
        <p:nvPicPr>
          <p:cNvPr id="52229" name="Picture 8" descr="tova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2343150"/>
            <a:ext cx="6096000" cy="3038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D63B207-C17D-C546-9C4C-9343A3C5E819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586845-C6A0-C84F-81DF-3B21677809E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Today’s Topics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143" y="154962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Morphing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FD3637C-C61B-094E-8A7A-B16B9B6C209F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47730A-F344-1C4B-8DD7-A3334C47810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Harriet &amp; Mandrill</a:t>
            </a:r>
            <a:br>
              <a:rPr lang="en-US" sz="4000" smtClean="0"/>
            </a:br>
            <a:r>
              <a:rPr lang="en-US" sz="4000" smtClean="0"/>
              <a:t>Matching Eyes</a:t>
            </a:r>
          </a:p>
        </p:txBody>
      </p:sp>
      <p:pic>
        <p:nvPicPr>
          <p:cNvPr id="54277" name="Picture 3" descr="HJFfa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81088" y="2547938"/>
            <a:ext cx="2790825" cy="2628900"/>
          </a:xfrm>
          <a:noFill/>
        </p:spPr>
      </p:pic>
      <p:pic>
        <p:nvPicPr>
          <p:cNvPr id="54278" name="Picture 4" descr="mandri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48300" y="2643188"/>
            <a:ext cx="2438400" cy="2438400"/>
          </a:xfrm>
          <a:noFill/>
        </p:spPr>
      </p:pic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1066800" y="5410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Harriet     276x293</a:t>
            </a:r>
          </a:p>
        </p:txBody>
      </p:sp>
      <p:sp>
        <p:nvSpPr>
          <p:cNvPr id="54280" name="Text Box 6"/>
          <p:cNvSpPr txBox="1">
            <a:spLocks noChangeArrowheads="1"/>
          </p:cNvSpPr>
          <p:nvPr/>
        </p:nvSpPr>
        <p:spPr bwMode="auto">
          <a:xfrm>
            <a:off x="5334000" y="54102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Mandrill    256x256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79425" y="1738313"/>
            <a:ext cx="808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u="sng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28788" y="3095625"/>
            <a:ext cx="1527175" cy="198438"/>
            <a:chOff x="1089" y="1950"/>
            <a:chExt cx="962" cy="125"/>
          </a:xfrm>
        </p:grpSpPr>
        <p:sp>
          <p:nvSpPr>
            <p:cNvPr id="54294" name="Line 7"/>
            <p:cNvSpPr>
              <a:spLocks noChangeShapeType="1"/>
            </p:cNvSpPr>
            <p:nvPr/>
          </p:nvSpPr>
          <p:spPr bwMode="auto">
            <a:xfrm flipV="1">
              <a:off x="1110" y="1979"/>
              <a:ext cx="906" cy="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5" name="Oval 10"/>
            <p:cNvSpPr>
              <a:spLocks noChangeArrowheads="1"/>
            </p:cNvSpPr>
            <p:nvPr/>
          </p:nvSpPr>
          <p:spPr bwMode="auto">
            <a:xfrm>
              <a:off x="1089" y="2019"/>
              <a:ext cx="56" cy="5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6" name="Oval 11"/>
            <p:cNvSpPr>
              <a:spLocks noChangeArrowheads="1"/>
            </p:cNvSpPr>
            <p:nvPr/>
          </p:nvSpPr>
          <p:spPr bwMode="auto">
            <a:xfrm>
              <a:off x="1995" y="1950"/>
              <a:ext cx="56" cy="5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245225" y="2868613"/>
            <a:ext cx="838200" cy="107950"/>
            <a:chOff x="3934" y="1807"/>
            <a:chExt cx="528" cy="68"/>
          </a:xfrm>
        </p:grpSpPr>
        <p:sp>
          <p:nvSpPr>
            <p:cNvPr id="54291" name="Line 8"/>
            <p:cNvSpPr>
              <a:spLocks noChangeShapeType="1"/>
            </p:cNvSpPr>
            <p:nvPr/>
          </p:nvSpPr>
          <p:spPr bwMode="auto">
            <a:xfrm flipV="1">
              <a:off x="3958" y="1836"/>
              <a:ext cx="485" cy="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2" name="Oval 12"/>
            <p:cNvSpPr>
              <a:spLocks noChangeArrowheads="1"/>
            </p:cNvSpPr>
            <p:nvPr/>
          </p:nvSpPr>
          <p:spPr bwMode="auto">
            <a:xfrm>
              <a:off x="3934" y="1819"/>
              <a:ext cx="56" cy="5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3" name="Oval 13"/>
            <p:cNvSpPr>
              <a:spLocks noChangeArrowheads="1"/>
            </p:cNvSpPr>
            <p:nvPr/>
          </p:nvSpPr>
          <p:spPr bwMode="auto">
            <a:xfrm>
              <a:off x="4406" y="1807"/>
              <a:ext cx="56" cy="5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84" name="Text Box 14"/>
          <p:cNvSpPr txBox="1">
            <a:spLocks noChangeArrowheads="1"/>
          </p:cNvSpPr>
          <p:nvPr/>
        </p:nvSpPr>
        <p:spPr bwMode="auto">
          <a:xfrm>
            <a:off x="471488" y="1728788"/>
            <a:ext cx="7831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Match the endpoints of a line in the source with the endpoints of a line in the destination.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484313" y="3200400"/>
            <a:ext cx="2179637" cy="504825"/>
            <a:chOff x="935" y="2016"/>
            <a:chExt cx="1373" cy="318"/>
          </a:xfrm>
        </p:grpSpPr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935" y="2046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SP</a:t>
              </a:r>
            </a:p>
          </p:txBody>
        </p:sp>
        <p:sp>
          <p:nvSpPr>
            <p:cNvPr id="54290" name="Text Box 18"/>
            <p:cNvSpPr txBox="1">
              <a:spLocks noChangeArrowheads="1"/>
            </p:cNvSpPr>
            <p:nvPr/>
          </p:nvSpPr>
          <p:spPr bwMode="auto">
            <a:xfrm>
              <a:off x="1852" y="2016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SQ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927725" y="2971800"/>
            <a:ext cx="1635125" cy="457200"/>
            <a:chOff x="3734" y="1872"/>
            <a:chExt cx="1030" cy="288"/>
          </a:xfrm>
        </p:grpSpPr>
        <p:sp>
          <p:nvSpPr>
            <p:cNvPr id="54287" name="Text Box 19"/>
            <p:cNvSpPr txBox="1">
              <a:spLocks noChangeArrowheads="1"/>
            </p:cNvSpPr>
            <p:nvPr/>
          </p:nvSpPr>
          <p:spPr bwMode="auto">
            <a:xfrm>
              <a:off x="3734" y="1872"/>
              <a:ext cx="4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DP</a:t>
              </a:r>
            </a:p>
          </p:txBody>
        </p:sp>
        <p:sp>
          <p:nvSpPr>
            <p:cNvPr id="54288" name="Text Box 20"/>
            <p:cNvSpPr txBox="1">
              <a:spLocks noChangeArrowheads="1"/>
            </p:cNvSpPr>
            <p:nvPr/>
          </p:nvSpPr>
          <p:spPr bwMode="auto">
            <a:xfrm>
              <a:off x="4308" y="1872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DQ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4D6CE3-0657-BF4C-8933-4D87F0750E7D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A65AED1-1DBB-C243-BA6D-063BFD3AB0F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Pair Map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525463" y="1901825"/>
            <a:ext cx="8156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</a:t>
            </a:r>
            <a:r>
              <a:rPr lang="en-US" i="1">
                <a:solidFill>
                  <a:schemeClr val="accent2"/>
                </a:solidFill>
              </a:rPr>
              <a:t>line pair map</a:t>
            </a:r>
            <a:r>
              <a:rPr lang="en-US" i="1"/>
              <a:t> </a:t>
            </a:r>
            <a:r>
              <a:rPr lang="en-US"/>
              <a:t>takes the source image to an image the same size as the destinations and take the line segment in the source to the line segment in the destination.</a:t>
            </a: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904875" y="3186113"/>
            <a:ext cx="2762250" cy="29702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5332413" y="3168650"/>
            <a:ext cx="2227262" cy="3186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 flipH="1" flipV="1">
            <a:off x="1484313" y="3567113"/>
            <a:ext cx="452437" cy="214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Text Box 11"/>
          <p:cNvSpPr txBox="1">
            <a:spLocks noChangeArrowheads="1"/>
          </p:cNvSpPr>
          <p:nvPr/>
        </p:nvSpPr>
        <p:spPr bwMode="auto">
          <a:xfrm>
            <a:off x="1914525" y="5576888"/>
            <a:ext cx="68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DP</a:t>
            </a:r>
          </a:p>
        </p:txBody>
      </p:sp>
      <p:sp>
        <p:nvSpPr>
          <p:cNvPr id="56330" name="Text Box 12"/>
          <p:cNvSpPr txBox="1">
            <a:spLocks noChangeArrowheads="1"/>
          </p:cNvSpPr>
          <p:nvPr/>
        </p:nvSpPr>
        <p:spPr bwMode="auto">
          <a:xfrm>
            <a:off x="1423988" y="3200400"/>
            <a:ext cx="687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DQ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1755775" y="4795838"/>
            <a:ext cx="56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u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4813" y="3983038"/>
            <a:ext cx="914400" cy="685800"/>
            <a:chOff x="1055" y="2509"/>
            <a:chExt cx="576" cy="432"/>
          </a:xfrm>
        </p:grpSpPr>
        <p:sp>
          <p:nvSpPr>
            <p:cNvPr id="56347" name="Text Box 15"/>
            <p:cNvSpPr txBox="1">
              <a:spLocks noChangeArrowheads="1"/>
            </p:cNvSpPr>
            <p:nvPr/>
          </p:nvSpPr>
          <p:spPr bwMode="auto">
            <a:xfrm>
              <a:off x="1198" y="2509"/>
              <a:ext cx="3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v</a:t>
              </a:r>
            </a:p>
          </p:txBody>
        </p:sp>
        <p:sp>
          <p:nvSpPr>
            <p:cNvPr id="56348" name="Rectangle 17"/>
            <p:cNvSpPr>
              <a:spLocks noChangeArrowheads="1"/>
            </p:cNvSpPr>
            <p:nvPr/>
          </p:nvSpPr>
          <p:spPr bwMode="auto">
            <a:xfrm rot="-656700">
              <a:off x="1078" y="2827"/>
              <a:ext cx="114" cy="1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Line 10"/>
            <p:cNvSpPr>
              <a:spLocks noChangeShapeType="1"/>
            </p:cNvSpPr>
            <p:nvPr/>
          </p:nvSpPr>
          <p:spPr bwMode="auto">
            <a:xfrm flipV="1">
              <a:off x="1055" y="2703"/>
              <a:ext cx="576" cy="14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44763" y="3938588"/>
            <a:ext cx="1276350" cy="457200"/>
            <a:chOff x="1603" y="2481"/>
            <a:chExt cx="804" cy="288"/>
          </a:xfrm>
        </p:grpSpPr>
        <p:sp>
          <p:nvSpPr>
            <p:cNvPr id="56345" name="Text Box 13"/>
            <p:cNvSpPr txBox="1">
              <a:spLocks noChangeArrowheads="1"/>
            </p:cNvSpPr>
            <p:nvPr/>
          </p:nvSpPr>
          <p:spPr bwMode="auto">
            <a:xfrm>
              <a:off x="1654" y="2481"/>
              <a:ext cx="7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X=(x,y)</a:t>
              </a:r>
            </a:p>
          </p:txBody>
        </p:sp>
        <p:sp>
          <p:nvSpPr>
            <p:cNvPr id="56346" name="Oval 14"/>
            <p:cNvSpPr>
              <a:spLocks noChangeArrowheads="1"/>
            </p:cNvSpPr>
            <p:nvPr/>
          </p:nvSpPr>
          <p:spPr bwMode="auto">
            <a:xfrm>
              <a:off x="1603" y="266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334" name="Line 20"/>
          <p:cNvSpPr>
            <a:spLocks noChangeShapeType="1"/>
          </p:cNvSpPr>
          <p:nvPr/>
        </p:nvSpPr>
        <p:spPr bwMode="auto">
          <a:xfrm flipV="1">
            <a:off x="5994400" y="3429000"/>
            <a:ext cx="417513" cy="2436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Text Box 21"/>
          <p:cNvSpPr txBox="1">
            <a:spLocks noChangeArrowheads="1"/>
          </p:cNvSpPr>
          <p:nvPr/>
        </p:nvSpPr>
        <p:spPr bwMode="auto">
          <a:xfrm>
            <a:off x="5972175" y="5729288"/>
            <a:ext cx="68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</a:t>
            </a:r>
          </a:p>
        </p:txBody>
      </p:sp>
      <p:sp>
        <p:nvSpPr>
          <p:cNvPr id="56336" name="Text Box 22"/>
          <p:cNvSpPr txBox="1">
            <a:spLocks noChangeArrowheads="1"/>
          </p:cNvSpPr>
          <p:nvPr/>
        </p:nvSpPr>
        <p:spPr bwMode="auto">
          <a:xfrm>
            <a:off x="6405563" y="3200400"/>
            <a:ext cx="687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SQ</a:t>
            </a:r>
          </a:p>
        </p:txBody>
      </p: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5813425" y="4948238"/>
            <a:ext cx="56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u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226175" y="4117975"/>
            <a:ext cx="1020763" cy="558800"/>
            <a:chOff x="3922" y="2594"/>
            <a:chExt cx="643" cy="352"/>
          </a:xfrm>
        </p:grpSpPr>
        <p:sp>
          <p:nvSpPr>
            <p:cNvPr id="56342" name="Text Box 25"/>
            <p:cNvSpPr txBox="1">
              <a:spLocks noChangeArrowheads="1"/>
            </p:cNvSpPr>
            <p:nvPr/>
          </p:nvSpPr>
          <p:spPr bwMode="auto">
            <a:xfrm>
              <a:off x="4063" y="2594"/>
              <a:ext cx="3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v</a:t>
              </a:r>
            </a:p>
          </p:txBody>
        </p:sp>
        <p:sp>
          <p:nvSpPr>
            <p:cNvPr id="56343" name="Rectangle 26"/>
            <p:cNvSpPr>
              <a:spLocks noChangeArrowheads="1"/>
            </p:cNvSpPr>
            <p:nvPr/>
          </p:nvSpPr>
          <p:spPr bwMode="auto">
            <a:xfrm rot="613844">
              <a:off x="3922" y="2832"/>
              <a:ext cx="114" cy="1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4" name="Line 27"/>
            <p:cNvSpPr>
              <a:spLocks noChangeShapeType="1"/>
            </p:cNvSpPr>
            <p:nvPr/>
          </p:nvSpPr>
          <p:spPr bwMode="auto">
            <a:xfrm rot="1270544" flipV="1">
              <a:off x="3926" y="2778"/>
              <a:ext cx="639" cy="1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202488" y="4262438"/>
            <a:ext cx="1657350" cy="461962"/>
            <a:chOff x="1603" y="2481"/>
            <a:chExt cx="804" cy="291"/>
          </a:xfrm>
        </p:grpSpPr>
        <p:sp>
          <p:nvSpPr>
            <p:cNvPr id="56340" name="Text Box 29"/>
            <p:cNvSpPr txBox="1">
              <a:spLocks noChangeArrowheads="1"/>
            </p:cNvSpPr>
            <p:nvPr/>
          </p:nvSpPr>
          <p:spPr bwMode="auto">
            <a:xfrm>
              <a:off x="1654" y="2481"/>
              <a:ext cx="75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>
                  <a:sym typeface="Symbol" pitchFamily="-84" charset="2"/>
                </a:rPr>
                <a:t>’</a:t>
              </a:r>
              <a:r>
                <a:rPr lang="en-US"/>
                <a:t>=(x’,y’)</a:t>
              </a:r>
            </a:p>
          </p:txBody>
        </p:sp>
        <p:sp>
          <p:nvSpPr>
            <p:cNvPr id="56341" name="Oval 30"/>
            <p:cNvSpPr>
              <a:spLocks noChangeArrowheads="1"/>
            </p:cNvSpPr>
            <p:nvPr/>
          </p:nvSpPr>
          <p:spPr bwMode="auto">
            <a:xfrm>
              <a:off x="1603" y="266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8" grpId="0"/>
      <p:bldP spid="1106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62C3383-31C7-2A48-B11F-19257B4D05F4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2422DE5-DB28-A84C-AD89-B0B73B6B237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</a:t>
            </a:r>
            <a:r>
              <a:rPr lang="en-US" i="1" smtClean="0"/>
              <a:t>u</a:t>
            </a:r>
            <a:r>
              <a:rPr lang="en-US" smtClean="0"/>
              <a:t> and </a:t>
            </a:r>
            <a:r>
              <a:rPr lang="en-US" i="1" smtClean="0"/>
              <a:t>v</a:t>
            </a:r>
            <a:endParaRPr lang="en-US" smtClean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3049588" y="1770063"/>
          <a:ext cx="5919787" cy="2998787"/>
        </p:xfrm>
        <a:graphic>
          <a:graphicData uri="http://schemas.openxmlformats.org/presentationml/2006/ole">
            <p:oleObj spid="_x0000_s58370" name="Equation" r:id="rId4" imgW="2857897" imgH="1448197" progId="Equation.DSMT4">
              <p:embed/>
            </p:oleObj>
          </a:graphicData>
        </a:graphic>
      </p:graphicFrame>
      <p:sp>
        <p:nvSpPr>
          <p:cNvPr id="58374" name="Text Box 19"/>
          <p:cNvSpPr txBox="1">
            <a:spLocks noChangeArrowheads="1"/>
          </p:cNvSpPr>
          <p:nvPr/>
        </p:nvSpPr>
        <p:spPr bwMode="auto">
          <a:xfrm>
            <a:off x="198438" y="5345113"/>
            <a:ext cx="85740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u </a:t>
            </a:r>
            <a:r>
              <a:rPr lang="en-US"/>
              <a:t>is the proportion of the distance from DP to DQ.</a:t>
            </a:r>
          </a:p>
          <a:p>
            <a:pPr>
              <a:spcBef>
                <a:spcPct val="50000"/>
              </a:spcBef>
            </a:pPr>
            <a:r>
              <a:rPr lang="en-US" i="1"/>
              <a:t>v</a:t>
            </a:r>
            <a:r>
              <a:rPr lang="en-US"/>
              <a:t> is the distance to travel in the perpendicular direction.</a:t>
            </a:r>
            <a:endParaRPr lang="en-US" i="1"/>
          </a:p>
        </p:txBody>
      </p:sp>
      <p:grpSp>
        <p:nvGrpSpPr>
          <p:cNvPr id="58375" name="Group 18"/>
          <p:cNvGrpSpPr>
            <a:grpSpLocks/>
          </p:cNvGrpSpPr>
          <p:nvPr/>
        </p:nvGrpSpPr>
        <p:grpSpPr bwMode="auto">
          <a:xfrm>
            <a:off x="207963" y="2200275"/>
            <a:ext cx="2916237" cy="2970213"/>
            <a:chOff x="570" y="2007"/>
            <a:chExt cx="1837" cy="1871"/>
          </a:xfrm>
        </p:grpSpPr>
        <p:sp>
          <p:nvSpPr>
            <p:cNvPr id="58376" name="Rectangle 5"/>
            <p:cNvSpPr>
              <a:spLocks noChangeArrowheads="1"/>
            </p:cNvSpPr>
            <p:nvPr/>
          </p:nvSpPr>
          <p:spPr bwMode="auto">
            <a:xfrm>
              <a:off x="570" y="2007"/>
              <a:ext cx="1740" cy="18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7" name="Line 6"/>
            <p:cNvSpPr>
              <a:spLocks noChangeShapeType="1"/>
            </p:cNvSpPr>
            <p:nvPr/>
          </p:nvSpPr>
          <p:spPr bwMode="auto">
            <a:xfrm flipH="1" flipV="1">
              <a:off x="935" y="2247"/>
              <a:ext cx="285" cy="13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8" name="Text Box 7"/>
            <p:cNvSpPr txBox="1">
              <a:spLocks noChangeArrowheads="1"/>
            </p:cNvSpPr>
            <p:nvPr/>
          </p:nvSpPr>
          <p:spPr bwMode="auto">
            <a:xfrm>
              <a:off x="1206" y="3513"/>
              <a:ext cx="433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DP</a:t>
              </a:r>
            </a:p>
          </p:txBody>
        </p:sp>
        <p:sp>
          <p:nvSpPr>
            <p:cNvPr id="58379" name="Text Box 8"/>
            <p:cNvSpPr txBox="1">
              <a:spLocks noChangeArrowheads="1"/>
            </p:cNvSpPr>
            <p:nvPr/>
          </p:nvSpPr>
          <p:spPr bwMode="auto">
            <a:xfrm>
              <a:off x="897" y="2016"/>
              <a:ext cx="433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DQ</a:t>
              </a:r>
            </a:p>
          </p:txBody>
        </p:sp>
        <p:sp>
          <p:nvSpPr>
            <p:cNvPr id="58380" name="Text Box 9"/>
            <p:cNvSpPr txBox="1">
              <a:spLocks noChangeArrowheads="1"/>
            </p:cNvSpPr>
            <p:nvPr/>
          </p:nvSpPr>
          <p:spPr bwMode="auto">
            <a:xfrm>
              <a:off x="1106" y="3021"/>
              <a:ext cx="3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u</a:t>
              </a:r>
            </a:p>
          </p:txBody>
        </p:sp>
        <p:grpSp>
          <p:nvGrpSpPr>
            <p:cNvPr id="58381" name="Group 10"/>
            <p:cNvGrpSpPr>
              <a:grpSpLocks/>
            </p:cNvGrpSpPr>
            <p:nvPr/>
          </p:nvGrpSpPr>
          <p:grpSpPr bwMode="auto">
            <a:xfrm>
              <a:off x="1055" y="2509"/>
              <a:ext cx="576" cy="432"/>
              <a:chOff x="1055" y="2509"/>
              <a:chExt cx="576" cy="432"/>
            </a:xfrm>
          </p:grpSpPr>
          <p:sp>
            <p:nvSpPr>
              <p:cNvPr id="58385" name="Text Box 11"/>
              <p:cNvSpPr txBox="1">
                <a:spLocks noChangeArrowheads="1"/>
              </p:cNvSpPr>
              <p:nvPr/>
            </p:nvSpPr>
            <p:spPr bwMode="auto">
              <a:xfrm>
                <a:off x="1198" y="2509"/>
                <a:ext cx="354" cy="2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/>
                  <a:t>v</a:t>
                </a:r>
              </a:p>
            </p:txBody>
          </p:sp>
          <p:sp>
            <p:nvSpPr>
              <p:cNvPr id="58386" name="Rectangle 12"/>
              <p:cNvSpPr>
                <a:spLocks noChangeArrowheads="1"/>
              </p:cNvSpPr>
              <p:nvPr/>
            </p:nvSpPr>
            <p:spPr bwMode="auto">
              <a:xfrm rot="-656700">
                <a:off x="1078" y="2827"/>
                <a:ext cx="114" cy="11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7" name="Line 13"/>
              <p:cNvSpPr>
                <a:spLocks noChangeShapeType="1"/>
              </p:cNvSpPr>
              <p:nvPr/>
            </p:nvSpPr>
            <p:spPr bwMode="auto">
              <a:xfrm flipV="1">
                <a:off x="1055" y="2703"/>
                <a:ext cx="576" cy="143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82" name="Group 14"/>
            <p:cNvGrpSpPr>
              <a:grpSpLocks/>
            </p:cNvGrpSpPr>
            <p:nvPr/>
          </p:nvGrpSpPr>
          <p:grpSpPr bwMode="auto">
            <a:xfrm>
              <a:off x="1603" y="2481"/>
              <a:ext cx="804" cy="288"/>
              <a:chOff x="1603" y="2481"/>
              <a:chExt cx="804" cy="288"/>
            </a:xfrm>
          </p:grpSpPr>
          <p:sp>
            <p:nvSpPr>
              <p:cNvPr id="58383" name="Text Box 15"/>
              <p:cNvSpPr txBox="1">
                <a:spLocks noChangeArrowheads="1"/>
              </p:cNvSpPr>
              <p:nvPr/>
            </p:nvSpPr>
            <p:spPr bwMode="auto">
              <a:xfrm>
                <a:off x="1654" y="2481"/>
                <a:ext cx="7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X=(x,y)</a:t>
                </a:r>
              </a:p>
            </p:txBody>
          </p:sp>
          <p:sp>
            <p:nvSpPr>
              <p:cNvPr id="58384" name="Oval 16"/>
              <p:cNvSpPr>
                <a:spLocks noChangeArrowheads="1"/>
              </p:cNvSpPr>
              <p:nvPr/>
            </p:nvSpPr>
            <p:spPr bwMode="auto">
              <a:xfrm>
                <a:off x="1603" y="2669"/>
                <a:ext cx="56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76C0672-8342-B44B-B360-FDAD4DDDE410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6C13C1-862F-9547-8A8D-48E10F0E597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linePairMap.m header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44463" y="1828800"/>
            <a:ext cx="8872537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% linePairMap.m</a:t>
            </a:r>
          </a:p>
          <a:p>
            <a:r>
              <a:rPr lang="en-US">
                <a:solidFill>
                  <a:schemeClr val="accent2"/>
                </a:solidFill>
              </a:rPr>
              <a:t>% Scale image Source to one size DW, DH with line pair mapping</a:t>
            </a:r>
          </a:p>
          <a:p>
            <a:r>
              <a:rPr lang="en-US"/>
              <a:t>function Dest = forwardMap(Source, DW, DH, SP, SQ, DP, DQ);</a:t>
            </a:r>
          </a:p>
          <a:p>
            <a:r>
              <a:rPr lang="en-US">
                <a:solidFill>
                  <a:schemeClr val="accent2"/>
                </a:solidFill>
              </a:rPr>
              <a:t>% Source is the source image</a:t>
            </a:r>
          </a:p>
          <a:p>
            <a:r>
              <a:rPr lang="en-US">
                <a:solidFill>
                  <a:schemeClr val="accent2"/>
                </a:solidFill>
              </a:rPr>
              <a:t>% DW is the destination width</a:t>
            </a:r>
          </a:p>
          <a:p>
            <a:r>
              <a:rPr lang="en-US">
                <a:solidFill>
                  <a:schemeClr val="accent2"/>
                </a:solidFill>
              </a:rPr>
              <a:t>% DH is the destination height</a:t>
            </a:r>
          </a:p>
          <a:p>
            <a:r>
              <a:rPr lang="en-US">
                <a:solidFill>
                  <a:schemeClr val="accent2"/>
                </a:solidFill>
              </a:rPr>
              <a:t>% SP, SQ are endpoints of a line segment in the Source [y, x]</a:t>
            </a:r>
          </a:p>
          <a:p>
            <a:r>
              <a:rPr lang="en-US">
                <a:solidFill>
                  <a:schemeClr val="accent2"/>
                </a:solidFill>
              </a:rPr>
              <a:t>% DP, DQ are endpoints of a line segment in the Dest [y, x]</a:t>
            </a:r>
          </a:p>
          <a:p>
            <a:endParaRPr lang="en-US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C7A628-A9A7-EE4A-9F6E-F06A0EC89D19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0BE668-E193-A048-975C-7AFB010354D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linePairMap.m body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0800" y="1665288"/>
            <a:ext cx="9026525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/>
              <a:t>Dest = zeros(DH, DW,3);  % rows x columns x RGB</a:t>
            </a:r>
          </a:p>
          <a:p>
            <a:r>
              <a:rPr lang="en-US" sz="2200"/>
              <a:t>SW = length(Source(1,:,1));  % source width</a:t>
            </a:r>
          </a:p>
          <a:p>
            <a:r>
              <a:rPr lang="en-US" sz="2200"/>
              <a:t>SH = length(Source(:,1,1));   % source height</a:t>
            </a:r>
          </a:p>
          <a:p>
            <a:r>
              <a:rPr lang="en-US" sz="2200"/>
              <a:t>for y= 1:DH</a:t>
            </a:r>
          </a:p>
          <a:p>
            <a:r>
              <a:rPr lang="en-US" sz="2200"/>
              <a:t>    for x = 1:DW  </a:t>
            </a:r>
          </a:p>
          <a:p>
            <a:r>
              <a:rPr lang="en-US" sz="2200"/>
              <a:t>      u = ([x,y]-DP)*(DQ-DP)'/((DQ-DP)*(DQ-DP)'); </a:t>
            </a:r>
          </a:p>
          <a:p>
            <a:r>
              <a:rPr lang="en-US" sz="2200"/>
              <a:t>      v = ([x,y]-DP)*perp(DQ-DP)'/norm(DQ-DP);</a:t>
            </a:r>
          </a:p>
          <a:p>
            <a:r>
              <a:rPr lang="en-US" sz="2200"/>
              <a:t>      SourcePoint = SP+u*(SQ-SP) + v*perp(SQ-SP)/norm(SQ-SP);</a:t>
            </a:r>
          </a:p>
          <a:p>
            <a:r>
              <a:rPr lang="en-US" sz="2200"/>
              <a:t>      SourcePoint = max([1,1],min([SW,SH], SourcePoint));</a:t>
            </a:r>
          </a:p>
          <a:p>
            <a:endParaRPr lang="en-US" sz="2200">
              <a:solidFill>
                <a:schemeClr val="accent2"/>
              </a:solidFill>
            </a:endParaRPr>
          </a:p>
          <a:p>
            <a:r>
              <a:rPr lang="en-US" sz="2200"/>
              <a:t>      Dest(y,x,:)=Source(round(SourcePoint(2)),round(SourcePoint(1)),:);</a:t>
            </a:r>
          </a:p>
          <a:p>
            <a:r>
              <a:rPr lang="en-US" sz="2200"/>
              <a:t>    end;</a:t>
            </a:r>
          </a:p>
          <a:p>
            <a:r>
              <a:rPr lang="en-US" sz="2200"/>
              <a:t>end;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528166A-4119-EC43-905A-90DE04088B88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07A224A-AEEB-AE46-A3FB-DBBC4BAC3D2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linePairMap.m extras</a:t>
            </a: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461963" y="1720850"/>
            <a:ext cx="8329612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% display the image</a:t>
            </a:r>
          </a:p>
          <a:p>
            <a:r>
              <a:rPr lang="en-US"/>
              <a:t>figure, image(Dest/255,'CDataMapping','scaled'); </a:t>
            </a:r>
          </a:p>
          <a:p>
            <a:r>
              <a:rPr lang="en-US"/>
              <a:t>axis equal; </a:t>
            </a:r>
          </a:p>
          <a:p>
            <a:r>
              <a:rPr lang="en-US"/>
              <a:t>title('line pair map');</a:t>
            </a:r>
          </a:p>
          <a:p>
            <a:r>
              <a:rPr lang="en-US"/>
              <a:t>xlim([1,DW]); ylim([1,DH]);</a:t>
            </a:r>
          </a:p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r>
              <a:rPr lang="en-US"/>
              <a:t>function Vperp = perp(V)</a:t>
            </a:r>
          </a:p>
          <a:p>
            <a:r>
              <a:rPr lang="en-US"/>
              <a:t>Vperp = [V(2), - V(1)];</a:t>
            </a:r>
          </a:p>
          <a:p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1270826-BB5F-9841-AFAE-CD03AD3A2D14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6124E5-6E47-A84A-8686-3C2F5BEBF11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Pair Map</a:t>
            </a:r>
          </a:p>
        </p:txBody>
      </p:sp>
      <p:pic>
        <p:nvPicPr>
          <p:cNvPr id="66565" name="Picture 7" descr="mandrillM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784350"/>
            <a:ext cx="4114800" cy="4079875"/>
          </a:xfrm>
          <a:noFill/>
        </p:spPr>
      </p:pic>
      <p:pic>
        <p:nvPicPr>
          <p:cNvPr id="66566" name="Picture 9" descr="harrietL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820863"/>
            <a:ext cx="4038600" cy="4083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C5BFFF5-FF26-E049-8D87-8B737B6C38A4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C1E9BD1-6B0B-B640-915F-560D6E549B7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Pair Blend</a:t>
            </a:r>
          </a:p>
        </p:txBody>
      </p:sp>
      <p:pic>
        <p:nvPicPr>
          <p:cNvPr id="68613" name="Picture 5" descr="LPBlen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71725" y="1695450"/>
            <a:ext cx="4400550" cy="4333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E22C0E2-7116-394C-BEEE-A8C0B25CB10D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69AAB6-FA8A-3C44-A973-5E31978B14D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Pair Map 2</a:t>
            </a:r>
          </a:p>
        </p:txBody>
      </p:sp>
      <p:pic>
        <p:nvPicPr>
          <p:cNvPr id="70661" name="Picture 13" descr="mandrillLP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919288"/>
            <a:ext cx="4038600" cy="3887787"/>
          </a:xfrm>
          <a:noFill/>
        </p:spPr>
      </p:pic>
      <p:pic>
        <p:nvPicPr>
          <p:cNvPr id="70662" name="Picture 16" descr="harrietM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919288"/>
            <a:ext cx="4038600" cy="3887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07984FC-79F2-474E-B132-5B1CD771C9D9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B8173E7-5EE2-FB4D-AFEE-5B582ED9050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Pair Blend 2</a:t>
            </a:r>
          </a:p>
        </p:txBody>
      </p:sp>
      <p:pic>
        <p:nvPicPr>
          <p:cNvPr id="72709" name="Picture 5" descr="LPBlend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09813" y="1743075"/>
            <a:ext cx="4524375" cy="4238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F04B4EB-1EC3-F74F-8BBF-30930E0BACF6}" type="datetime4">
              <a:rPr lang="en-US" smtClean="0">
                <a:latin typeface="Arial" pitchFamily="-84" charset="0"/>
              </a:rPr>
              <a:pPr/>
              <a:t>November 19, 2012</a:t>
            </a:fld>
            <a:endParaRPr lang="en-US" smtClean="0">
              <a:latin typeface="Arial" pitchFamily="-84" charset="0"/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4511F0-D87F-EE40-A5F1-E7B46BBF4F61}" type="slidenum">
              <a:rPr lang="en-US" smtClean="0">
                <a:latin typeface="Arial" pitchFamily="-84" charset="0"/>
              </a:rPr>
              <a:pPr/>
              <a:t>3</a:t>
            </a:fld>
            <a:endParaRPr lang="en-US" smtClean="0">
              <a:latin typeface="Arial" pitchFamily="-8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Morphing History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i="1" smtClean="0">
                <a:solidFill>
                  <a:schemeClr val="accent2"/>
                </a:solidFill>
              </a:rPr>
              <a:t>Morphing</a:t>
            </a:r>
            <a:r>
              <a:rPr lang="en-US" sz="2400" i="1" smtClean="0"/>
              <a:t> </a:t>
            </a:r>
            <a:r>
              <a:rPr lang="en-US" sz="2400" smtClean="0"/>
              <a:t>is turning one image into another through a seamless transition.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Early films used cross-fading picture of one actor or object to another.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 1985, </a:t>
            </a:r>
            <a:r>
              <a:rPr lang="en-US" sz="2400" smtClean="0">
                <a:hlinkClick r:id="rId3"/>
              </a:rPr>
              <a:t>"</a:t>
            </a:r>
            <a:r>
              <a:rPr lang="en-US" sz="2400" smtClean="0">
                <a:hlinkClick r:id="rId4"/>
              </a:rPr>
              <a:t>Cry" by Godley and Crème</a:t>
            </a:r>
            <a:r>
              <a:rPr lang="en-US" sz="2400" smtClean="0"/>
              <a:t>, parts of an image fade gradually to make a smother transition.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Early-1990s computer techniques distorted one image as it faded into another.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-84" charset="-128"/>
              </a:rPr>
              <a:t>Mark corresponding points and vectors on the "before" and "after" images used in the morph.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-84" charset="-128"/>
              </a:rPr>
              <a:t>E.g. key points on the faces, such as the contour of the nose or location of an eye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-84" charset="-128"/>
                <a:hlinkClick r:id="rId5"/>
              </a:rPr>
              <a:t>Michael Jackson's "Black or White”</a:t>
            </a:r>
            <a:r>
              <a:rPr lang="en-US" sz="2000" smtClean="0">
                <a:ea typeface="ＭＳ Ｐゴシック" pitchFamily="-84" charset="-128"/>
              </a:rPr>
              <a:t> (1991)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1600" smtClean="0">
                <a:ea typeface="ＭＳ Ｐゴシック" pitchFamily="-84" charset="-128"/>
                <a:hlinkClick r:id="rId6"/>
              </a:rPr>
              <a:t>http://en.wikipedia.org/wiki/Morphing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7497C67-0966-FB4A-8F1E-672551E4AA51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7475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B2A2A6-2187-8741-A98B-46A2733D436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Weighted Blends</a:t>
            </a:r>
          </a:p>
        </p:txBody>
      </p:sp>
      <p:pic>
        <p:nvPicPr>
          <p:cNvPr id="74757" name="Picture 4" descr="LPBlendMostlyHarri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47863"/>
            <a:ext cx="2751138" cy="2647950"/>
          </a:xfrm>
          <a:noFill/>
        </p:spPr>
      </p:pic>
      <p:pic>
        <p:nvPicPr>
          <p:cNvPr id="74758" name="Picture 8" descr="LPBlen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41675" y="1981200"/>
            <a:ext cx="2660650" cy="2620963"/>
          </a:xfrm>
          <a:noFill/>
        </p:spPr>
      </p:pic>
      <p:pic>
        <p:nvPicPr>
          <p:cNvPr id="74759" name="Picture 10" descr="LPBlendMostlyMandri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978525" y="1928813"/>
            <a:ext cx="2778125" cy="2674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8E9FA5B-8EE1-D34B-852E-CE638E82AA7C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D07E7F-557F-E447-B8CB-D47CF752AAB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68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Line Pairs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298450" y="1738313"/>
            <a:ext cx="85471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Find Xi' for the ith pair of lines. </a:t>
            </a:r>
          </a:p>
          <a:p>
            <a:r>
              <a:rPr lang="en-US"/>
              <a:t>Di = Xi' – X</a:t>
            </a:r>
          </a:p>
          <a:p>
            <a:r>
              <a:rPr lang="en-US"/>
              <a:t>Use a weighted average of the Di. </a:t>
            </a:r>
          </a:p>
          <a:p>
            <a:r>
              <a:rPr lang="en-US"/>
              <a:t>Weight is determined by the distance from X to the line.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length = length of the line</a:t>
            </a:r>
          </a:p>
          <a:p>
            <a:r>
              <a:rPr lang="en-US"/>
              <a:t>dist is the distance from the pixel to the line</a:t>
            </a:r>
          </a:p>
          <a:p>
            <a:r>
              <a:rPr lang="en-US"/>
              <a:t>a, b, and p are used to change the relative effect of the lines. </a:t>
            </a:r>
          </a:p>
          <a:p>
            <a:endParaRPr lang="en-US" sz="1200"/>
          </a:p>
          <a:p>
            <a:r>
              <a:rPr lang="en-US"/>
              <a:t>Add average displacement to X to determine X‘.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ph idx="1"/>
          </p:nvPr>
        </p:nvGraphicFramePr>
        <p:xfrm>
          <a:off x="2128838" y="3429000"/>
          <a:ext cx="3273425" cy="1238250"/>
        </p:xfrm>
        <a:graphic>
          <a:graphicData uri="http://schemas.openxmlformats.org/presentationml/2006/ole">
            <p:oleObj spid="_x0000_s76802" name="Equation" r:id="rId4" imgW="1409485" imgH="533565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82B953-4BBD-BD43-AE5E-0FF1250B3E01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0C636C-5C09-AB4E-A13E-8B0CA56320D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Let’s Morph</a:t>
            </a: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4104949" y="2849563"/>
            <a:ext cx="167990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/>
              <a:t>MorphX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E3BD6A-3C4F-1B41-A994-172B9E22CC4B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BC54B0-2482-9D44-A6D6-86BEB33308F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Morphing History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1992 Gryphon Software's “Morph” became available for Apple Macintosh.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For high-end use, “Elastic Reality” (based on Morph Plus) became the de facto system of choice for films and earned two Academy Awards in 1996 for Scientific and Technical Achievement.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Today many programs can automatically morph images that correspond closely enough with relatively little instruction from the user.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Now morphing is used to do cross-fading.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76416F6-9CB4-8242-B7AF-0B81B9C36CAE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AB584B-03D7-A647-ABF6-DFECD9F6241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Harriet George Harriet…</a:t>
            </a:r>
          </a:p>
        </p:txBody>
      </p:sp>
      <p:pic>
        <p:nvPicPr>
          <p:cNvPr id="23557" name="Picture 8" descr="HarrietGeorgeHarrietSmal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86050" y="1600200"/>
            <a:ext cx="3811588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26F6F03-8D76-6B49-86A6-1C03FF0B8106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6DA672-4FD4-A34E-873C-DC1BA02209B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hlinkClick r:id="rId3"/>
              </a:rPr>
              <a:t>Feature Based Image Metamorphosis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400" smtClean="0"/>
              <a:t>Thaddeus Beier and Shawn Neely 1992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morph process consists</a:t>
            </a:r>
          </a:p>
          <a:p>
            <a:pPr lvl="1" eaLnBrk="1" hangingPunct="1"/>
            <a:r>
              <a:rPr lang="en-US" smtClean="0">
                <a:ea typeface="ＭＳ Ｐゴシック" pitchFamily="-84" charset="-128"/>
              </a:rPr>
              <a:t>warping two images so that they have the same "shape" </a:t>
            </a:r>
          </a:p>
          <a:p>
            <a:pPr lvl="1" eaLnBrk="1" hangingPunct="1"/>
            <a:r>
              <a:rPr lang="en-US" smtClean="0">
                <a:ea typeface="ＭＳ Ｐゴシック" pitchFamily="-84" charset="-128"/>
              </a:rPr>
              <a:t>cross dissolving the resulting images </a:t>
            </a:r>
          </a:p>
          <a:p>
            <a:pPr eaLnBrk="1" hangingPunct="1"/>
            <a:r>
              <a:rPr lang="en-US" smtClean="0"/>
              <a:t>cross-dissolving is simple</a:t>
            </a:r>
          </a:p>
          <a:p>
            <a:pPr eaLnBrk="1" hangingPunct="1"/>
            <a:r>
              <a:rPr lang="en-US" smtClean="0"/>
              <a:t>warping an image is hard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5B27738-41E8-6B42-8890-94418237FFF5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A9DAF1-7E16-5D40-B645-AA9ADB576FD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Harriet &amp; Mandrill</a:t>
            </a:r>
          </a:p>
        </p:txBody>
      </p:sp>
      <p:pic>
        <p:nvPicPr>
          <p:cNvPr id="27653" name="Picture 5" descr="HJFfa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81088" y="2547938"/>
            <a:ext cx="2790825" cy="2628900"/>
          </a:xfrm>
          <a:noFill/>
        </p:spPr>
      </p:pic>
      <p:pic>
        <p:nvPicPr>
          <p:cNvPr id="27654" name="Picture 8" descr="mandri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48300" y="2643188"/>
            <a:ext cx="2438400" cy="2438400"/>
          </a:xfrm>
          <a:noFill/>
        </p:spPr>
      </p:pic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1066800" y="5410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Harriet     276x293</a:t>
            </a: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5334000" y="54102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Mandrill    256x256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7F79014-1CB9-8843-B7C6-D912ACB0CEDE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7FE9356-ABF3-384B-8C80-4506EF91538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Warping an Image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There are two ways to warp an image: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>
                <a:solidFill>
                  <a:schemeClr val="accent2"/>
                </a:solidFill>
                <a:ea typeface="ＭＳ Ｐゴシック" pitchFamily="-84" charset="-128"/>
              </a:rPr>
              <a:t>forward mapping</a:t>
            </a:r>
            <a:r>
              <a:rPr lang="en-US" smtClean="0">
                <a:ea typeface="ＭＳ Ｐゴシック" pitchFamily="-84" charset="-128"/>
              </a:rPr>
              <a:t> - scan through source image pixel by pixel, and copy them to the appropriate place in the destination image.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olidFill>
                  <a:schemeClr val="hlink"/>
                </a:solidFill>
                <a:ea typeface="ＭＳ Ｐゴシック" pitchFamily="-84" charset="-128"/>
              </a:rPr>
              <a:t>some pixels in the destination might not get painted, and would have to be interpolated.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>
                <a:solidFill>
                  <a:schemeClr val="accent2"/>
                </a:solidFill>
                <a:ea typeface="ＭＳ Ｐゴシック" pitchFamily="-84" charset="-128"/>
              </a:rPr>
              <a:t>reverse mapping - </a:t>
            </a:r>
            <a:r>
              <a:rPr lang="en-US" smtClean="0">
                <a:ea typeface="ＭＳ Ｐゴシック" pitchFamily="-84" charset="-128"/>
              </a:rPr>
              <a:t>go through the destination image pixel by pixel, and sample the correct pixel(s) from the source image.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olidFill>
                  <a:schemeClr val="hlink"/>
                </a:solidFill>
                <a:ea typeface="ＭＳ Ｐゴシック" pitchFamily="-84" charset="-128"/>
              </a:rPr>
              <a:t>every pixel in the destination image gets set to something appropriate.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4596DF2-9382-7645-BDE9-FC1132D54F90}" type="datetime4">
              <a:rPr lang="en-US" smtClean="0"/>
              <a:pPr/>
              <a:t>November 19, 2012</a:t>
            </a:fld>
            <a:endParaRPr lang="en-US" smtClean="0"/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6EEF7C-DCBC-654E-92FC-11A96294CF2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Forward Mapping</a:t>
            </a: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1143000" y="2057400"/>
            <a:ext cx="29718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Text Box 5"/>
          <p:cNvSpPr txBox="1">
            <a:spLocks noChangeArrowheads="1"/>
          </p:cNvSpPr>
          <p:nvPr/>
        </p:nvSpPr>
        <p:spPr bwMode="auto">
          <a:xfrm>
            <a:off x="1981200" y="27432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Source Image</a:t>
            </a:r>
          </a:p>
        </p:txBody>
      </p:sp>
      <p:sp>
        <p:nvSpPr>
          <p:cNvPr id="31753" name="Text Box 7"/>
          <p:cNvSpPr txBox="1">
            <a:spLocks noChangeArrowheads="1"/>
          </p:cNvSpPr>
          <p:nvPr/>
        </p:nvSpPr>
        <p:spPr bwMode="auto">
          <a:xfrm>
            <a:off x="609600" y="2743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H</a:t>
            </a:r>
            <a:r>
              <a:rPr lang="en-US" i="1" baseline="-25000">
                <a:latin typeface="Times New Roman" pitchFamily="-84" charset="0"/>
              </a:rPr>
              <a:t>S</a:t>
            </a:r>
          </a:p>
        </p:txBody>
      </p:sp>
      <p:sp>
        <p:nvSpPr>
          <p:cNvPr id="31754" name="Text Box 8"/>
          <p:cNvSpPr txBox="1">
            <a:spLocks noChangeArrowheads="1"/>
          </p:cNvSpPr>
          <p:nvPr/>
        </p:nvSpPr>
        <p:spPr bwMode="auto">
          <a:xfrm>
            <a:off x="2286000" y="4114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W</a:t>
            </a:r>
            <a:r>
              <a:rPr lang="en-US" i="1" baseline="-25000">
                <a:latin typeface="Times New Roman" pitchFamily="-84" charset="0"/>
              </a:rPr>
              <a:t>S</a:t>
            </a:r>
          </a:p>
        </p:txBody>
      </p:sp>
      <p:sp>
        <p:nvSpPr>
          <p:cNvPr id="31755" name="Rectangle 9"/>
          <p:cNvSpPr>
            <a:spLocks noChangeArrowheads="1"/>
          </p:cNvSpPr>
          <p:nvPr/>
        </p:nvSpPr>
        <p:spPr bwMode="auto">
          <a:xfrm>
            <a:off x="5867400" y="2286000"/>
            <a:ext cx="2286000" cy="2819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Text Box 10"/>
          <p:cNvSpPr txBox="1">
            <a:spLocks noChangeArrowheads="1"/>
          </p:cNvSpPr>
          <p:nvPr/>
        </p:nvSpPr>
        <p:spPr bwMode="auto">
          <a:xfrm>
            <a:off x="6096000" y="2819400"/>
            <a:ext cx="1752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Destination</a:t>
            </a:r>
          </a:p>
          <a:p>
            <a:pPr algn="ctr">
              <a:spcBef>
                <a:spcPct val="50000"/>
              </a:spcBef>
            </a:pPr>
            <a:r>
              <a:rPr lang="en-US"/>
              <a:t>Image</a:t>
            </a:r>
          </a:p>
        </p:txBody>
      </p:sp>
      <p:sp>
        <p:nvSpPr>
          <p:cNvPr id="31757" name="Text Box 11"/>
          <p:cNvSpPr txBox="1">
            <a:spLocks noChangeArrowheads="1"/>
          </p:cNvSpPr>
          <p:nvPr/>
        </p:nvSpPr>
        <p:spPr bwMode="auto">
          <a:xfrm>
            <a:off x="5334000" y="3200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H</a:t>
            </a:r>
            <a:r>
              <a:rPr lang="en-US" i="1" baseline="-25000">
                <a:latin typeface="Times New Roman" pitchFamily="-84" charset="0"/>
              </a:rPr>
              <a:t>D</a:t>
            </a:r>
          </a:p>
        </p:txBody>
      </p:sp>
      <p:sp>
        <p:nvSpPr>
          <p:cNvPr id="31758" name="Text Box 12"/>
          <p:cNvSpPr txBox="1">
            <a:spLocks noChangeArrowheads="1"/>
          </p:cNvSpPr>
          <p:nvPr/>
        </p:nvSpPr>
        <p:spPr bwMode="auto">
          <a:xfrm>
            <a:off x="6705600" y="5029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W</a:t>
            </a:r>
            <a:r>
              <a:rPr lang="en-US" i="1" baseline="-25000">
                <a:latin typeface="Times New Roman" pitchFamily="-84" charset="0"/>
              </a:rPr>
              <a:t>D</a:t>
            </a:r>
          </a:p>
        </p:txBody>
      </p:sp>
      <p:sp>
        <p:nvSpPr>
          <p:cNvPr id="31759" name="Oval 13"/>
          <p:cNvSpPr>
            <a:spLocks noChangeArrowheads="1"/>
          </p:cNvSpPr>
          <p:nvPr/>
        </p:nvSpPr>
        <p:spPr bwMode="auto">
          <a:xfrm>
            <a:off x="32766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4"/>
          <p:cNvSpPr>
            <a:spLocks noChangeArrowheads="1"/>
          </p:cNvSpPr>
          <p:nvPr/>
        </p:nvSpPr>
        <p:spPr bwMode="auto">
          <a:xfrm>
            <a:off x="7467600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Freeform 15"/>
          <p:cNvSpPr>
            <a:spLocks/>
          </p:cNvSpPr>
          <p:nvPr/>
        </p:nvSpPr>
        <p:spPr bwMode="auto">
          <a:xfrm>
            <a:off x="3352800" y="3657600"/>
            <a:ext cx="3962400" cy="965200"/>
          </a:xfrm>
          <a:custGeom>
            <a:avLst/>
            <a:gdLst>
              <a:gd name="T0" fmla="*/ 0 w 2496"/>
              <a:gd name="T1" fmla="*/ 0 h 608"/>
              <a:gd name="T2" fmla="*/ 1143000 w 2496"/>
              <a:gd name="T3" fmla="*/ 838200 h 608"/>
              <a:gd name="T4" fmla="*/ 3962400 w 2496"/>
              <a:gd name="T5" fmla="*/ 762000 h 608"/>
              <a:gd name="T6" fmla="*/ 0 60000 65536"/>
              <a:gd name="T7" fmla="*/ 0 60000 65536"/>
              <a:gd name="T8" fmla="*/ 0 60000 65536"/>
              <a:gd name="T9" fmla="*/ 0 w 2496"/>
              <a:gd name="T10" fmla="*/ 0 h 608"/>
              <a:gd name="T11" fmla="*/ 2496 w 2496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608">
                <a:moveTo>
                  <a:pt x="0" y="0"/>
                </a:moveTo>
                <a:cubicBezTo>
                  <a:pt x="152" y="224"/>
                  <a:pt x="304" y="448"/>
                  <a:pt x="720" y="528"/>
                </a:cubicBezTo>
                <a:cubicBezTo>
                  <a:pt x="1136" y="608"/>
                  <a:pt x="1816" y="544"/>
                  <a:pt x="2496" y="480"/>
                </a:cubicBez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Text Box 16"/>
          <p:cNvSpPr txBox="1">
            <a:spLocks noChangeArrowheads="1"/>
          </p:cNvSpPr>
          <p:nvPr/>
        </p:nvSpPr>
        <p:spPr bwMode="auto">
          <a:xfrm>
            <a:off x="3048000" y="3048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</a:t>
            </a:r>
            <a:r>
              <a:rPr lang="en-US" i="1">
                <a:latin typeface="Times New Roman" pitchFamily="-84" charset="0"/>
              </a:rPr>
              <a:t>x, y</a:t>
            </a:r>
            <a:r>
              <a:rPr lang="en-US">
                <a:latin typeface="Times New Roman" pitchFamily="-84" charset="0"/>
              </a:rPr>
              <a:t>)</a:t>
            </a:r>
          </a:p>
        </p:txBody>
      </p:sp>
      <p:sp>
        <p:nvSpPr>
          <p:cNvPr id="31763" name="Text Box 17"/>
          <p:cNvSpPr txBox="1">
            <a:spLocks noChangeArrowheads="1"/>
          </p:cNvSpPr>
          <p:nvPr/>
        </p:nvSpPr>
        <p:spPr bwMode="auto">
          <a:xfrm>
            <a:off x="7010400" y="3886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</a:t>
            </a:r>
            <a:r>
              <a:rPr lang="en-US" i="1">
                <a:latin typeface="Times New Roman" pitchFamily="-84" charset="0"/>
              </a:rPr>
              <a:t>x</a:t>
            </a:r>
            <a:r>
              <a:rPr lang="en-US" i="1">
                <a:latin typeface="Times New Roman" pitchFamily="-84" charset="0"/>
                <a:sym typeface="Symbol" pitchFamily="-84" charset="2"/>
              </a:rPr>
              <a:t>’</a:t>
            </a:r>
            <a:r>
              <a:rPr lang="en-US" i="1">
                <a:latin typeface="Times New Roman" pitchFamily="-84" charset="0"/>
              </a:rPr>
              <a:t>, y</a:t>
            </a:r>
            <a:r>
              <a:rPr lang="en-US" i="1">
                <a:latin typeface="Times New Roman" pitchFamily="-84" charset="0"/>
                <a:sym typeface="Symbol" pitchFamily="-84" charset="2"/>
              </a:rPr>
              <a:t>’ </a:t>
            </a:r>
            <a:r>
              <a:rPr lang="en-US">
                <a:latin typeface="Times New Roman" pitchFamily="-84" charset="0"/>
              </a:rPr>
              <a:t>)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340100" y="2628900"/>
          <a:ext cx="914400" cy="179388"/>
        </p:xfrm>
        <a:graphic>
          <a:graphicData uri="http://schemas.openxmlformats.org/presentationml/2006/ole">
            <p:oleObj spid="_x0000_s31746" name="Equation" r:id="rId4" imgW="429694" imgH="667586" progId="Equation.DSMT4">
              <p:embed/>
            </p:oleObj>
          </a:graphicData>
        </a:graphic>
      </p:graphicFrame>
      <p:sp>
        <p:nvSpPr>
          <p:cNvPr id="31764" name="Text Box 19"/>
          <p:cNvSpPr txBox="1">
            <a:spLocks noChangeArrowheads="1"/>
          </p:cNvSpPr>
          <p:nvPr/>
        </p:nvSpPr>
        <p:spPr bwMode="auto">
          <a:xfrm>
            <a:off x="762000" y="1600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(0, 0)</a:t>
            </a:r>
          </a:p>
        </p:txBody>
      </p:sp>
      <p:sp>
        <p:nvSpPr>
          <p:cNvPr id="31765" name="Text Box 20"/>
          <p:cNvSpPr txBox="1">
            <a:spLocks noChangeArrowheads="1"/>
          </p:cNvSpPr>
          <p:nvPr/>
        </p:nvSpPr>
        <p:spPr bwMode="auto">
          <a:xfrm>
            <a:off x="5410200" y="1828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(0, 0)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295400" y="4648200"/>
          <a:ext cx="3048000" cy="1720850"/>
        </p:xfrm>
        <a:graphic>
          <a:graphicData uri="http://schemas.openxmlformats.org/presentationml/2006/ole">
            <p:oleObj spid="_x0000_s31747" name="Equation" r:id="rId5" imgW="1575197" imgH="8893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G140">
  <a:themeElements>
    <a:clrScheme name="CSG1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G14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SG1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CSG140</Template>
  <TotalTime>4993</TotalTime>
  <Words>1207</Words>
  <Application>Microsoft Macintosh PowerPoint</Application>
  <PresentationFormat>On-screen Show (4:3)</PresentationFormat>
  <Paragraphs>253</Paragraphs>
  <Slides>32</Slides>
  <Notes>32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CSG140</vt:lpstr>
      <vt:lpstr>Equation</vt:lpstr>
      <vt:lpstr>CS 4300 Computer Graphics</vt:lpstr>
      <vt:lpstr>Today’s Topics</vt:lpstr>
      <vt:lpstr>Morphing History</vt:lpstr>
      <vt:lpstr>Morphing History</vt:lpstr>
      <vt:lpstr>Harriet George Harriet…</vt:lpstr>
      <vt:lpstr>Feature Based Image Metamorphosis Thaddeus Beier and Shawn Neely 1992</vt:lpstr>
      <vt:lpstr>Harriet &amp; Mandrill</vt:lpstr>
      <vt:lpstr>Warping an Image</vt:lpstr>
      <vt:lpstr>Forward Mapping</vt:lpstr>
      <vt:lpstr>Forward Mapping Harriet  Mandrill</vt:lpstr>
      <vt:lpstr>Forward Mapping Mandrill  Harriet</vt:lpstr>
      <vt:lpstr>Inverse Mapping</vt:lpstr>
      <vt:lpstr>Inverse Mapping Mandrill  Harriet</vt:lpstr>
      <vt:lpstr>Inverse Mapping  Harriet  Mandrill</vt:lpstr>
      <vt:lpstr>(harrietINV + mandrill)/2</vt:lpstr>
      <vt:lpstr>Matching Points</vt:lpstr>
      <vt:lpstr>Matching Ponts Rectangular Transforms</vt:lpstr>
      <vt:lpstr>Halfway Blend</vt:lpstr>
      <vt:lpstr>Caricatures Extreme Blends</vt:lpstr>
      <vt:lpstr>Harriet &amp; Mandrill Matching Eyes</vt:lpstr>
      <vt:lpstr>Line Pair Map</vt:lpstr>
      <vt:lpstr>Finding u and v</vt:lpstr>
      <vt:lpstr>linePairMap.m header</vt:lpstr>
      <vt:lpstr>linePairMap.m body</vt:lpstr>
      <vt:lpstr>linePairMap.m extras</vt:lpstr>
      <vt:lpstr>Line Pair Map</vt:lpstr>
      <vt:lpstr>Line Pair Blend</vt:lpstr>
      <vt:lpstr>Line Pair Map 2</vt:lpstr>
      <vt:lpstr>Line Pair Blend 2</vt:lpstr>
      <vt:lpstr>Weighted Blends</vt:lpstr>
      <vt:lpstr>Multiple Line Pairs</vt:lpstr>
      <vt:lpstr>Let’s Morph</vt:lpstr>
    </vt:vector>
  </TitlesOfParts>
  <Company>Northeastern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G140 Graduate Computer Graphics</dc:title>
  <dc:creator>fell</dc:creator>
  <cp:lastModifiedBy>Harriet Fell</cp:lastModifiedBy>
  <cp:revision>73</cp:revision>
  <dcterms:created xsi:type="dcterms:W3CDTF">2012-11-19T18:20:24Z</dcterms:created>
  <dcterms:modified xsi:type="dcterms:W3CDTF">2012-11-19T18:21:12Z</dcterms:modified>
</cp:coreProperties>
</file>