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8.bin" ContentType="application/vnd.openxmlformats-officedocument.oleObject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oleObject15.bin" ContentType="application/vnd.openxmlformats-officedocument.oleObject"/>
  <Override PartName="/ppt/slideLayouts/slideLayout15.xml" ContentType="application/vnd.openxmlformats-officedocument.presentationml.slideLayout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4.bin" ContentType="application/vnd.openxmlformats-officedocument.oleObject"/>
  <Override PartName="/ppt/presProps.xml" ContentType="application/vnd.openxmlformats-officedocument.presentationml.presProps+xml"/>
  <Default Extension="pict" ContentType="image/pict"/>
  <Override PartName="/ppt/slideLayouts/slideLayout14.xml" ContentType="application/vnd.openxmlformats-officedocument.presentationml.slideLayout+xml"/>
  <Override PartName="/ppt/embeddings/oleObject12.bin" ContentType="application/vnd.openxmlformats-officedocument.oleObject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slides/slide2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embeddings/Microsoft_PowerPoint_97_-_2003_Presentation1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311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57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58" autoAdjust="0"/>
    <p:restoredTop sz="94737" autoAdjust="0"/>
  </p:normalViewPr>
  <p:slideViewPr>
    <p:cSldViewPr snapToGrid="0" snapToObjects="1">
      <p:cViewPr varScale="1">
        <p:scale>
          <a:sx n="116" d="100"/>
          <a:sy n="116" d="100"/>
        </p:scale>
        <p:origin x="-2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6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Relationship Id="rId2" Type="http://schemas.openxmlformats.org/officeDocument/2006/relationships/image" Target="../media/image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11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Relationship Id="rId2" Type="http://schemas.openxmlformats.org/officeDocument/2006/relationships/image" Target="../media/image15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Relationship Id="rId2" Type="http://schemas.openxmlformats.org/officeDocument/2006/relationships/image" Target="../media/image19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23.pict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ict"/><Relationship Id="rId4" Type="http://schemas.openxmlformats.org/officeDocument/2006/relationships/image" Target="../media/image32.pict"/><Relationship Id="rId1" Type="http://schemas.openxmlformats.org/officeDocument/2006/relationships/image" Target="../media/image29.pict"/><Relationship Id="rId2" Type="http://schemas.openxmlformats.org/officeDocument/2006/relationships/image" Target="../media/image30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1306E-26E0-D742-85C8-31C0E3537D3E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5D180-C6F5-0F43-A40E-BEFC15C65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9A346-D313-CD40-9BF8-748D2C84F4EC}" type="slidenum">
              <a:rPr lang="en-US"/>
              <a:pPr/>
              <a:t>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62369-3FE0-3142-9B04-0C67CB5FCA65}" type="slidenum">
              <a:rPr lang="en-US">
                <a:latin typeface="Arial" pitchFamily="-1" charset="0"/>
              </a:rPr>
              <a:pPr/>
              <a:t>14</a:t>
            </a:fld>
            <a:endParaRPr lang="en-US">
              <a:latin typeface="Arial" pitchFamily="-1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4B9A8-9987-064A-B12A-AF46F665A51C}" type="slidenum">
              <a:rPr lang="en-US">
                <a:latin typeface="Arial" pitchFamily="-1" charset="0"/>
              </a:rPr>
              <a:pPr/>
              <a:t>15</a:t>
            </a:fld>
            <a:endParaRPr lang="en-US">
              <a:latin typeface="Arial" pitchFamily="-1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74586-E34B-994A-9B94-050ECF8B468D}" type="slidenum">
              <a:rPr lang="en-US">
                <a:latin typeface="Arial" pitchFamily="-1" charset="0"/>
              </a:rPr>
              <a:pPr/>
              <a:t>16</a:t>
            </a:fld>
            <a:endParaRPr lang="en-US">
              <a:latin typeface="Arial" pitchFamily="-1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31B0A-084B-FE4E-9D41-B653868116B8}" type="slidenum">
              <a:rPr lang="en-US">
                <a:latin typeface="Arial" pitchFamily="-1" charset="0"/>
              </a:rPr>
              <a:pPr/>
              <a:t>17</a:t>
            </a:fld>
            <a:endParaRPr lang="en-US">
              <a:latin typeface="Arial" pitchFamily="-1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ECE20-25CF-9842-B3D5-98F4A2897475}" type="slidenum">
              <a:rPr lang="en-US">
                <a:latin typeface="Arial" pitchFamily="-1" charset="0"/>
              </a:rPr>
              <a:pPr/>
              <a:t>18</a:t>
            </a:fld>
            <a:endParaRPr lang="en-US">
              <a:latin typeface="Arial" pitchFamily="-1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AB3D1-9A60-5843-BA3B-890DA951C2DB}" type="slidenum">
              <a:rPr lang="en-US">
                <a:latin typeface="Arial" pitchFamily="-1" charset="0"/>
              </a:rPr>
              <a:pPr/>
              <a:t>19</a:t>
            </a:fld>
            <a:endParaRPr lang="en-US">
              <a:latin typeface="Arial" pitchFamily="-1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98E5E-C909-F040-AF6C-49EAA32D2EAF}" type="slidenum">
              <a:rPr lang="en-US">
                <a:latin typeface="Arial" pitchFamily="-1" charset="0"/>
              </a:rPr>
              <a:pPr/>
              <a:t>20</a:t>
            </a:fld>
            <a:endParaRPr lang="en-US">
              <a:latin typeface="Arial" pitchFamily="-1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BF700-A612-FC40-949B-90EDA6FD4E4E}" type="slidenum">
              <a:rPr lang="en-US">
                <a:latin typeface="Arial" pitchFamily="-1" charset="0"/>
              </a:rPr>
              <a:pPr/>
              <a:t>21</a:t>
            </a:fld>
            <a:endParaRPr lang="en-US">
              <a:latin typeface="Arial" pitchFamily="-1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7C344-A51B-EA42-8E37-06F410FA9339}" type="slidenum">
              <a:rPr lang="en-US">
                <a:latin typeface="Arial" pitchFamily="-1" charset="0"/>
              </a:rPr>
              <a:pPr/>
              <a:t>22</a:t>
            </a:fld>
            <a:endParaRPr lang="en-US">
              <a:latin typeface="Arial" pitchFamily="-1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19661-1745-0545-B030-6A821141EEEF}" type="slidenum">
              <a:rPr lang="en-US">
                <a:latin typeface="Arial" pitchFamily="-1" charset="0"/>
              </a:rPr>
              <a:pPr/>
              <a:t>23</a:t>
            </a:fld>
            <a:endParaRPr lang="en-US">
              <a:latin typeface="Arial" pitchFamily="-1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52300-8CB5-DB4F-AB00-62AC81BC0A3A}" type="slidenum">
              <a:rPr lang="en-US"/>
              <a:pPr/>
              <a:t>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54199-D25F-184B-B15B-F91E7B9A0336}" type="slidenum">
              <a:rPr lang="en-US">
                <a:latin typeface="Arial" pitchFamily="-1" charset="0"/>
              </a:rPr>
              <a:pPr/>
              <a:t>24</a:t>
            </a:fld>
            <a:endParaRPr lang="en-US">
              <a:latin typeface="Arial" pitchFamily="-1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85A8B-C67C-3646-95A9-06E1AC29C3DE}" type="slidenum">
              <a:rPr lang="en-US"/>
              <a:pPr/>
              <a:t>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42DFB-6F0A-6142-928A-6FF1E6501F09}" type="slidenum">
              <a:rPr lang="en-US"/>
              <a:pPr/>
              <a:t>6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C977F-5FFE-1247-B0DB-DBD0C11C3A2D}" type="slidenum">
              <a:rPr lang="en-US"/>
              <a:pPr/>
              <a:t>7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127A0-8F15-6348-B8FF-5B0985C244FE}" type="slidenum">
              <a:rPr lang="en-US"/>
              <a:pPr/>
              <a:t>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65FA0-EE42-0E47-B3D5-1A6A5980FFF8}" type="slidenum">
              <a:rPr lang="en-US">
                <a:latin typeface="Arial" pitchFamily="-1" charset="0"/>
              </a:rPr>
              <a:pPr/>
              <a:t>11</a:t>
            </a:fld>
            <a:endParaRPr lang="en-US">
              <a:latin typeface="Arial" pitchFamily="-1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077CC-FFC7-C04C-AE4A-A93FF665EF2E}" type="slidenum">
              <a:rPr lang="en-US">
                <a:latin typeface="Arial" pitchFamily="-1" charset="0"/>
              </a:rPr>
              <a:pPr/>
              <a:t>12</a:t>
            </a:fld>
            <a:endParaRPr lang="en-US">
              <a:latin typeface="Arial" pitchFamily="-1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56C0B-6B1E-1149-9302-64E52EB6D4BF}" type="slidenum">
              <a:rPr lang="en-US">
                <a:latin typeface="Arial" pitchFamily="-1" charset="0"/>
              </a:rPr>
              <a:pPr/>
              <a:t>13</a:t>
            </a:fld>
            <a:endParaRPr lang="en-US">
              <a:latin typeface="Arial" pitchFamily="-1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2B5E-D3C8-A849-9CF4-22DA6C47422D}" type="datetime1">
              <a:rPr lang="en-US"/>
              <a:pPr>
                <a:defRPr/>
              </a:pPr>
              <a:t>11/6/12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44ED-1431-524C-A3D4-C7BB8D621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21" Type="http://schemas.openxmlformats.org/officeDocument/2006/relationships/oleObject" Target="../embeddings/Microsoft_PowerPoint_97_-_2003_Presentation1.bin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BE113386-4A5D-8345-AF07-7992C9075727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2185ADC-D60B-6C4C-9E74-D8E44FD583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6" descr="background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7200" y="269875"/>
            <a:ext cx="10953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09800" y="6400800"/>
            <a:ext cx="565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362200" y="6400800"/>
            <a:ext cx="5180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0">
                <a:ea typeface="Arial" charset="0"/>
                <a:cs typeface="Arial" charset="0"/>
              </a:rPr>
              <a:t>©</a:t>
            </a:r>
            <a:r>
              <a:rPr lang="en-US" sz="1200" b="0"/>
              <a:t>College of Computer and Information Science, Northeastern University</a:t>
            </a:r>
          </a:p>
        </p:txBody>
      </p:sp>
      <p:graphicFrame>
        <p:nvGraphicFramePr>
          <p:cNvPr id="102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098" r:id="rId21" imgW="0" imgH="0" progId="PowerPoint.Show.8">
              <p:embed/>
            </p:oleObj>
          </a:graphicData>
        </a:graphic>
      </p:graphicFrame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47675" y="1520825"/>
            <a:ext cx="6629400" cy="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courses.csusm.edu/cs697exz/ray_box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2.jpeg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image" Target="../media/image13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6.jpeg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image" Target="../media/image17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6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5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4300</a:t>
            </a:r>
            <a:br>
              <a:rPr lang="en-US" dirty="0" smtClean="0"/>
            </a:br>
            <a:r>
              <a:rPr lang="en-US" dirty="0" smtClean="0"/>
              <a:t>Computer 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Prof. Harriet Fell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Fall 2012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Lecture 26 – November 7</a:t>
            </a:r>
            <a:r>
              <a:rPr lang="en-US" smtClean="0"/>
              <a:t>,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6,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72EEF-C860-6849-AC55-D6B72CDD48F3}" type="slidenum">
              <a:rPr lang="en-US"/>
              <a:pPr/>
              <a:t>10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Images with </a:t>
            </a:r>
            <a:br>
              <a:rPr lang="en-US" sz="4000"/>
            </a:br>
            <a:r>
              <a:rPr lang="en-US" sz="4000"/>
              <a:t>Planes and Polygons</a:t>
            </a:r>
          </a:p>
        </p:txBody>
      </p:sp>
      <p:pic>
        <p:nvPicPr>
          <p:cNvPr id="188420" name="Picture 4" descr="korman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</p:spPr>
      </p:pic>
      <p:pic>
        <p:nvPicPr>
          <p:cNvPr id="188422" name="Picture 6" descr="61_3planes3spe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44663"/>
            <a:ext cx="4038600" cy="4235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13F6376-1193-6F4F-BA3B-ED61871C97F0}" type="datetime4">
              <a:rPr lang="en-US" smtClean="0">
                <a:latin typeface="Arial" pitchFamily="-1" charset="0"/>
              </a:rPr>
              <a:pPr/>
              <a:t>November 6, 2012</a:t>
            </a:fld>
            <a:endParaRPr lang="en-US" smtClean="0">
              <a:latin typeface="Arial" pitchFamily="-1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F8641E-1290-6F4D-A6B1-01F4EE8C5EF6}" type="slidenum">
              <a:rPr lang="en-US" smtClean="0">
                <a:latin typeface="Arial" pitchFamily="-1" charset="0"/>
              </a:rPr>
              <a:pPr/>
              <a:t>11</a:t>
            </a:fld>
            <a:endParaRPr lang="en-US" smtClean="0">
              <a:latin typeface="Arial" pitchFamily="-1" charset="0"/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Ray Box Intersection</a:t>
            </a:r>
          </a:p>
        </p:txBody>
      </p:sp>
      <p:sp>
        <p:nvSpPr>
          <p:cNvPr id="126981" name="Rectangle 3"/>
          <p:cNvSpPr>
            <a:spLocks noChangeArrowheads="1"/>
          </p:cNvSpPr>
          <p:nvPr/>
        </p:nvSpPr>
        <p:spPr bwMode="auto">
          <a:xfrm>
            <a:off x="2667000" y="2514600"/>
            <a:ext cx="3124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2" name="Line 5"/>
          <p:cNvSpPr>
            <a:spLocks noChangeShapeType="1"/>
          </p:cNvSpPr>
          <p:nvPr/>
        </p:nvSpPr>
        <p:spPr bwMode="auto">
          <a:xfrm flipV="1">
            <a:off x="2895600" y="3962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3" name="Text Box 6"/>
          <p:cNvSpPr txBox="1">
            <a:spLocks noChangeArrowheads="1"/>
          </p:cNvSpPr>
          <p:nvPr/>
        </p:nvSpPr>
        <p:spPr bwMode="auto">
          <a:xfrm>
            <a:off x="1524000" y="2971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" pitchFamily="-1" charset="0"/>
              </a:rPr>
              <a:t>(xl, yl, zl)</a:t>
            </a:r>
          </a:p>
        </p:txBody>
      </p:sp>
      <p:sp>
        <p:nvSpPr>
          <p:cNvPr id="126984" name="Line 7"/>
          <p:cNvSpPr>
            <a:spLocks noChangeShapeType="1"/>
          </p:cNvSpPr>
          <p:nvPr/>
        </p:nvSpPr>
        <p:spPr bwMode="auto">
          <a:xfrm flipV="1">
            <a:off x="3657600" y="1600200"/>
            <a:ext cx="2057400" cy="2362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5" name="Line 8"/>
          <p:cNvSpPr>
            <a:spLocks noChangeShapeType="1"/>
          </p:cNvSpPr>
          <p:nvPr/>
        </p:nvSpPr>
        <p:spPr bwMode="auto">
          <a:xfrm flipH="1" flipV="1">
            <a:off x="3810000" y="3717925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6" name="Text Box 9"/>
          <p:cNvSpPr txBox="1">
            <a:spLocks noChangeArrowheads="1"/>
          </p:cNvSpPr>
          <p:nvPr/>
        </p:nvSpPr>
        <p:spPr bwMode="auto">
          <a:xfrm>
            <a:off x="5334000" y="3794125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" pitchFamily="-1" charset="0"/>
              </a:rPr>
              <a:t>(x0, y0, z0) + t (xd, yd, zd)</a:t>
            </a:r>
          </a:p>
        </p:txBody>
      </p:sp>
      <p:sp>
        <p:nvSpPr>
          <p:cNvPr id="126987" name="Line 10"/>
          <p:cNvSpPr>
            <a:spLocks noChangeShapeType="1"/>
          </p:cNvSpPr>
          <p:nvPr/>
        </p:nvSpPr>
        <p:spPr bwMode="auto">
          <a:xfrm flipV="1">
            <a:off x="1371600" y="5181600"/>
            <a:ext cx="1219200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8" name="Oval 11"/>
          <p:cNvSpPr>
            <a:spLocks noChangeArrowheads="1"/>
          </p:cNvSpPr>
          <p:nvPr/>
        </p:nvSpPr>
        <p:spPr bwMode="auto">
          <a:xfrm>
            <a:off x="28956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9" name="Text Box 12"/>
          <p:cNvSpPr txBox="1">
            <a:spLocks noChangeArrowheads="1"/>
          </p:cNvSpPr>
          <p:nvPr/>
        </p:nvSpPr>
        <p:spPr bwMode="auto">
          <a:xfrm>
            <a:off x="3352800" y="4343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pitchFamily="-1" charset="0"/>
              </a:rPr>
              <a:t>(xd, yd, zd) a unit vector</a:t>
            </a:r>
          </a:p>
        </p:txBody>
      </p:sp>
      <p:sp>
        <p:nvSpPr>
          <p:cNvPr id="126990" name="Text Box 13"/>
          <p:cNvSpPr txBox="1">
            <a:spLocks noChangeArrowheads="1"/>
          </p:cNvSpPr>
          <p:nvPr/>
        </p:nvSpPr>
        <p:spPr bwMode="auto">
          <a:xfrm>
            <a:off x="5638800" y="2209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" pitchFamily="-1" charset="0"/>
              </a:rPr>
              <a:t>(xh, yh, zh)</a:t>
            </a:r>
          </a:p>
        </p:txBody>
      </p:sp>
      <p:sp>
        <p:nvSpPr>
          <p:cNvPr id="126991" name="Text Box 14"/>
          <p:cNvSpPr txBox="1">
            <a:spLocks noChangeArrowheads="1"/>
          </p:cNvSpPr>
          <p:nvPr/>
        </p:nvSpPr>
        <p:spPr bwMode="auto">
          <a:xfrm>
            <a:off x="2362200" y="4800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" pitchFamily="-1" charset="0"/>
              </a:rPr>
              <a:t>(x0, y0, z0)</a:t>
            </a:r>
          </a:p>
        </p:txBody>
      </p:sp>
      <p:sp>
        <p:nvSpPr>
          <p:cNvPr id="126992" name="Text Box 15"/>
          <p:cNvSpPr txBox="1">
            <a:spLocks noChangeArrowheads="1"/>
          </p:cNvSpPr>
          <p:nvPr/>
        </p:nvSpPr>
        <p:spPr bwMode="auto">
          <a:xfrm>
            <a:off x="4419600" y="2971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pitchFamily="-1" charset="0"/>
              </a:rPr>
              <a:t>t1 = (xl - x0) / xd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D19A5D-FF0A-8746-A6BE-B23EA35646BD}" type="datetime4">
              <a:rPr lang="en-US" smtClean="0">
                <a:latin typeface="Arial" pitchFamily="-1" charset="0"/>
              </a:rPr>
              <a:pPr/>
              <a:t>November 6, 2012</a:t>
            </a:fld>
            <a:endParaRPr lang="en-US" smtClean="0">
              <a:latin typeface="Arial" pitchFamily="-1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03B268-3DAF-9546-ACDC-E423A9AEB733}" type="slidenum">
              <a:rPr lang="en-US" smtClean="0">
                <a:latin typeface="Arial" pitchFamily="-1" charset="0"/>
              </a:rPr>
              <a:pPr/>
              <a:t>12</a:t>
            </a:fld>
            <a:endParaRPr lang="en-US" smtClean="0">
              <a:latin typeface="Arial" pitchFamily="-1" charset="0"/>
            </a:endParaRPr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Ray Box Intersection</a:t>
            </a:r>
            <a:br>
              <a:rPr lang="en-US"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1800">
                <a:ea typeface="ＭＳ Ｐゴシック" pitchFamily="-1" charset="-128"/>
                <a:cs typeface="ＭＳ Ｐゴシック" pitchFamily="-1" charset="-128"/>
                <a:hlinkClick r:id="rId3"/>
              </a:rPr>
              <a:t>http://courses.csusm.edu/cs697exz/ray_box.htm</a:t>
            </a:r>
            <a:r>
              <a:rPr lang="en-US" sz="1800"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n-US" sz="1800"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1800">
                <a:ea typeface="ＭＳ Ｐゴシック" pitchFamily="-1" charset="-128"/>
                <a:cs typeface="ＭＳ Ｐゴシック" pitchFamily="-1" charset="-128"/>
              </a:rPr>
              <a:t>or see Watt pages 21-22</a:t>
            </a:r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29029" name="Rectangle 3"/>
          <p:cNvSpPr>
            <a:spLocks noChangeArrowheads="1"/>
          </p:cNvSpPr>
          <p:nvPr/>
        </p:nvSpPr>
        <p:spPr bwMode="auto">
          <a:xfrm>
            <a:off x="762000" y="1524000"/>
            <a:ext cx="7783513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Box: minimum extent Bl = (xl, yl, zl) maximum extent Bh = (xh, yh, zh)</a:t>
            </a:r>
          </a:p>
          <a:p>
            <a:pPr marL="342900" indent="-342900"/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Ray: R0 = (x0, y0, z0) , Rd= (xd, yd, zd) ray is R0 + tRd</a:t>
            </a:r>
          </a:p>
          <a:p>
            <a:pPr marL="342900" indent="-342900"/>
            <a:endParaRPr lang="en-US" sz="700">
              <a:solidFill>
                <a:srgbClr val="000000"/>
              </a:solidFill>
            </a:endParaRPr>
          </a:p>
          <a:p>
            <a:pPr marL="342900" indent="-342900"/>
            <a:r>
              <a:rPr lang="en-US" sz="1600">
                <a:solidFill>
                  <a:srgbClr val="000000"/>
                </a:solidFill>
              </a:rPr>
              <a:t>Algorithm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:</a:t>
            </a:r>
          </a:p>
          <a:p>
            <a:pPr marL="342900" indent="-342900">
              <a:buFont typeface="Arial" pitchFamily="-1" charset="0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Set tnear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=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 -INFINITY , tfar</a:t>
            </a:r>
            <a:r>
              <a:rPr lang="en-US" sz="1600" baseline="-250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=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 +INFINITY</a:t>
            </a:r>
          </a:p>
          <a:p>
            <a:pPr marL="342900" indent="-342900">
              <a:buFont typeface="Arial" pitchFamily="-1" charset="0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For the pair of X planes</a:t>
            </a:r>
          </a:p>
          <a:p>
            <a:pPr marL="800100" lvl="1" indent="-342900">
              <a:buFont typeface="Arial" pitchFamily="-1" charset="0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if zd = 0, the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ray is parallel to the planes so: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if x0 &lt; x1 or x0 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&gt;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 xh return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FALSE (origin not between planes)</a:t>
            </a:r>
          </a:p>
          <a:p>
            <a:pPr marL="800100" lvl="1" indent="-342900">
              <a:buFont typeface="Arial" pitchFamily="-1" charset="0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else the ray is not parallel to the planes, so calculate intersection distances of planes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t1 = (xl - x0) / xd  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(time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at which ray intersects minimum X plane)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t2 = (xh - x0) / xd   (t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i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me at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which ray 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i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ntersects maximum X plane)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if t1 &gt; t2 , swap t1 and t2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if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t1 &gt;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tnear , set tnear = t1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if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t2 &lt;</a:t>
            </a:r>
            <a:r>
              <a:rPr lang="en-US" sz="1100">
                <a:solidFill>
                  <a:srgbClr val="000000"/>
                </a:solidFill>
                <a:latin typeface="Times" pitchFamily="-1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 tfar, set  tfar= t2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if tnear &gt; tfar, box is missed so return FALSE </a:t>
            </a:r>
          </a:p>
          <a:p>
            <a:pPr marL="1257300" lvl="2" indent="-342900">
              <a:buFont typeface="Wingdings" pitchFamily="-1" charset="2"/>
              <a:buChar char="§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if tfar &lt; 0 , box is behind ray so return FALSE</a:t>
            </a:r>
          </a:p>
          <a:p>
            <a:pPr marL="342900" indent="-342900">
              <a:buFont typeface="Arial" pitchFamily="-1" charset="0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Repeat step 2 for Y, then Z</a:t>
            </a:r>
          </a:p>
          <a:p>
            <a:pPr marL="342900" indent="-342900">
              <a:buFont typeface="Arial" pitchFamily="-1" charset="0"/>
              <a:buAutoNum type="arabicPeriod"/>
            </a:pPr>
            <a:r>
              <a:rPr lang="en-US" sz="1600">
                <a:solidFill>
                  <a:srgbClr val="000000"/>
                </a:solidFill>
                <a:latin typeface="Times" pitchFamily="-1" charset="0"/>
              </a:rPr>
              <a:t>All tests were survived, so return 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6, 2012</a:t>
            </a:fld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A42D5-D7E9-F449-9B46-385DF0A790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36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Quadric Surfaces</a:t>
            </a:r>
          </a:p>
        </p:txBody>
      </p:sp>
      <p:pic>
        <p:nvPicPr>
          <p:cNvPr id="113671" name="Picture 6" descr="ellipso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" y="2257425"/>
            <a:ext cx="4038600" cy="2882900"/>
          </a:xfrm>
          <a:noFill/>
        </p:spPr>
      </p:pic>
      <p:pic>
        <p:nvPicPr>
          <p:cNvPr id="113672" name="Picture 10" descr="cylind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924425" y="2144713"/>
            <a:ext cx="3590925" cy="3090862"/>
          </a:xfrm>
          <a:noFill/>
        </p:spPr>
      </p:pic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1181100" y="5310188"/>
          <a:ext cx="2530475" cy="1017587"/>
        </p:xfrm>
        <a:graphic>
          <a:graphicData uri="http://schemas.openxmlformats.org/presentationml/2006/ole">
            <p:oleObj spid="_x0000_s57346" name="Equation" r:id="rId6" imgW="1041345" imgH="419315" progId="Equation.DSMT4">
              <p:embed/>
            </p:oleObj>
          </a:graphicData>
        </a:graphic>
      </p:graphicFrame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1863725" y="1730375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ellipsoid</a:t>
            </a:r>
          </a:p>
        </p:txBody>
      </p:sp>
      <p:sp>
        <p:nvSpPr>
          <p:cNvPr id="113674" name="Text Box 12"/>
          <p:cNvSpPr txBox="1">
            <a:spLocks noChangeArrowheads="1"/>
          </p:cNvSpPr>
          <p:nvPr/>
        </p:nvSpPr>
        <p:spPr bwMode="auto">
          <a:xfrm>
            <a:off x="5053013" y="1730375"/>
            <a:ext cx="315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 pitchFamily="-1" charset="0"/>
              </a:rPr>
              <a:t>elliptic cylinder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5738813" y="5292725"/>
          <a:ext cx="1770062" cy="1008063"/>
        </p:xfrm>
        <a:graphic>
          <a:graphicData uri="http://schemas.openxmlformats.org/presentationml/2006/ole">
            <p:oleObj spid="_x0000_s57347" name="Equation" r:id="rId7" imgW="736997" imgH="4194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6, 2012</a:t>
            </a:fld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84242F-F921-D44F-97A0-D81AA201AF9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57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Quadric Surfaces</a:t>
            </a:r>
          </a:p>
        </p:txBody>
      </p:sp>
      <p:pic>
        <p:nvPicPr>
          <p:cNvPr id="115719" name="Picture 12" descr="twoShe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97425" y="2193925"/>
            <a:ext cx="3987800" cy="3252788"/>
          </a:xfrm>
          <a:noFill/>
        </p:spPr>
      </p:pic>
      <p:graphicFrame>
        <p:nvGraphicFramePr>
          <p:cNvPr id="115714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5541963" y="5356225"/>
          <a:ext cx="2787650" cy="1023938"/>
        </p:xfrm>
        <a:graphic>
          <a:graphicData uri="http://schemas.openxmlformats.org/presentationml/2006/ole">
            <p:oleObj spid="_x0000_s59394" name="Equation" r:id="rId5" imgW="1143397" imgH="419497" progId="Equation.DSMT4">
              <p:embed/>
            </p:oleObj>
          </a:graphicData>
        </a:graphic>
      </p:graphicFrame>
      <p:sp>
        <p:nvSpPr>
          <p:cNvPr id="115720" name="Text Box 14"/>
          <p:cNvSpPr txBox="1">
            <a:spLocks noChangeArrowheads="1"/>
          </p:cNvSpPr>
          <p:nvPr/>
        </p:nvSpPr>
        <p:spPr bwMode="auto">
          <a:xfrm>
            <a:off x="1185863" y="1727200"/>
            <a:ext cx="290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1-sheet hyperboloid</a:t>
            </a:r>
          </a:p>
        </p:txBody>
      </p:sp>
      <p:sp>
        <p:nvSpPr>
          <p:cNvPr id="115721" name="Text Box 15"/>
          <p:cNvSpPr txBox="1">
            <a:spLocks noChangeArrowheads="1"/>
          </p:cNvSpPr>
          <p:nvPr/>
        </p:nvSpPr>
        <p:spPr bwMode="auto">
          <a:xfrm>
            <a:off x="5110163" y="1731963"/>
            <a:ext cx="290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2-sheet hyperboloid</a:t>
            </a: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312863" y="5364163"/>
          <a:ext cx="2570162" cy="1035050"/>
        </p:xfrm>
        <a:graphic>
          <a:graphicData uri="http://schemas.openxmlformats.org/presentationml/2006/ole">
            <p:oleObj spid="_x0000_s59395" name="Equation" r:id="rId6" imgW="1041345" imgH="419315" progId="Equation.DSMT4">
              <p:embed/>
            </p:oleObj>
          </a:graphicData>
        </a:graphic>
      </p:graphicFrame>
      <p:pic>
        <p:nvPicPr>
          <p:cNvPr id="115722" name="Picture 20" descr="hyperboloi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838200" y="2139950"/>
            <a:ext cx="3140075" cy="330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6, 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7F4F9-65CA-1C4B-9D70-46D3E07A76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776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Quadric Surfaces</a:t>
            </a:r>
          </a:p>
        </p:txBody>
      </p:sp>
      <p:pic>
        <p:nvPicPr>
          <p:cNvPr id="117767" name="Picture 15" descr="c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58800" y="1901825"/>
            <a:ext cx="3622675" cy="3968750"/>
          </a:xfrm>
          <a:noFill/>
        </p:spPr>
      </p:pic>
      <p:sp>
        <p:nvSpPr>
          <p:cNvPr id="117768" name="Text Box 17"/>
          <p:cNvSpPr txBox="1">
            <a:spLocks noChangeArrowheads="1"/>
          </p:cNvSpPr>
          <p:nvPr/>
        </p:nvSpPr>
        <p:spPr bwMode="auto">
          <a:xfrm>
            <a:off x="4078288" y="1728788"/>
            <a:ext cx="1220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cones</a:t>
            </a: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3371850" y="5348288"/>
          <a:ext cx="2165350" cy="1100137"/>
        </p:xfrm>
        <a:graphic>
          <a:graphicData uri="http://schemas.openxmlformats.org/presentationml/2006/ole">
            <p:oleObj spid="_x0000_s61442" name="Equation" r:id="rId5" imgW="825897" imgH="419497" progId="Equation.DSMT4">
              <p:embed/>
            </p:oleObj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3740150" y="2641600"/>
          <a:ext cx="114300" cy="177800"/>
        </p:xfrm>
        <a:graphic>
          <a:graphicData uri="http://schemas.openxmlformats.org/presentationml/2006/ole">
            <p:oleObj spid="_x0000_s61443" name="Equation" r:id="rId6" imgW="114498" imgH="177888" progId="Equation.DSMT4">
              <p:embed/>
            </p:oleObj>
          </a:graphicData>
        </a:graphic>
      </p:graphicFrame>
      <p:pic>
        <p:nvPicPr>
          <p:cNvPr id="117769" name="Picture 26" descr="ellipcyl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4975225" y="2197100"/>
            <a:ext cx="3752850" cy="325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6, 2012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DC27B8-C533-0449-A361-CFB04F38C3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981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9815" name="Picture 5" descr="hyperParabalo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2109788"/>
            <a:ext cx="4038600" cy="3505200"/>
          </a:xfrm>
          <a:noFill/>
        </p:spPr>
      </p:pic>
      <p:pic>
        <p:nvPicPr>
          <p:cNvPr id="119816" name="Picture 8" descr="parabaloi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0613" y="2270125"/>
            <a:ext cx="4071937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5167313" y="1728788"/>
            <a:ext cx="333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elliptic parabaloid</a:t>
            </a:r>
          </a:p>
        </p:txBody>
      </p:sp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5526088" y="5284788"/>
          <a:ext cx="2028825" cy="1117600"/>
        </p:xfrm>
        <a:graphic>
          <a:graphicData uri="http://schemas.openxmlformats.org/presentationml/2006/ole">
            <p:oleObj spid="_x0000_s63490" name="Equation" r:id="rId6" imgW="762066" imgH="419315" progId="Equation.DSMT4">
              <p:embed/>
            </p:oleObj>
          </a:graphicData>
        </a:graphic>
      </p:graphicFrame>
      <p:graphicFrame>
        <p:nvGraphicFramePr>
          <p:cNvPr id="119811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076325" y="5254625"/>
          <a:ext cx="2033588" cy="1119188"/>
        </p:xfrm>
        <a:graphic>
          <a:graphicData uri="http://schemas.openxmlformats.org/presentationml/2006/ole">
            <p:oleObj spid="_x0000_s63491" name="Equation" r:id="rId7" imgW="762066" imgH="419315" progId="Equation.DSMT4">
              <p:embed/>
            </p:oleObj>
          </a:graphicData>
        </a:graphic>
      </p:graphicFrame>
      <p:sp>
        <p:nvSpPr>
          <p:cNvPr id="119818" name="Text Box 14"/>
          <p:cNvSpPr txBox="1">
            <a:spLocks noChangeArrowheads="1"/>
          </p:cNvSpPr>
          <p:nvPr/>
        </p:nvSpPr>
        <p:spPr bwMode="auto">
          <a:xfrm>
            <a:off x="681038" y="1738313"/>
            <a:ext cx="3706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hyperbolic parabaloid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6, 2012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859D3F-569E-C24F-8B4E-03C60B4669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18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Quadric Surfaces</a:t>
            </a:r>
          </a:p>
        </p:txBody>
      </p:sp>
      <p:pic>
        <p:nvPicPr>
          <p:cNvPr id="121863" name="Picture 6" descr="parabolicCy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55625" y="2022475"/>
            <a:ext cx="3940175" cy="3297238"/>
          </a:xfrm>
          <a:noFill/>
        </p:spPr>
      </p:pic>
      <p:pic>
        <p:nvPicPr>
          <p:cNvPr id="121864" name="Picture 8" descr="hypCyl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914900" y="2095500"/>
            <a:ext cx="3649663" cy="3513138"/>
          </a:xfrm>
          <a:noFill/>
        </p:spPr>
      </p:pic>
      <p:sp>
        <p:nvSpPr>
          <p:cNvPr id="121865" name="Text Box 10"/>
          <p:cNvSpPr txBox="1">
            <a:spLocks noChangeArrowheads="1"/>
          </p:cNvSpPr>
          <p:nvPr/>
        </p:nvSpPr>
        <p:spPr bwMode="auto">
          <a:xfrm>
            <a:off x="5167313" y="1728788"/>
            <a:ext cx="333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hyperbolic cylinder</a:t>
            </a:r>
          </a:p>
        </p:txBody>
      </p:sp>
      <p:sp>
        <p:nvSpPr>
          <p:cNvPr id="121866" name="Text Box 11"/>
          <p:cNvSpPr txBox="1">
            <a:spLocks noChangeArrowheads="1"/>
          </p:cNvSpPr>
          <p:nvPr/>
        </p:nvSpPr>
        <p:spPr bwMode="auto">
          <a:xfrm>
            <a:off x="681038" y="1738313"/>
            <a:ext cx="3706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parabolic cylinder</a:t>
            </a: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5559425" y="5284788"/>
          <a:ext cx="1960563" cy="1117600"/>
        </p:xfrm>
        <a:graphic>
          <a:graphicData uri="http://schemas.openxmlformats.org/presentationml/2006/ole">
            <p:oleObj spid="_x0000_s65538" name="Equation" r:id="rId6" imgW="736997" imgH="419497" progId="Equation.DSMT4">
              <p:embed/>
            </p:oleObj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1109663" y="5508625"/>
          <a:ext cx="1966912" cy="611188"/>
        </p:xfrm>
        <a:graphic>
          <a:graphicData uri="http://schemas.openxmlformats.org/presentationml/2006/ole">
            <p:oleObj spid="_x0000_s65539" name="Equation" r:id="rId7" imgW="736997" imgH="2289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6, 2012</a:t>
            </a:fld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90AB3-0AAD-8C45-B38E-678B0D65E3D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5724525" cy="1143000"/>
          </a:xfrm>
        </p:spPr>
        <p:txBody>
          <a:bodyPr/>
          <a:lstStyle/>
          <a:p>
            <a:pPr eaLnBrk="1" hangingPunct="1"/>
            <a:r>
              <a:rPr lang="en-US" sz="4000"/>
              <a:t>General Quadrics</a:t>
            </a:r>
            <a:br>
              <a:rPr lang="en-US" sz="4000"/>
            </a:br>
            <a:r>
              <a:rPr lang="en-US" sz="4000"/>
              <a:t>in General Position</a:t>
            </a:r>
          </a:p>
        </p:txBody>
      </p:sp>
      <p:pic>
        <p:nvPicPr>
          <p:cNvPr id="123909" name="Picture 5" descr="ellipso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7080">
            <a:off x="546100" y="2017713"/>
            <a:ext cx="2436813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0" name="Picture 6" descr="cylin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541442">
            <a:off x="3563938" y="1509713"/>
            <a:ext cx="1011237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 descr="twoShe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37131">
            <a:off x="5181600" y="1816100"/>
            <a:ext cx="23812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 descr="hyperboloid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560647">
            <a:off x="2403475" y="3513138"/>
            <a:ext cx="198755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9" descr="hyperParabaloi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488141">
            <a:off x="4621213" y="4148138"/>
            <a:ext cx="176847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4" name="Picture 10" descr="parabaloi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22205">
            <a:off x="6926263" y="4248150"/>
            <a:ext cx="184626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5" name="Picture 11" descr="parabolicCy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58060">
            <a:off x="495300" y="4387850"/>
            <a:ext cx="19732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6" name="Picture 12" descr="hypCy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811816">
            <a:off x="7581900" y="223838"/>
            <a:ext cx="12319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6, 2012</a:t>
            </a:fld>
            <a:endParaRPr lang="en-US"/>
          </a:p>
        </p:txBody>
      </p:sp>
      <p:sp>
        <p:nvSpPr>
          <p:cNvPr id="6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7F0B0-E718-0044-B66C-28E5A87FF0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2596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146050"/>
            <a:ext cx="7010400" cy="700088"/>
          </a:xfrm>
        </p:spPr>
        <p:txBody>
          <a:bodyPr/>
          <a:lstStyle/>
          <a:p>
            <a:pPr eaLnBrk="1" hangingPunct="1"/>
            <a:r>
              <a:rPr lang="en-US" sz="4000"/>
              <a:t>General Quadric Equation</a:t>
            </a:r>
          </a:p>
        </p:txBody>
      </p:sp>
      <p:graphicFrame>
        <p:nvGraphicFramePr>
          <p:cNvPr id="232473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844800" y="1822450"/>
          <a:ext cx="3462338" cy="1425575"/>
        </p:xfrm>
        <a:graphic>
          <a:graphicData uri="http://schemas.openxmlformats.org/presentationml/2006/ole">
            <p:oleObj spid="_x0000_s69634" name="Equation" r:id="rId4" imgW="1943100" imgH="800100" progId="Equation.DSMT4">
              <p:embed/>
            </p:oleObj>
          </a:graphicData>
        </a:graphic>
      </p:graphicFrame>
      <p:graphicFrame>
        <p:nvGraphicFramePr>
          <p:cNvPr id="232475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277813" y="3100388"/>
          <a:ext cx="8866187" cy="1571625"/>
        </p:xfrm>
        <a:graphic>
          <a:graphicData uri="http://schemas.openxmlformats.org/presentationml/2006/ole">
            <p:oleObj spid="_x0000_s69635" name="Equation" r:id="rId5" imgW="4445397" imgH="787797" progId="Equation.DSMT4">
              <p:embed/>
            </p:oleObj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735138" y="869950"/>
          <a:ext cx="7129462" cy="514350"/>
        </p:xfrm>
        <a:graphic>
          <a:graphicData uri="http://schemas.openxmlformats.org/presentationml/2006/ole">
            <p:oleObj spid="_x0000_s69636" name="Equation" r:id="rId6" imgW="3797697" imgH="228997" progId="Equation.DSMT4">
              <p:embed/>
            </p:oleObj>
          </a:graphicData>
        </a:graphic>
      </p:graphicFrame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465138" y="1663700"/>
            <a:ext cx="258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Ray Equations</a:t>
            </a:r>
          </a:p>
        </p:txBody>
      </p:sp>
      <p:sp>
        <p:nvSpPr>
          <p:cNvPr id="232463" name="Line 15"/>
          <p:cNvSpPr>
            <a:spLocks noChangeShapeType="1"/>
          </p:cNvSpPr>
          <p:nvPr/>
        </p:nvSpPr>
        <p:spPr bwMode="auto">
          <a:xfrm flipH="1">
            <a:off x="995363" y="1295400"/>
            <a:ext cx="977900" cy="2017713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64" name="Line 16"/>
          <p:cNvSpPr>
            <a:spLocks noChangeShapeType="1"/>
          </p:cNvSpPr>
          <p:nvPr/>
        </p:nvSpPr>
        <p:spPr bwMode="auto">
          <a:xfrm>
            <a:off x="2503488" y="1308100"/>
            <a:ext cx="217487" cy="200025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>
            <a:off x="3295650" y="1303338"/>
            <a:ext cx="1131888" cy="1989137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 flipH="1">
            <a:off x="1957388" y="1300163"/>
            <a:ext cx="2157412" cy="2468562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67" name="Line 19"/>
          <p:cNvSpPr>
            <a:spLocks noChangeShapeType="1"/>
          </p:cNvSpPr>
          <p:nvPr/>
        </p:nvSpPr>
        <p:spPr bwMode="auto">
          <a:xfrm>
            <a:off x="4879975" y="1304925"/>
            <a:ext cx="44450" cy="2468563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68" name="Line 20"/>
          <p:cNvSpPr>
            <a:spLocks noChangeShapeType="1"/>
          </p:cNvSpPr>
          <p:nvPr/>
        </p:nvSpPr>
        <p:spPr bwMode="auto">
          <a:xfrm>
            <a:off x="5700713" y="1290638"/>
            <a:ext cx="2135187" cy="2430462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69" name="Line 21"/>
          <p:cNvSpPr>
            <a:spLocks noChangeShapeType="1"/>
          </p:cNvSpPr>
          <p:nvPr/>
        </p:nvSpPr>
        <p:spPr bwMode="auto">
          <a:xfrm flipH="1">
            <a:off x="1323975" y="1295400"/>
            <a:ext cx="5178425" cy="3017838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70" name="Line 22"/>
          <p:cNvSpPr>
            <a:spLocks noChangeShapeType="1"/>
          </p:cNvSpPr>
          <p:nvPr/>
        </p:nvSpPr>
        <p:spPr bwMode="auto">
          <a:xfrm flipH="1">
            <a:off x="3130550" y="1327150"/>
            <a:ext cx="4037013" cy="3000375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71" name="Line 23"/>
          <p:cNvSpPr>
            <a:spLocks noChangeShapeType="1"/>
          </p:cNvSpPr>
          <p:nvPr/>
        </p:nvSpPr>
        <p:spPr bwMode="auto">
          <a:xfrm flipH="1">
            <a:off x="4870450" y="1296988"/>
            <a:ext cx="2990850" cy="3027362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72" name="Line 24"/>
          <p:cNvSpPr>
            <a:spLocks noChangeShapeType="1"/>
          </p:cNvSpPr>
          <p:nvPr/>
        </p:nvSpPr>
        <p:spPr bwMode="auto">
          <a:xfrm flipH="1">
            <a:off x="5935663" y="1309688"/>
            <a:ext cx="2347912" cy="2970212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32480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09575" y="4910138"/>
          <a:ext cx="7496175" cy="1479550"/>
        </p:xfrm>
        <a:graphic>
          <a:graphicData uri="http://schemas.openxmlformats.org/presentationml/2006/ole">
            <p:oleObj spid="_x0000_s69637" name="Equation" r:id="rId7" imgW="5016897" imgH="990997" progId="Equation.DSMT4">
              <p:embed/>
            </p:oleObj>
          </a:graphicData>
        </a:graphic>
      </p:graphicFrame>
      <p:sp>
        <p:nvSpPr>
          <p:cNvPr id="232483" name="Oval 35"/>
          <p:cNvSpPr>
            <a:spLocks noChangeArrowheads="1"/>
          </p:cNvSpPr>
          <p:nvPr/>
        </p:nvSpPr>
        <p:spPr bwMode="auto">
          <a:xfrm>
            <a:off x="179388" y="2965450"/>
            <a:ext cx="1687512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84" name="Oval 36"/>
          <p:cNvSpPr>
            <a:spLocks noChangeArrowheads="1"/>
          </p:cNvSpPr>
          <p:nvPr/>
        </p:nvSpPr>
        <p:spPr bwMode="auto">
          <a:xfrm>
            <a:off x="730250" y="4908550"/>
            <a:ext cx="588963" cy="41751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86" name="Oval 38"/>
          <p:cNvSpPr>
            <a:spLocks noChangeArrowheads="1"/>
          </p:cNvSpPr>
          <p:nvPr/>
        </p:nvSpPr>
        <p:spPr bwMode="auto">
          <a:xfrm>
            <a:off x="1958975" y="3000375"/>
            <a:ext cx="1701800" cy="8667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87" name="Oval 39"/>
          <p:cNvSpPr>
            <a:spLocks noChangeArrowheads="1"/>
          </p:cNvSpPr>
          <p:nvPr/>
        </p:nvSpPr>
        <p:spPr bwMode="auto">
          <a:xfrm>
            <a:off x="1366838" y="4927600"/>
            <a:ext cx="588962" cy="41751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88" name="Oval 40"/>
          <p:cNvSpPr>
            <a:spLocks noChangeArrowheads="1"/>
          </p:cNvSpPr>
          <p:nvPr/>
        </p:nvSpPr>
        <p:spPr bwMode="auto">
          <a:xfrm>
            <a:off x="3660775" y="2986088"/>
            <a:ext cx="1663700" cy="90011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89" name="Oval 41"/>
          <p:cNvSpPr>
            <a:spLocks noChangeArrowheads="1"/>
          </p:cNvSpPr>
          <p:nvPr/>
        </p:nvSpPr>
        <p:spPr bwMode="auto">
          <a:xfrm>
            <a:off x="1939925" y="4949825"/>
            <a:ext cx="588963" cy="41751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0" name="Oval 42"/>
          <p:cNvSpPr>
            <a:spLocks noChangeArrowheads="1"/>
          </p:cNvSpPr>
          <p:nvPr/>
        </p:nvSpPr>
        <p:spPr bwMode="auto">
          <a:xfrm>
            <a:off x="274638" y="3443288"/>
            <a:ext cx="3025775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1" name="Oval 43"/>
          <p:cNvSpPr>
            <a:spLocks noChangeArrowheads="1"/>
          </p:cNvSpPr>
          <p:nvPr/>
        </p:nvSpPr>
        <p:spPr bwMode="auto">
          <a:xfrm>
            <a:off x="2543175" y="4903788"/>
            <a:ext cx="833438" cy="41751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2" name="Oval 44"/>
          <p:cNvSpPr>
            <a:spLocks noChangeArrowheads="1"/>
          </p:cNvSpPr>
          <p:nvPr/>
        </p:nvSpPr>
        <p:spPr bwMode="auto">
          <a:xfrm>
            <a:off x="3213100" y="3455988"/>
            <a:ext cx="3025775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3" name="Oval 45"/>
          <p:cNvSpPr>
            <a:spLocks noChangeArrowheads="1"/>
          </p:cNvSpPr>
          <p:nvPr/>
        </p:nvSpPr>
        <p:spPr bwMode="auto">
          <a:xfrm>
            <a:off x="3373438" y="4926013"/>
            <a:ext cx="833437" cy="41751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4" name="Oval 46"/>
          <p:cNvSpPr>
            <a:spLocks noChangeArrowheads="1"/>
          </p:cNvSpPr>
          <p:nvPr/>
        </p:nvSpPr>
        <p:spPr bwMode="auto">
          <a:xfrm>
            <a:off x="6118225" y="3467100"/>
            <a:ext cx="3025775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5" name="Oval 47"/>
          <p:cNvSpPr>
            <a:spLocks noChangeArrowheads="1"/>
          </p:cNvSpPr>
          <p:nvPr/>
        </p:nvSpPr>
        <p:spPr bwMode="auto">
          <a:xfrm>
            <a:off x="4154488" y="4927600"/>
            <a:ext cx="833437" cy="41751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6" name="Oval 48"/>
          <p:cNvSpPr>
            <a:spLocks noChangeArrowheads="1"/>
          </p:cNvSpPr>
          <p:nvPr/>
        </p:nvSpPr>
        <p:spPr bwMode="auto">
          <a:xfrm>
            <a:off x="196850" y="2965450"/>
            <a:ext cx="1677988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7" name="Oval 49"/>
          <p:cNvSpPr>
            <a:spLocks noChangeArrowheads="1"/>
          </p:cNvSpPr>
          <p:nvPr/>
        </p:nvSpPr>
        <p:spPr bwMode="auto">
          <a:xfrm>
            <a:off x="708025" y="5292725"/>
            <a:ext cx="833438" cy="41751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8" name="Oval 50"/>
          <p:cNvSpPr>
            <a:spLocks noChangeArrowheads="1"/>
          </p:cNvSpPr>
          <p:nvPr/>
        </p:nvSpPr>
        <p:spPr bwMode="auto">
          <a:xfrm>
            <a:off x="1957388" y="3000375"/>
            <a:ext cx="1712912" cy="8667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499" name="Oval 51"/>
          <p:cNvSpPr>
            <a:spLocks noChangeArrowheads="1"/>
          </p:cNvSpPr>
          <p:nvPr/>
        </p:nvSpPr>
        <p:spPr bwMode="auto">
          <a:xfrm>
            <a:off x="1554163" y="5278438"/>
            <a:ext cx="833437" cy="41751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0" name="Oval 52"/>
          <p:cNvSpPr>
            <a:spLocks noChangeArrowheads="1"/>
          </p:cNvSpPr>
          <p:nvPr/>
        </p:nvSpPr>
        <p:spPr bwMode="auto">
          <a:xfrm>
            <a:off x="3651250" y="2974975"/>
            <a:ext cx="1674813" cy="9112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1" name="Oval 53"/>
          <p:cNvSpPr>
            <a:spLocks noChangeArrowheads="1"/>
          </p:cNvSpPr>
          <p:nvPr/>
        </p:nvSpPr>
        <p:spPr bwMode="auto">
          <a:xfrm>
            <a:off x="2414588" y="5278438"/>
            <a:ext cx="833437" cy="41751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4" name="Oval 56"/>
          <p:cNvSpPr>
            <a:spLocks noChangeArrowheads="1"/>
          </p:cNvSpPr>
          <p:nvPr/>
        </p:nvSpPr>
        <p:spPr bwMode="auto">
          <a:xfrm>
            <a:off x="269875" y="3448050"/>
            <a:ext cx="3025775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5" name="Oval 57"/>
          <p:cNvSpPr>
            <a:spLocks noChangeArrowheads="1"/>
          </p:cNvSpPr>
          <p:nvPr/>
        </p:nvSpPr>
        <p:spPr bwMode="auto">
          <a:xfrm>
            <a:off x="944563" y="5603875"/>
            <a:ext cx="1730375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6" name="Oval 58"/>
          <p:cNvSpPr>
            <a:spLocks noChangeArrowheads="1"/>
          </p:cNvSpPr>
          <p:nvPr/>
        </p:nvSpPr>
        <p:spPr bwMode="auto">
          <a:xfrm>
            <a:off x="3198813" y="3462338"/>
            <a:ext cx="3025775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7" name="Oval 59"/>
          <p:cNvSpPr>
            <a:spLocks noChangeArrowheads="1"/>
          </p:cNvSpPr>
          <p:nvPr/>
        </p:nvSpPr>
        <p:spPr bwMode="auto">
          <a:xfrm>
            <a:off x="2633663" y="5616575"/>
            <a:ext cx="1730375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8" name="Oval 60"/>
          <p:cNvSpPr>
            <a:spLocks noChangeArrowheads="1"/>
          </p:cNvSpPr>
          <p:nvPr/>
        </p:nvSpPr>
        <p:spPr bwMode="auto">
          <a:xfrm>
            <a:off x="6118225" y="3470275"/>
            <a:ext cx="3025775" cy="8350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09" name="Oval 61"/>
          <p:cNvSpPr>
            <a:spLocks noChangeArrowheads="1"/>
          </p:cNvSpPr>
          <p:nvPr/>
        </p:nvSpPr>
        <p:spPr bwMode="auto">
          <a:xfrm>
            <a:off x="4289425" y="5599113"/>
            <a:ext cx="1730375" cy="446087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0" name="Oval 62"/>
          <p:cNvSpPr>
            <a:spLocks noChangeArrowheads="1"/>
          </p:cNvSpPr>
          <p:nvPr/>
        </p:nvSpPr>
        <p:spPr bwMode="auto">
          <a:xfrm>
            <a:off x="419100" y="4129088"/>
            <a:ext cx="1703388" cy="5715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1" name="Oval 63"/>
          <p:cNvSpPr>
            <a:spLocks noChangeArrowheads="1"/>
          </p:cNvSpPr>
          <p:nvPr/>
        </p:nvSpPr>
        <p:spPr bwMode="auto">
          <a:xfrm>
            <a:off x="6018213" y="5607050"/>
            <a:ext cx="627062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2" name="Oval 64"/>
          <p:cNvSpPr>
            <a:spLocks noChangeArrowheads="1"/>
          </p:cNvSpPr>
          <p:nvPr/>
        </p:nvSpPr>
        <p:spPr bwMode="auto">
          <a:xfrm>
            <a:off x="2227263" y="4143375"/>
            <a:ext cx="1703387" cy="5715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3" name="Oval 65"/>
          <p:cNvSpPr>
            <a:spLocks noChangeArrowheads="1"/>
          </p:cNvSpPr>
          <p:nvPr/>
        </p:nvSpPr>
        <p:spPr bwMode="auto">
          <a:xfrm>
            <a:off x="6727825" y="5629275"/>
            <a:ext cx="627063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4" name="Oval 66"/>
          <p:cNvSpPr>
            <a:spLocks noChangeArrowheads="1"/>
          </p:cNvSpPr>
          <p:nvPr/>
        </p:nvSpPr>
        <p:spPr bwMode="auto">
          <a:xfrm>
            <a:off x="3992563" y="4133850"/>
            <a:ext cx="1703387" cy="5715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5" name="Oval 67"/>
          <p:cNvSpPr>
            <a:spLocks noChangeArrowheads="1"/>
          </p:cNvSpPr>
          <p:nvPr/>
        </p:nvSpPr>
        <p:spPr bwMode="auto">
          <a:xfrm>
            <a:off x="7389813" y="5603875"/>
            <a:ext cx="627062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6" name="Oval 68"/>
          <p:cNvSpPr>
            <a:spLocks noChangeArrowheads="1"/>
          </p:cNvSpPr>
          <p:nvPr/>
        </p:nvSpPr>
        <p:spPr bwMode="auto">
          <a:xfrm>
            <a:off x="198438" y="2955925"/>
            <a:ext cx="1658937" cy="8255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7" name="Oval 69"/>
          <p:cNvSpPr>
            <a:spLocks noChangeArrowheads="1"/>
          </p:cNvSpPr>
          <p:nvPr/>
        </p:nvSpPr>
        <p:spPr bwMode="auto">
          <a:xfrm>
            <a:off x="688975" y="6000750"/>
            <a:ext cx="627063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8" name="Oval 70"/>
          <p:cNvSpPr>
            <a:spLocks noChangeArrowheads="1"/>
          </p:cNvSpPr>
          <p:nvPr/>
        </p:nvSpPr>
        <p:spPr bwMode="auto">
          <a:xfrm>
            <a:off x="1978025" y="2992438"/>
            <a:ext cx="1668463" cy="893762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19" name="Oval 71"/>
          <p:cNvSpPr>
            <a:spLocks noChangeArrowheads="1"/>
          </p:cNvSpPr>
          <p:nvPr/>
        </p:nvSpPr>
        <p:spPr bwMode="auto">
          <a:xfrm>
            <a:off x="1182688" y="5988050"/>
            <a:ext cx="627062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0" name="Oval 72"/>
          <p:cNvSpPr>
            <a:spLocks noChangeArrowheads="1"/>
          </p:cNvSpPr>
          <p:nvPr/>
        </p:nvSpPr>
        <p:spPr bwMode="auto">
          <a:xfrm>
            <a:off x="3624263" y="2978150"/>
            <a:ext cx="1697037" cy="9080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1" name="Oval 73"/>
          <p:cNvSpPr>
            <a:spLocks noChangeArrowheads="1"/>
          </p:cNvSpPr>
          <p:nvPr/>
        </p:nvSpPr>
        <p:spPr bwMode="auto">
          <a:xfrm>
            <a:off x="1714500" y="6032500"/>
            <a:ext cx="627063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2" name="Oval 74"/>
          <p:cNvSpPr>
            <a:spLocks noChangeArrowheads="1"/>
          </p:cNvSpPr>
          <p:nvPr/>
        </p:nvSpPr>
        <p:spPr bwMode="auto">
          <a:xfrm>
            <a:off x="284163" y="3459163"/>
            <a:ext cx="2995612" cy="8255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3" name="Oval 75"/>
          <p:cNvSpPr>
            <a:spLocks noChangeArrowheads="1"/>
          </p:cNvSpPr>
          <p:nvPr/>
        </p:nvSpPr>
        <p:spPr bwMode="auto">
          <a:xfrm>
            <a:off x="2322513" y="6005513"/>
            <a:ext cx="762000" cy="446087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4" name="Oval 76"/>
          <p:cNvSpPr>
            <a:spLocks noChangeArrowheads="1"/>
          </p:cNvSpPr>
          <p:nvPr/>
        </p:nvSpPr>
        <p:spPr bwMode="auto">
          <a:xfrm>
            <a:off x="3203575" y="3455988"/>
            <a:ext cx="3059113" cy="8255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5" name="Oval 77"/>
          <p:cNvSpPr>
            <a:spLocks noChangeArrowheads="1"/>
          </p:cNvSpPr>
          <p:nvPr/>
        </p:nvSpPr>
        <p:spPr bwMode="auto">
          <a:xfrm>
            <a:off x="3151188" y="5992813"/>
            <a:ext cx="762000" cy="446087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6" name="Oval 78"/>
          <p:cNvSpPr>
            <a:spLocks noChangeArrowheads="1"/>
          </p:cNvSpPr>
          <p:nvPr/>
        </p:nvSpPr>
        <p:spPr bwMode="auto">
          <a:xfrm>
            <a:off x="6148388" y="3473450"/>
            <a:ext cx="2995612" cy="8255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7" name="Oval 79"/>
          <p:cNvSpPr>
            <a:spLocks noChangeArrowheads="1"/>
          </p:cNvSpPr>
          <p:nvPr/>
        </p:nvSpPr>
        <p:spPr bwMode="auto">
          <a:xfrm>
            <a:off x="3957638" y="6019800"/>
            <a:ext cx="762000" cy="4460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8" name="Oval 80"/>
          <p:cNvSpPr>
            <a:spLocks noChangeArrowheads="1"/>
          </p:cNvSpPr>
          <p:nvPr/>
        </p:nvSpPr>
        <p:spPr bwMode="auto">
          <a:xfrm>
            <a:off x="404813" y="4125913"/>
            <a:ext cx="1714500" cy="5746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29" name="Oval 81"/>
          <p:cNvSpPr>
            <a:spLocks noChangeArrowheads="1"/>
          </p:cNvSpPr>
          <p:nvPr/>
        </p:nvSpPr>
        <p:spPr bwMode="auto">
          <a:xfrm>
            <a:off x="4743450" y="6008688"/>
            <a:ext cx="568325" cy="4127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32" name="Oval 84"/>
          <p:cNvSpPr>
            <a:spLocks noChangeArrowheads="1"/>
          </p:cNvSpPr>
          <p:nvPr/>
        </p:nvSpPr>
        <p:spPr bwMode="auto">
          <a:xfrm>
            <a:off x="2230438" y="4157663"/>
            <a:ext cx="1714500" cy="5746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33" name="Oval 85"/>
          <p:cNvSpPr>
            <a:spLocks noChangeArrowheads="1"/>
          </p:cNvSpPr>
          <p:nvPr/>
        </p:nvSpPr>
        <p:spPr bwMode="auto">
          <a:xfrm>
            <a:off x="5410200" y="6022975"/>
            <a:ext cx="568325" cy="4127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34" name="Oval 86"/>
          <p:cNvSpPr>
            <a:spLocks noChangeArrowheads="1"/>
          </p:cNvSpPr>
          <p:nvPr/>
        </p:nvSpPr>
        <p:spPr bwMode="auto">
          <a:xfrm>
            <a:off x="5726113" y="4197350"/>
            <a:ext cx="320675" cy="484188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35" name="Oval 87"/>
          <p:cNvSpPr>
            <a:spLocks noChangeArrowheads="1"/>
          </p:cNvSpPr>
          <p:nvPr/>
        </p:nvSpPr>
        <p:spPr bwMode="auto">
          <a:xfrm>
            <a:off x="5981700" y="6030913"/>
            <a:ext cx="568325" cy="4127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36" name="Oval 88"/>
          <p:cNvSpPr>
            <a:spLocks noChangeArrowheads="1"/>
          </p:cNvSpPr>
          <p:nvPr/>
        </p:nvSpPr>
        <p:spPr bwMode="auto">
          <a:xfrm>
            <a:off x="3987800" y="4124325"/>
            <a:ext cx="1714500" cy="5746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537" name="Oval 89"/>
          <p:cNvSpPr>
            <a:spLocks noChangeArrowheads="1"/>
          </p:cNvSpPr>
          <p:nvPr/>
        </p:nvSpPr>
        <p:spPr bwMode="auto">
          <a:xfrm>
            <a:off x="6578600" y="6022975"/>
            <a:ext cx="333375" cy="4127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2" grpId="0"/>
      <p:bldP spid="232463" grpId="0" animBg="1"/>
      <p:bldP spid="232463" grpId="1" animBg="1"/>
      <p:bldP spid="232464" grpId="0" animBg="1"/>
      <p:bldP spid="232464" grpId="1" animBg="1"/>
      <p:bldP spid="232465" grpId="0" animBg="1"/>
      <p:bldP spid="232465" grpId="1" animBg="1"/>
      <p:bldP spid="232466" grpId="0" animBg="1"/>
      <p:bldP spid="232466" grpId="1" animBg="1"/>
      <p:bldP spid="232467" grpId="0" animBg="1"/>
      <p:bldP spid="232467" grpId="1" animBg="1"/>
      <p:bldP spid="232468" grpId="0" animBg="1"/>
      <p:bldP spid="232468" grpId="1" animBg="1"/>
      <p:bldP spid="232469" grpId="0" animBg="1"/>
      <p:bldP spid="232469" grpId="1" animBg="1"/>
      <p:bldP spid="232470" grpId="0" animBg="1"/>
      <p:bldP spid="232470" grpId="1" animBg="1"/>
      <p:bldP spid="232471" grpId="0" animBg="1"/>
      <p:bldP spid="232471" grpId="1" animBg="1"/>
      <p:bldP spid="232472" grpId="0" animBg="1"/>
      <p:bldP spid="232472" grpId="1" animBg="1"/>
      <p:bldP spid="232483" grpId="0" animBg="1"/>
      <p:bldP spid="232483" grpId="1" animBg="1"/>
      <p:bldP spid="232484" grpId="0" animBg="1"/>
      <p:bldP spid="232484" grpId="1" animBg="1"/>
      <p:bldP spid="232486" grpId="0" animBg="1"/>
      <p:bldP spid="232486" grpId="1" animBg="1"/>
      <p:bldP spid="232487" grpId="0" animBg="1"/>
      <p:bldP spid="232487" grpId="1" animBg="1"/>
      <p:bldP spid="232488" grpId="0" animBg="1"/>
      <p:bldP spid="232488" grpId="1" animBg="1"/>
      <p:bldP spid="232489" grpId="0" animBg="1"/>
      <p:bldP spid="232489" grpId="1" animBg="1"/>
      <p:bldP spid="232490" grpId="0" animBg="1"/>
      <p:bldP spid="232490" grpId="1" animBg="1"/>
      <p:bldP spid="232491" grpId="0" animBg="1"/>
      <p:bldP spid="232491" grpId="1" animBg="1"/>
      <p:bldP spid="232492" grpId="0" animBg="1"/>
      <p:bldP spid="232492" grpId="1" animBg="1"/>
      <p:bldP spid="232493" grpId="0" animBg="1"/>
      <p:bldP spid="232493" grpId="1" animBg="1"/>
      <p:bldP spid="232494" grpId="0" animBg="1"/>
      <p:bldP spid="232494" grpId="1" animBg="1"/>
      <p:bldP spid="232495" grpId="0" animBg="1"/>
      <p:bldP spid="232495" grpId="1" animBg="1"/>
      <p:bldP spid="232496" grpId="0" animBg="1"/>
      <p:bldP spid="232496" grpId="1" animBg="1"/>
      <p:bldP spid="232497" grpId="0" animBg="1"/>
      <p:bldP spid="232497" grpId="1" animBg="1"/>
      <p:bldP spid="232498" grpId="0" animBg="1"/>
      <p:bldP spid="232498" grpId="1" animBg="1"/>
      <p:bldP spid="232499" grpId="0" animBg="1"/>
      <p:bldP spid="232499" grpId="1" animBg="1"/>
      <p:bldP spid="232500" grpId="0" animBg="1"/>
      <p:bldP spid="232500" grpId="1" animBg="1"/>
      <p:bldP spid="232501" grpId="0" animBg="1"/>
      <p:bldP spid="232501" grpId="1" animBg="1"/>
      <p:bldP spid="232504" grpId="0" animBg="1"/>
      <p:bldP spid="232504" grpId="1" animBg="1"/>
      <p:bldP spid="232505" grpId="0" animBg="1"/>
      <p:bldP spid="232505" grpId="1" animBg="1"/>
      <p:bldP spid="232506" grpId="0" animBg="1"/>
      <p:bldP spid="232506" grpId="1" animBg="1"/>
      <p:bldP spid="232507" grpId="0" animBg="1"/>
      <p:bldP spid="232507" grpId="1" animBg="1"/>
      <p:bldP spid="232508" grpId="0" animBg="1"/>
      <p:bldP spid="232508" grpId="1" animBg="1"/>
      <p:bldP spid="232509" grpId="0" animBg="1"/>
      <p:bldP spid="232509" grpId="1" animBg="1"/>
      <p:bldP spid="232510" grpId="0" animBg="1"/>
      <p:bldP spid="232510" grpId="1" animBg="1"/>
      <p:bldP spid="232511" grpId="0" animBg="1"/>
      <p:bldP spid="232511" grpId="1" animBg="1"/>
      <p:bldP spid="232512" grpId="0" animBg="1"/>
      <p:bldP spid="232512" grpId="1" animBg="1"/>
      <p:bldP spid="232513" grpId="0" animBg="1"/>
      <p:bldP spid="232513" grpId="1" animBg="1"/>
      <p:bldP spid="232514" grpId="0" animBg="1"/>
      <p:bldP spid="232514" grpId="1" animBg="1"/>
      <p:bldP spid="232515" grpId="0" animBg="1"/>
      <p:bldP spid="232515" grpId="1" animBg="1"/>
      <p:bldP spid="232516" grpId="0" animBg="1"/>
      <p:bldP spid="232516" grpId="1" animBg="1"/>
      <p:bldP spid="232517" grpId="0" animBg="1"/>
      <p:bldP spid="232517" grpId="1" animBg="1"/>
      <p:bldP spid="232518" grpId="0" animBg="1"/>
      <p:bldP spid="232518" grpId="1" animBg="1"/>
      <p:bldP spid="232519" grpId="0" animBg="1"/>
      <p:bldP spid="232519" grpId="1" animBg="1"/>
      <p:bldP spid="232520" grpId="0" animBg="1"/>
      <p:bldP spid="232520" grpId="1" animBg="1"/>
      <p:bldP spid="232521" grpId="0" animBg="1"/>
      <p:bldP spid="232521" grpId="1" animBg="1"/>
      <p:bldP spid="232522" grpId="0" animBg="1"/>
      <p:bldP spid="232522" grpId="1" animBg="1"/>
      <p:bldP spid="232523" grpId="0" animBg="1"/>
      <p:bldP spid="232523" grpId="1" animBg="1"/>
      <p:bldP spid="232524" grpId="0" animBg="1"/>
      <p:bldP spid="232524" grpId="1" animBg="1"/>
      <p:bldP spid="232525" grpId="0" animBg="1"/>
      <p:bldP spid="232525" grpId="1" animBg="1"/>
      <p:bldP spid="232526" grpId="0" animBg="1"/>
      <p:bldP spid="232526" grpId="1" animBg="1"/>
      <p:bldP spid="232527" grpId="0" animBg="1"/>
      <p:bldP spid="232527" grpId="1" animBg="1"/>
      <p:bldP spid="232528" grpId="0" animBg="1"/>
      <p:bldP spid="232528" grpId="1" animBg="1"/>
      <p:bldP spid="232529" grpId="0" animBg="1"/>
      <p:bldP spid="232529" grpId="1" animBg="1"/>
      <p:bldP spid="232532" grpId="0" animBg="1"/>
      <p:bldP spid="232532" grpId="1" animBg="1"/>
      <p:bldP spid="232533" grpId="0" animBg="1"/>
      <p:bldP spid="232533" grpId="1" animBg="1"/>
      <p:bldP spid="232534" grpId="0" animBg="1"/>
      <p:bldP spid="232534" grpId="1" animBg="1"/>
      <p:bldP spid="232535" grpId="0" animBg="1"/>
      <p:bldP spid="232535" grpId="1" animBg="1"/>
      <p:bldP spid="232536" grpId="0" animBg="1"/>
      <p:bldP spid="232536" grpId="1" animBg="1"/>
      <p:bldP spid="232537" grpId="0" animBg="1"/>
      <p:bldP spid="23253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intersections with</a:t>
            </a:r>
          </a:p>
          <a:p>
            <a:pPr lvl="1"/>
            <a:r>
              <a:rPr lang="en-US" dirty="0" smtClean="0"/>
              <a:t>plane</a:t>
            </a:r>
          </a:p>
          <a:p>
            <a:pPr lvl="1"/>
            <a:r>
              <a:rPr lang="en-US" dirty="0" smtClean="0"/>
              <a:t>triangle</a:t>
            </a:r>
          </a:p>
          <a:p>
            <a:pPr lvl="1"/>
            <a:r>
              <a:rPr lang="en-US" dirty="0" smtClean="0"/>
              <a:t>quadrics</a:t>
            </a:r>
          </a:p>
          <a:p>
            <a:r>
              <a:rPr lang="en-US" dirty="0" smtClean="0"/>
              <a:t>Recursive Ray Tracing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6, 2012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1FEFB6-C60A-404D-8F24-CD9AB7A831C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2800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Ray Quadric Intersection</a:t>
            </a:r>
            <a:br>
              <a:rPr lang="en-US" sz="4000"/>
            </a:br>
            <a:r>
              <a:rPr lang="en-US" sz="4000"/>
              <a:t>Quadratic Coefficients</a:t>
            </a:r>
          </a:p>
        </p:txBody>
      </p:sp>
      <p:sp>
        <p:nvSpPr>
          <p:cNvPr id="128005" name="Text Box 8"/>
          <p:cNvSpPr txBox="1">
            <a:spLocks noChangeArrowheads="1"/>
          </p:cNvSpPr>
          <p:nvPr/>
        </p:nvSpPr>
        <p:spPr bwMode="auto">
          <a:xfrm>
            <a:off x="1085850" y="3332163"/>
            <a:ext cx="733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8006" name="Text Box 12"/>
          <p:cNvSpPr txBox="1">
            <a:spLocks noChangeArrowheads="1"/>
          </p:cNvSpPr>
          <p:nvPr/>
        </p:nvSpPr>
        <p:spPr bwMode="auto">
          <a:xfrm>
            <a:off x="207963" y="1846263"/>
            <a:ext cx="87280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= a*xd*xd + b*yd*yd + c*zd*zd </a:t>
            </a:r>
          </a:p>
          <a:p>
            <a:pPr>
              <a:spcBef>
                <a:spcPct val="50000"/>
              </a:spcBef>
            </a:pPr>
            <a:r>
              <a:rPr lang="en-US"/>
              <a:t>	+ 2[d*xd*yd + e*yd*zd + f*xd*zd</a:t>
            </a:r>
          </a:p>
          <a:p>
            <a:pPr>
              <a:spcBef>
                <a:spcPct val="50000"/>
              </a:spcBef>
            </a:pPr>
            <a:endParaRPr lang="en-US" sz="1200"/>
          </a:p>
          <a:p>
            <a:pPr>
              <a:spcBef>
                <a:spcPct val="50000"/>
              </a:spcBef>
            </a:pPr>
            <a:r>
              <a:rPr lang="en-US"/>
              <a:t>B = 2*[a*x0*xd + b*y0*yd + c*z0*zd </a:t>
            </a:r>
          </a:p>
          <a:p>
            <a:pPr>
              <a:spcBef>
                <a:spcPct val="50000"/>
              </a:spcBef>
            </a:pPr>
            <a:r>
              <a:rPr lang="en-US"/>
              <a:t>   + d*(x0*yd  + xd*y0 ) + e*(y0*zd  + yd*z0 ) + f*(x0*zd  + xd*z0 )</a:t>
            </a:r>
          </a:p>
          <a:p>
            <a:pPr>
              <a:spcBef>
                <a:spcPct val="50000"/>
              </a:spcBef>
            </a:pPr>
            <a:r>
              <a:rPr lang="en-US"/>
              <a:t>   + g*xd + h*yd + j*zd]</a:t>
            </a:r>
          </a:p>
          <a:p>
            <a:pPr>
              <a:spcBef>
                <a:spcPct val="50000"/>
              </a:spcBef>
            </a:pPr>
            <a:endParaRPr lang="en-US" sz="1200"/>
          </a:p>
          <a:p>
            <a:pPr>
              <a:spcBef>
                <a:spcPct val="50000"/>
              </a:spcBef>
            </a:pPr>
            <a:r>
              <a:rPr lang="en-US"/>
              <a:t>C = a*x0*x0 + b*y0*y0 + c*z0*z0</a:t>
            </a:r>
          </a:p>
          <a:p>
            <a:pPr>
              <a:spcBef>
                <a:spcPct val="50000"/>
              </a:spcBef>
            </a:pPr>
            <a:r>
              <a:rPr lang="en-US"/>
              <a:t>   + 2*[d*x0*y0 + e*y0*z0 + f*x0*z0 + g*x0 + h*y0 + j*z0] +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6, 2012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10ECB4-9967-5046-A077-E03DBA293EE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30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Quadric Normals</a:t>
            </a:r>
          </a:p>
        </p:txBody>
      </p:sp>
      <p:graphicFrame>
        <p:nvGraphicFramePr>
          <p:cNvPr id="130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68325" y="1611313"/>
          <a:ext cx="7429500" cy="4279900"/>
        </p:xfrm>
        <a:graphic>
          <a:graphicData uri="http://schemas.openxmlformats.org/presentationml/2006/ole">
            <p:oleObj spid="_x0000_s73730" name="Equation" r:id="rId4" imgW="4343400" imgH="2501900" progId="Equation.DSMT4">
              <p:embed/>
            </p:oleObj>
          </a:graphicData>
        </a:graphic>
      </p:graphicFrame>
      <p:sp>
        <p:nvSpPr>
          <p:cNvPr id="130054" name="Text Box 8"/>
          <p:cNvSpPr txBox="1">
            <a:spLocks noChangeArrowheads="1"/>
          </p:cNvSpPr>
          <p:nvPr/>
        </p:nvSpPr>
        <p:spPr bwMode="auto">
          <a:xfrm>
            <a:off x="4572000" y="5113338"/>
            <a:ext cx="3946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Normalize </a:t>
            </a:r>
            <a:r>
              <a:rPr lang="en-US" i="1"/>
              <a:t>N </a:t>
            </a:r>
            <a:r>
              <a:rPr lang="en-US">
                <a:latin typeface="Arial" pitchFamily="-1" charset="0"/>
              </a:rPr>
              <a:t>and change its sign if necessary.</a:t>
            </a:r>
            <a:endParaRPr lang="en-US" i="1">
              <a:latin typeface="Arial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6,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C9CA35-3D7A-F24E-86D2-D5CE392E406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3210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MyCylinders</a:t>
            </a:r>
          </a:p>
        </p:txBody>
      </p:sp>
      <p:pic>
        <p:nvPicPr>
          <p:cNvPr id="132101" name="Picture 5" descr="70_columSphe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49425"/>
            <a:ext cx="4038600" cy="4225925"/>
          </a:xfrm>
          <a:noFill/>
        </p:spPr>
      </p:pic>
      <p:pic>
        <p:nvPicPr>
          <p:cNvPr id="132102" name="Picture 15" descr="71_XedCylinder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749425"/>
            <a:ext cx="4038600" cy="4225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6,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8E0964-1021-C945-81D2-7668103B89A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3414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Student Images</a:t>
            </a:r>
          </a:p>
        </p:txBody>
      </p:sp>
      <p:pic>
        <p:nvPicPr>
          <p:cNvPr id="134149" name="Picture 5" descr="chen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</p:spPr>
      </p:pic>
      <p:pic>
        <p:nvPicPr>
          <p:cNvPr id="134150" name="Picture 8" descr="fisherbath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359C9B-BCBE-5A4F-A8F7-B355420CB122}" type="datetime4">
              <a:rPr lang="en-US" smtClean="0"/>
              <a:pPr>
                <a:defRPr/>
              </a:pPr>
              <a:t>November 6,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19BC69-844D-7442-9943-22991ACA330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619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Student Images</a:t>
            </a:r>
          </a:p>
        </p:txBody>
      </p:sp>
      <p:pic>
        <p:nvPicPr>
          <p:cNvPr id="136197" name="Picture 5" descr="brya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</p:spPr>
      </p:pic>
      <p:pic>
        <p:nvPicPr>
          <p:cNvPr id="136198" name="Picture 8" descr="jch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6, 2012</a:t>
            </a:fld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C7A79-A0DA-D948-8CA7-A77EAEDC664A}" type="slidenum">
              <a:rPr lang="en-US"/>
              <a:pPr/>
              <a:t>3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Ray-Tracing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7975" y="1185863"/>
            <a:ext cx="5997575" cy="4572000"/>
            <a:chOff x="194" y="747"/>
            <a:chExt cx="3778" cy="2880"/>
          </a:xfrm>
        </p:grpSpPr>
        <p:sp>
          <p:nvSpPr>
            <p:cNvPr id="121860" name="Text Box 4"/>
            <p:cNvSpPr txBox="1">
              <a:spLocks noChangeArrowheads="1"/>
            </p:cNvSpPr>
            <p:nvPr/>
          </p:nvSpPr>
          <p:spPr bwMode="auto">
            <a:xfrm>
              <a:off x="194" y="1078"/>
              <a:ext cx="22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tx2"/>
                  </a:solidFill>
                </a:rPr>
                <a:t>Ray/Plane Intersection</a:t>
              </a:r>
            </a:p>
          </p:txBody>
        </p:sp>
        <p:sp>
          <p:nvSpPr>
            <p:cNvPr id="121861" name="AutoShape 5"/>
            <p:cNvSpPr>
              <a:spLocks noChangeArrowheads="1"/>
            </p:cNvSpPr>
            <p:nvPr/>
          </p:nvSpPr>
          <p:spPr bwMode="auto">
            <a:xfrm>
              <a:off x="1788" y="1010"/>
              <a:ext cx="2184" cy="1243"/>
            </a:xfrm>
            <a:prstGeom prst="parallelogram">
              <a:avLst>
                <a:gd name="adj" fmla="val 4392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4" name="Line 8"/>
            <p:cNvSpPr>
              <a:spLocks noChangeShapeType="1"/>
            </p:cNvSpPr>
            <p:nvPr/>
          </p:nvSpPr>
          <p:spPr bwMode="auto">
            <a:xfrm flipH="1" flipV="1">
              <a:off x="2680" y="1699"/>
              <a:ext cx="656" cy="1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5" name="Line 9"/>
            <p:cNvSpPr>
              <a:spLocks noChangeShapeType="1"/>
            </p:cNvSpPr>
            <p:nvPr/>
          </p:nvSpPr>
          <p:spPr bwMode="auto">
            <a:xfrm flipH="1" flipV="1">
              <a:off x="2333" y="747"/>
              <a:ext cx="365" cy="1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322888" y="1936750"/>
            <a:ext cx="3362325" cy="3830638"/>
            <a:chOff x="3353" y="1220"/>
            <a:chExt cx="2118" cy="2413"/>
          </a:xfrm>
        </p:grpSpPr>
        <p:sp>
          <p:nvSpPr>
            <p:cNvPr id="121866" name="Freeform 10"/>
            <p:cNvSpPr>
              <a:spLocks/>
            </p:cNvSpPr>
            <p:nvPr/>
          </p:nvSpPr>
          <p:spPr bwMode="auto">
            <a:xfrm>
              <a:off x="4214" y="1968"/>
              <a:ext cx="565" cy="456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0" y="313"/>
                </a:cxn>
                <a:cxn ang="0">
                  <a:pos x="565" y="456"/>
                </a:cxn>
                <a:cxn ang="0">
                  <a:pos x="354" y="0"/>
                </a:cxn>
              </a:cxnLst>
              <a:rect l="0" t="0" r="r" b="b"/>
              <a:pathLst>
                <a:path w="565" h="456">
                  <a:moveTo>
                    <a:pt x="354" y="0"/>
                  </a:moveTo>
                  <a:lnTo>
                    <a:pt x="0" y="313"/>
                  </a:lnTo>
                  <a:lnTo>
                    <a:pt x="565" y="456"/>
                  </a:lnTo>
                  <a:lnTo>
                    <a:pt x="354" y="0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7" name="Line 11"/>
            <p:cNvSpPr>
              <a:spLocks noChangeShapeType="1"/>
            </p:cNvSpPr>
            <p:nvPr/>
          </p:nvSpPr>
          <p:spPr bwMode="auto">
            <a:xfrm flipV="1">
              <a:off x="3353" y="2241"/>
              <a:ext cx="1192" cy="13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68" name="Line 12"/>
            <p:cNvSpPr>
              <a:spLocks noChangeShapeType="1"/>
            </p:cNvSpPr>
            <p:nvPr/>
          </p:nvSpPr>
          <p:spPr bwMode="auto">
            <a:xfrm flipV="1">
              <a:off x="4512" y="1220"/>
              <a:ext cx="884" cy="10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3" name="Text Box 17"/>
            <p:cNvSpPr txBox="1">
              <a:spLocks noChangeArrowheads="1"/>
            </p:cNvSpPr>
            <p:nvPr/>
          </p:nvSpPr>
          <p:spPr bwMode="auto">
            <a:xfrm>
              <a:off x="4085" y="2904"/>
              <a:ext cx="138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Ray/Triangle Intersection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61925" y="3027363"/>
            <a:ext cx="5070475" cy="2776537"/>
            <a:chOff x="102" y="1907"/>
            <a:chExt cx="3194" cy="1749"/>
          </a:xfrm>
        </p:grpSpPr>
        <p:sp>
          <p:nvSpPr>
            <p:cNvPr id="121869" name="Freeform 13"/>
            <p:cNvSpPr>
              <a:spLocks/>
            </p:cNvSpPr>
            <p:nvPr/>
          </p:nvSpPr>
          <p:spPr bwMode="auto">
            <a:xfrm>
              <a:off x="331" y="2492"/>
              <a:ext cx="1785" cy="1118"/>
            </a:xfrm>
            <a:custGeom>
              <a:avLst/>
              <a:gdLst/>
              <a:ahLst/>
              <a:cxnLst>
                <a:cxn ang="0">
                  <a:pos x="108" y="1010"/>
                </a:cxn>
                <a:cxn ang="0">
                  <a:pos x="142" y="970"/>
                </a:cxn>
                <a:cxn ang="0">
                  <a:pos x="496" y="74"/>
                </a:cxn>
                <a:cxn ang="0">
                  <a:pos x="1625" y="80"/>
                </a:cxn>
                <a:cxn ang="0">
                  <a:pos x="1414" y="1050"/>
                </a:cxn>
                <a:cxn ang="0">
                  <a:pos x="393" y="878"/>
                </a:cxn>
                <a:cxn ang="0">
                  <a:pos x="667" y="211"/>
                </a:cxn>
                <a:cxn ang="0">
                  <a:pos x="1386" y="217"/>
                </a:cxn>
                <a:cxn ang="0">
                  <a:pos x="1300" y="907"/>
                </a:cxn>
                <a:cxn ang="0">
                  <a:pos x="1032" y="833"/>
                </a:cxn>
                <a:cxn ang="0">
                  <a:pos x="1043" y="513"/>
                </a:cxn>
                <a:cxn ang="0">
                  <a:pos x="1163" y="525"/>
                </a:cxn>
                <a:cxn ang="0">
                  <a:pos x="1135" y="776"/>
                </a:cxn>
                <a:cxn ang="0">
                  <a:pos x="1232" y="753"/>
                </a:cxn>
                <a:cxn ang="0">
                  <a:pos x="1237" y="302"/>
                </a:cxn>
                <a:cxn ang="0">
                  <a:pos x="758" y="274"/>
                </a:cxn>
                <a:cxn ang="0">
                  <a:pos x="741" y="365"/>
                </a:cxn>
                <a:cxn ang="0">
                  <a:pos x="1169" y="399"/>
                </a:cxn>
                <a:cxn ang="0">
                  <a:pos x="1152" y="474"/>
                </a:cxn>
                <a:cxn ang="0">
                  <a:pos x="707" y="422"/>
                </a:cxn>
                <a:cxn ang="0">
                  <a:pos x="553" y="804"/>
                </a:cxn>
                <a:cxn ang="0">
                  <a:pos x="696" y="810"/>
                </a:cxn>
                <a:cxn ang="0">
                  <a:pos x="747" y="474"/>
                </a:cxn>
                <a:cxn ang="0">
                  <a:pos x="867" y="513"/>
                </a:cxn>
                <a:cxn ang="0">
                  <a:pos x="827" y="878"/>
                </a:cxn>
                <a:cxn ang="0">
                  <a:pos x="918" y="856"/>
                </a:cxn>
                <a:cxn ang="0">
                  <a:pos x="941" y="502"/>
                </a:cxn>
                <a:cxn ang="0">
                  <a:pos x="1003" y="508"/>
                </a:cxn>
                <a:cxn ang="0">
                  <a:pos x="964" y="918"/>
                </a:cxn>
                <a:cxn ang="0">
                  <a:pos x="1346" y="981"/>
                </a:cxn>
                <a:cxn ang="0">
                  <a:pos x="1488" y="148"/>
                </a:cxn>
                <a:cxn ang="0">
                  <a:pos x="530" y="148"/>
                </a:cxn>
                <a:cxn ang="0">
                  <a:pos x="234" y="941"/>
                </a:cxn>
                <a:cxn ang="0">
                  <a:pos x="975" y="1072"/>
                </a:cxn>
                <a:cxn ang="0">
                  <a:pos x="1454" y="1118"/>
                </a:cxn>
                <a:cxn ang="0">
                  <a:pos x="1785" y="0"/>
                </a:cxn>
                <a:cxn ang="0">
                  <a:pos x="382" y="17"/>
                </a:cxn>
                <a:cxn ang="0">
                  <a:pos x="0" y="1067"/>
                </a:cxn>
                <a:cxn ang="0">
                  <a:pos x="108" y="1010"/>
                </a:cxn>
              </a:cxnLst>
              <a:rect l="0" t="0" r="r" b="b"/>
              <a:pathLst>
                <a:path w="1785" h="1118">
                  <a:moveTo>
                    <a:pt x="108" y="1010"/>
                  </a:moveTo>
                  <a:cubicBezTo>
                    <a:pt x="121" y="997"/>
                    <a:pt x="130" y="982"/>
                    <a:pt x="142" y="970"/>
                  </a:cubicBezTo>
                  <a:lnTo>
                    <a:pt x="496" y="74"/>
                  </a:lnTo>
                  <a:lnTo>
                    <a:pt x="1625" y="80"/>
                  </a:lnTo>
                  <a:lnTo>
                    <a:pt x="1414" y="1050"/>
                  </a:lnTo>
                  <a:lnTo>
                    <a:pt x="393" y="878"/>
                  </a:lnTo>
                  <a:lnTo>
                    <a:pt x="667" y="211"/>
                  </a:lnTo>
                  <a:lnTo>
                    <a:pt x="1386" y="217"/>
                  </a:lnTo>
                  <a:lnTo>
                    <a:pt x="1300" y="907"/>
                  </a:lnTo>
                  <a:lnTo>
                    <a:pt x="1032" y="833"/>
                  </a:lnTo>
                  <a:lnTo>
                    <a:pt x="1043" y="513"/>
                  </a:lnTo>
                  <a:lnTo>
                    <a:pt x="1163" y="525"/>
                  </a:lnTo>
                  <a:lnTo>
                    <a:pt x="1135" y="776"/>
                  </a:lnTo>
                  <a:lnTo>
                    <a:pt x="1232" y="753"/>
                  </a:lnTo>
                  <a:lnTo>
                    <a:pt x="1237" y="302"/>
                  </a:lnTo>
                  <a:lnTo>
                    <a:pt x="758" y="274"/>
                  </a:lnTo>
                  <a:lnTo>
                    <a:pt x="741" y="365"/>
                  </a:lnTo>
                  <a:lnTo>
                    <a:pt x="1169" y="399"/>
                  </a:lnTo>
                  <a:lnTo>
                    <a:pt x="1152" y="474"/>
                  </a:lnTo>
                  <a:lnTo>
                    <a:pt x="707" y="422"/>
                  </a:lnTo>
                  <a:lnTo>
                    <a:pt x="553" y="804"/>
                  </a:lnTo>
                  <a:lnTo>
                    <a:pt x="696" y="810"/>
                  </a:lnTo>
                  <a:lnTo>
                    <a:pt x="747" y="474"/>
                  </a:lnTo>
                  <a:lnTo>
                    <a:pt x="867" y="513"/>
                  </a:lnTo>
                  <a:lnTo>
                    <a:pt x="827" y="878"/>
                  </a:lnTo>
                  <a:lnTo>
                    <a:pt x="918" y="856"/>
                  </a:lnTo>
                  <a:lnTo>
                    <a:pt x="941" y="502"/>
                  </a:lnTo>
                  <a:lnTo>
                    <a:pt x="1003" y="508"/>
                  </a:lnTo>
                  <a:lnTo>
                    <a:pt x="964" y="918"/>
                  </a:lnTo>
                  <a:lnTo>
                    <a:pt x="1346" y="981"/>
                  </a:lnTo>
                  <a:lnTo>
                    <a:pt x="1488" y="148"/>
                  </a:lnTo>
                  <a:lnTo>
                    <a:pt x="530" y="148"/>
                  </a:lnTo>
                  <a:lnTo>
                    <a:pt x="234" y="941"/>
                  </a:lnTo>
                  <a:lnTo>
                    <a:pt x="975" y="1072"/>
                  </a:lnTo>
                  <a:lnTo>
                    <a:pt x="1454" y="1118"/>
                  </a:lnTo>
                  <a:lnTo>
                    <a:pt x="1785" y="0"/>
                  </a:lnTo>
                  <a:lnTo>
                    <a:pt x="382" y="17"/>
                  </a:lnTo>
                  <a:lnTo>
                    <a:pt x="0" y="1067"/>
                  </a:lnTo>
                  <a:lnTo>
                    <a:pt x="108" y="10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0" name="Line 14"/>
            <p:cNvSpPr>
              <a:spLocks noChangeShapeType="1"/>
            </p:cNvSpPr>
            <p:nvPr/>
          </p:nvSpPr>
          <p:spPr bwMode="auto">
            <a:xfrm flipH="1" flipV="1">
              <a:off x="1117" y="2892"/>
              <a:ext cx="2179" cy="7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1" name="Line 15"/>
            <p:cNvSpPr>
              <a:spLocks noChangeShapeType="1"/>
            </p:cNvSpPr>
            <p:nvPr/>
          </p:nvSpPr>
          <p:spPr bwMode="auto">
            <a:xfrm flipH="1" flipV="1">
              <a:off x="102" y="2492"/>
              <a:ext cx="1090" cy="4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4" name="Text Box 18"/>
            <p:cNvSpPr txBox="1">
              <a:spLocks noChangeArrowheads="1"/>
            </p:cNvSpPr>
            <p:nvPr/>
          </p:nvSpPr>
          <p:spPr bwMode="auto">
            <a:xfrm>
              <a:off x="191" y="1907"/>
              <a:ext cx="138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Ray/Polygon Intersection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6, 2012</a:t>
            </a:fld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A4191-B6E0-5D4B-A9C4-49547E01E34F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Equation of a Plane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3192463" y="2824163"/>
            <a:ext cx="5389562" cy="2541587"/>
          </a:xfrm>
          <a:prstGeom prst="parallelogram">
            <a:avLst>
              <a:gd name="adj" fmla="val 53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09" name="Line 5"/>
          <p:cNvSpPr>
            <a:spLocks noChangeShapeType="1"/>
          </p:cNvSpPr>
          <p:nvPr/>
        </p:nvSpPr>
        <p:spPr bwMode="auto">
          <a:xfrm flipV="1">
            <a:off x="5686425" y="1909763"/>
            <a:ext cx="0" cy="2252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783263" y="1820863"/>
            <a:ext cx="19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</a:t>
            </a:r>
            <a:r>
              <a:rPr lang="en-US" sz="2400"/>
              <a:t> = (A, B, C)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5060950" y="4202113"/>
            <a:ext cx="19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0</a:t>
            </a:r>
            <a:r>
              <a:rPr lang="en-US" sz="2400"/>
              <a:t> = (a, b, c)</a:t>
            </a:r>
          </a:p>
        </p:txBody>
      </p:sp>
      <p:sp>
        <p:nvSpPr>
          <p:cNvPr id="123912" name="Oval 8"/>
          <p:cNvSpPr>
            <a:spLocks noChangeArrowheads="1"/>
          </p:cNvSpPr>
          <p:nvPr/>
        </p:nvSpPr>
        <p:spPr bwMode="auto">
          <a:xfrm>
            <a:off x="5638800" y="409892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65938" y="3438525"/>
            <a:ext cx="1281112" cy="457200"/>
            <a:chOff x="4325" y="2166"/>
            <a:chExt cx="807" cy="288"/>
          </a:xfrm>
        </p:grpSpPr>
        <p:sp>
          <p:nvSpPr>
            <p:cNvPr id="123913" name="Text Box 9"/>
            <p:cNvSpPr txBox="1">
              <a:spLocks noChangeArrowheads="1"/>
            </p:cNvSpPr>
            <p:nvPr/>
          </p:nvSpPr>
          <p:spPr bwMode="auto">
            <a:xfrm>
              <a:off x="4325" y="2166"/>
              <a:ext cx="8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(x, y, z)</a:t>
              </a:r>
            </a:p>
          </p:txBody>
        </p:sp>
        <p:sp>
          <p:nvSpPr>
            <p:cNvPr id="123914" name="Oval 10"/>
            <p:cNvSpPr>
              <a:spLocks noChangeArrowheads="1"/>
            </p:cNvSpPr>
            <p:nvPr/>
          </p:nvSpPr>
          <p:spPr bwMode="auto">
            <a:xfrm>
              <a:off x="4327" y="216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915" name="Line 11"/>
          <p:cNvSpPr>
            <a:spLocks noChangeShapeType="1"/>
          </p:cNvSpPr>
          <p:nvPr/>
        </p:nvSpPr>
        <p:spPr bwMode="auto">
          <a:xfrm flipV="1">
            <a:off x="5686425" y="3489325"/>
            <a:ext cx="1219200" cy="665163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473075" y="1773238"/>
            <a:ext cx="320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Given a point P</a:t>
            </a:r>
            <a:r>
              <a:rPr lang="en-US" sz="2400" baseline="-25000"/>
              <a:t>0</a:t>
            </a:r>
            <a:r>
              <a:rPr lang="en-US" sz="2400"/>
              <a:t> on the plane and a normal to the plane </a:t>
            </a:r>
            <a:r>
              <a:rPr lang="en-US" sz="2400" b="1"/>
              <a:t>N</a:t>
            </a:r>
            <a:r>
              <a:rPr lang="en-US" sz="2400"/>
              <a:t>.</a:t>
            </a:r>
            <a:endParaRPr lang="en-US" sz="2400" b="1"/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577850" y="3208338"/>
            <a:ext cx="30321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(x, y, z) is on the plane if and only if</a:t>
            </a:r>
          </a:p>
          <a:p>
            <a:pPr>
              <a:spcBef>
                <a:spcPct val="50000"/>
              </a:spcBef>
            </a:pPr>
            <a:r>
              <a:rPr lang="en-US" sz="2400"/>
              <a:t>(x-a, y-b, z-c)</a:t>
            </a:r>
            <a:r>
              <a:rPr lang="en-US" sz="2400">
                <a:ea typeface="Arial" pitchFamily="-1" charset="0"/>
                <a:cs typeface="Arial" pitchFamily="-1" charset="0"/>
              </a:rPr>
              <a:t>·</a:t>
            </a:r>
            <a:r>
              <a:rPr lang="en-US" sz="2400" b="1">
                <a:ea typeface="Arial" pitchFamily="-1" charset="0"/>
                <a:cs typeface="Arial" pitchFamily="-1" charset="0"/>
              </a:rPr>
              <a:t>N</a:t>
            </a:r>
            <a:r>
              <a:rPr lang="en-US" sz="2400">
                <a:ea typeface="Arial" pitchFamily="-1" charset="0"/>
                <a:cs typeface="Arial" pitchFamily="-1" charset="0"/>
              </a:rPr>
              <a:t> = 0.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95313" y="545465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Ax + By + Cz –(Aa + Bb + Cc) = 0</a:t>
            </a:r>
          </a:p>
        </p:txBody>
      </p:sp>
      <p:sp>
        <p:nvSpPr>
          <p:cNvPr id="123919" name="Oval 15"/>
          <p:cNvSpPr>
            <a:spLocks noChangeArrowheads="1"/>
          </p:cNvSpPr>
          <p:nvPr/>
        </p:nvSpPr>
        <p:spPr bwMode="auto">
          <a:xfrm>
            <a:off x="2695575" y="5245100"/>
            <a:ext cx="2100263" cy="9556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572000" y="5886450"/>
            <a:ext cx="46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5" grpId="0" animBg="1"/>
      <p:bldP spid="123917" grpId="0"/>
      <p:bldP spid="123918" grpId="0"/>
      <p:bldP spid="123919" grpId="0" animBg="1"/>
      <p:bldP spid="1239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6, 2012</a:t>
            </a:fld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8C457-FA22-5145-A0B9-76BADEB4C0EE}" type="slidenum">
              <a:rPr lang="en-US"/>
              <a:pPr/>
              <a:t>5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Ray/Plane Intersection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41888" y="1581150"/>
            <a:ext cx="3503612" cy="650875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Ax + By + Cz = D</a:t>
            </a:r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3138488" y="2166938"/>
            <a:ext cx="5389562" cy="2541587"/>
          </a:xfrm>
          <a:prstGeom prst="parallelogram">
            <a:avLst>
              <a:gd name="adj" fmla="val 53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2770188" y="2481263"/>
            <a:ext cx="2698750" cy="119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5168900" y="3543300"/>
            <a:ext cx="2879725" cy="12414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1881188" y="2020888"/>
            <a:ext cx="248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0</a:t>
            </a:r>
            <a:r>
              <a:rPr lang="en-US" sz="2400"/>
              <a:t> = (x</a:t>
            </a:r>
            <a:r>
              <a:rPr lang="en-US" sz="2400" baseline="-25000"/>
              <a:t>0</a:t>
            </a:r>
            <a:r>
              <a:rPr lang="en-US" sz="2400"/>
              <a:t>, y</a:t>
            </a:r>
            <a:r>
              <a:rPr lang="en-US" sz="2400" baseline="-25000"/>
              <a:t>0</a:t>
            </a:r>
            <a:r>
              <a:rPr lang="en-US" sz="2400"/>
              <a:t>, z</a:t>
            </a:r>
            <a:r>
              <a:rPr lang="en-US" sz="2400" baseline="-25000"/>
              <a:t>0</a:t>
            </a:r>
            <a:r>
              <a:rPr lang="en-US" sz="2400"/>
              <a:t>)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6823075" y="4748213"/>
            <a:ext cx="221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1</a:t>
            </a:r>
            <a:r>
              <a:rPr lang="en-US" sz="2400"/>
              <a:t> = (x</a:t>
            </a:r>
            <a:r>
              <a:rPr lang="en-US" sz="2400" baseline="-25000"/>
              <a:t>1</a:t>
            </a:r>
            <a:r>
              <a:rPr lang="en-US" sz="2400"/>
              <a:t>, y</a:t>
            </a:r>
            <a:r>
              <a:rPr lang="en-US" sz="2400" baseline="-25000"/>
              <a:t>1</a:t>
            </a:r>
            <a:r>
              <a:rPr lang="en-US" sz="2400"/>
              <a:t>, z</a:t>
            </a:r>
            <a:r>
              <a:rPr lang="en-US" sz="2400" baseline="-25000"/>
              <a:t>1</a:t>
            </a:r>
            <a:r>
              <a:rPr lang="en-US" sz="2400"/>
              <a:t>)</a:t>
            </a:r>
          </a:p>
        </p:txBody>
      </p:sp>
      <p:sp>
        <p:nvSpPr>
          <p:cNvPr id="128010" name="Oval 10"/>
          <p:cNvSpPr>
            <a:spLocks noChangeArrowheads="1"/>
          </p:cNvSpPr>
          <p:nvPr/>
        </p:nvSpPr>
        <p:spPr bwMode="auto">
          <a:xfrm>
            <a:off x="5522913" y="366712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298450" y="2552700"/>
            <a:ext cx="25717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Ray Equation</a:t>
            </a:r>
          </a:p>
          <a:p>
            <a:pPr>
              <a:spcBef>
                <a:spcPct val="50000"/>
              </a:spcBef>
            </a:pPr>
            <a:r>
              <a:rPr lang="en-US" sz="2400"/>
              <a:t>x = x</a:t>
            </a:r>
            <a:r>
              <a:rPr lang="en-US" sz="2400" baseline="-25000"/>
              <a:t>0</a:t>
            </a:r>
            <a:r>
              <a:rPr lang="en-US" sz="2400"/>
              <a:t> + t(x</a:t>
            </a:r>
            <a:r>
              <a:rPr lang="en-US" sz="2400" baseline="-25000"/>
              <a:t>1</a:t>
            </a:r>
            <a:r>
              <a:rPr lang="en-US" sz="2400"/>
              <a:t> - x</a:t>
            </a:r>
            <a:r>
              <a:rPr lang="en-US" sz="2400" baseline="-25000"/>
              <a:t>0</a:t>
            </a:r>
            <a:r>
              <a:rPr lang="en-US" sz="2400"/>
              <a:t>)</a:t>
            </a:r>
          </a:p>
          <a:p>
            <a:pPr>
              <a:spcBef>
                <a:spcPct val="50000"/>
              </a:spcBef>
            </a:pPr>
            <a:r>
              <a:rPr lang="en-US" sz="2400"/>
              <a:t>y = y</a:t>
            </a:r>
            <a:r>
              <a:rPr lang="en-US" sz="2400" baseline="-25000"/>
              <a:t>0</a:t>
            </a:r>
            <a:r>
              <a:rPr lang="en-US" sz="2400"/>
              <a:t> + t(y</a:t>
            </a:r>
            <a:r>
              <a:rPr lang="en-US" sz="2400" baseline="-25000"/>
              <a:t>1</a:t>
            </a:r>
            <a:r>
              <a:rPr lang="en-US" sz="2400"/>
              <a:t> - y</a:t>
            </a:r>
            <a:r>
              <a:rPr lang="en-US" sz="2400" baseline="-25000"/>
              <a:t>0</a:t>
            </a:r>
            <a:r>
              <a:rPr lang="en-US" sz="2400"/>
              <a:t>)</a:t>
            </a:r>
          </a:p>
          <a:p>
            <a:pPr>
              <a:spcBef>
                <a:spcPct val="50000"/>
              </a:spcBef>
            </a:pPr>
            <a:r>
              <a:rPr lang="en-US" sz="2400"/>
              <a:t>z = z</a:t>
            </a:r>
            <a:r>
              <a:rPr lang="en-US" sz="2400" baseline="-25000"/>
              <a:t>0</a:t>
            </a:r>
            <a:r>
              <a:rPr lang="en-US" sz="2400"/>
              <a:t> + t(z</a:t>
            </a:r>
            <a:r>
              <a:rPr lang="en-US" sz="2400" baseline="-25000"/>
              <a:t>1</a:t>
            </a:r>
            <a:r>
              <a:rPr lang="en-US" sz="2400"/>
              <a:t> - z</a:t>
            </a:r>
            <a:r>
              <a:rPr lang="en-US" sz="2400" baseline="-25000"/>
              <a:t>0</a:t>
            </a:r>
            <a:r>
              <a:rPr lang="en-US" sz="2400"/>
              <a:t>)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434975" y="5241925"/>
            <a:ext cx="803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A(x</a:t>
            </a:r>
            <a:r>
              <a:rPr lang="en-US" sz="2400" baseline="-25000"/>
              <a:t>0</a:t>
            </a:r>
            <a:r>
              <a:rPr lang="en-US" sz="2400"/>
              <a:t> + t(x</a:t>
            </a:r>
            <a:r>
              <a:rPr lang="en-US" sz="2400" baseline="-25000"/>
              <a:t>1</a:t>
            </a:r>
            <a:r>
              <a:rPr lang="en-US" sz="2400"/>
              <a:t> - x</a:t>
            </a:r>
            <a:r>
              <a:rPr lang="en-US" sz="2400" baseline="-25000"/>
              <a:t>0</a:t>
            </a:r>
            <a:r>
              <a:rPr lang="en-US" sz="2400"/>
              <a:t>)) + B(y</a:t>
            </a:r>
            <a:r>
              <a:rPr lang="en-US" sz="2400" baseline="-25000"/>
              <a:t>0</a:t>
            </a:r>
            <a:r>
              <a:rPr lang="en-US" sz="2400"/>
              <a:t> + t(y</a:t>
            </a:r>
            <a:r>
              <a:rPr lang="en-US" sz="2400" baseline="-25000"/>
              <a:t>1</a:t>
            </a:r>
            <a:r>
              <a:rPr lang="en-US" sz="2400"/>
              <a:t> - y</a:t>
            </a:r>
            <a:r>
              <a:rPr lang="en-US" sz="2400" baseline="-25000"/>
              <a:t>0</a:t>
            </a:r>
            <a:r>
              <a:rPr lang="en-US" sz="2400"/>
              <a:t>)) + C(z</a:t>
            </a:r>
            <a:r>
              <a:rPr lang="en-US" sz="2400" baseline="-25000"/>
              <a:t>0</a:t>
            </a:r>
            <a:r>
              <a:rPr lang="en-US" sz="2400"/>
              <a:t> + t(z</a:t>
            </a:r>
            <a:r>
              <a:rPr lang="en-US" sz="2400" baseline="-25000"/>
              <a:t>1</a:t>
            </a:r>
            <a:r>
              <a:rPr lang="en-US" sz="2400"/>
              <a:t> - z</a:t>
            </a:r>
            <a:r>
              <a:rPr lang="en-US" sz="2400" baseline="-25000"/>
              <a:t>0</a:t>
            </a:r>
            <a:r>
              <a:rPr lang="en-US" sz="2400"/>
              <a:t>)) = D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392113" y="5830888"/>
            <a:ext cx="370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Solve for t.  Find x, y, 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  <p:bldP spid="128006" grpId="0" animBg="1"/>
      <p:bldP spid="128008" grpId="0"/>
      <p:bldP spid="128009" grpId="0"/>
      <p:bldP spid="128010" grpId="0" animBg="1"/>
      <p:bldP spid="128011" grpId="0"/>
      <p:bldP spid="128013" grpId="0"/>
      <p:bldP spid="1280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6,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2F40F8-2023-2449-B9FD-F7C43290EFB7}" type="slidenum">
              <a:rPr lang="en-US"/>
              <a:pPr/>
              <a:t>6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Planes in Your Scenes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Planes are specified by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A, B, C, D or by </a:t>
            </a:r>
            <a:r>
              <a:rPr lang="en-US" b="1" dirty="0"/>
              <a:t>N </a:t>
            </a:r>
            <a:r>
              <a:rPr lang="en-US" dirty="0"/>
              <a:t>and 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Color and other coefficients are as for spheres</a:t>
            </a:r>
          </a:p>
          <a:p>
            <a:pPr>
              <a:lnSpc>
                <a:spcPct val="90000"/>
              </a:lnSpc>
            </a:pPr>
            <a:r>
              <a:rPr lang="en-US" dirty="0"/>
              <a:t>To search for the nearest object, go through all the spheres and planes and find the smallest </a:t>
            </a:r>
            <a:r>
              <a:rPr lang="en-US" dirty="0" err="1"/>
              <a:t>t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A plane will not be visible if the normal vector (A, B, C) points away from the light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or we see the back of the plane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6,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43ED0-E802-6F41-A02D-17917C09950C}" type="slidenum">
              <a:rPr lang="en-US"/>
              <a:pPr/>
              <a:t>7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Ray/Triangle Intersection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Using the Ray/Plane intersection:</a:t>
            </a:r>
          </a:p>
          <a:p>
            <a:pPr lvl="1"/>
            <a:r>
              <a:rPr lang="en-US" dirty="0"/>
              <a:t>Given the three vertices of the triangle,</a:t>
            </a:r>
          </a:p>
          <a:p>
            <a:pPr lvl="2"/>
            <a:r>
              <a:rPr lang="en-US" dirty="0"/>
              <a:t>Find </a:t>
            </a:r>
            <a:r>
              <a:rPr lang="en-US" b="1" dirty="0"/>
              <a:t>N</a:t>
            </a:r>
            <a:r>
              <a:rPr lang="en-US" dirty="0"/>
              <a:t>, the normal to the plane containing the triangle.</a:t>
            </a:r>
          </a:p>
          <a:p>
            <a:pPr lvl="2"/>
            <a:r>
              <a:rPr lang="en-US" dirty="0"/>
              <a:t>Use </a:t>
            </a:r>
            <a:r>
              <a:rPr lang="en-US" b="1" dirty="0"/>
              <a:t>N</a:t>
            </a:r>
            <a:r>
              <a:rPr lang="en-US" dirty="0"/>
              <a:t> and one of the triangle vertices to describe the plane, i.e. Find A, B, C, and D.</a:t>
            </a:r>
          </a:p>
          <a:p>
            <a:pPr lvl="2"/>
            <a:r>
              <a:rPr lang="en-US" dirty="0"/>
              <a:t>If the Ray intersects the Plane, find the intersection point and its</a:t>
            </a:r>
            <a:r>
              <a:rPr lang="en-US" dirty="0" smtClean="0"/>
              <a:t> </a:t>
            </a:r>
            <a:r>
              <a:rPr lang="en-US" dirty="0" err="1" smtClean="0"/>
              <a:t>β</a:t>
            </a:r>
            <a:r>
              <a:rPr lang="en-US" dirty="0" smtClean="0">
                <a:sym typeface="Symbol" pitchFamily="-1" charset="2"/>
              </a:rPr>
              <a:t> </a:t>
            </a:r>
            <a:r>
              <a:rPr lang="en-US" dirty="0">
                <a:sym typeface="Symbol" pitchFamily="-1" charset="2"/>
              </a:rPr>
              <a:t>and</a:t>
            </a:r>
            <a:r>
              <a:rPr lang="en-US" dirty="0" smtClean="0">
                <a:sym typeface="Symbol" pitchFamily="-1" charset="2"/>
              </a:rPr>
              <a:t> </a:t>
            </a:r>
            <a:r>
              <a:rPr lang="en-US" dirty="0" err="1" smtClean="0">
                <a:sym typeface="Symbol" pitchFamily="-1" charset="2"/>
              </a:rPr>
              <a:t>γ</a:t>
            </a:r>
            <a:r>
              <a:rPr lang="en-US" dirty="0" smtClean="0">
                <a:sym typeface="Symbol" pitchFamily="-1" charset="2"/>
              </a:rPr>
              <a:t>.</a:t>
            </a:r>
            <a:endParaRPr lang="en-US" dirty="0">
              <a:sym typeface="Symbol" pitchFamily="-1" charset="2"/>
            </a:endParaRPr>
          </a:p>
          <a:p>
            <a:pPr lvl="2"/>
            <a:r>
              <a:rPr lang="en-US" dirty="0">
                <a:sym typeface="Symbol" pitchFamily="-1" charset="2"/>
              </a:rPr>
              <a:t>If 0</a:t>
            </a:r>
            <a:r>
              <a:rPr lang="en-US" dirty="0" smtClean="0">
                <a:sym typeface="Symbol" pitchFamily="-1" charset="2"/>
              </a:rPr>
              <a:t> ≤ </a:t>
            </a:r>
            <a:r>
              <a:rPr lang="en-US" dirty="0" err="1" smtClean="0">
                <a:sym typeface="Symbol" pitchFamily="-1" charset="2"/>
              </a:rPr>
              <a:t>β</a:t>
            </a:r>
            <a:r>
              <a:rPr lang="en-US" dirty="0" smtClean="0">
                <a:sym typeface="Symbol" pitchFamily="-1" charset="2"/>
              </a:rPr>
              <a:t> </a:t>
            </a:r>
            <a:r>
              <a:rPr lang="en-US" dirty="0">
                <a:sym typeface="Symbol" pitchFamily="-1" charset="2"/>
              </a:rPr>
              <a:t>and 0</a:t>
            </a:r>
            <a:r>
              <a:rPr lang="en-US" dirty="0" smtClean="0">
                <a:sym typeface="Symbol" pitchFamily="-1" charset="2"/>
              </a:rPr>
              <a:t> ≤ </a:t>
            </a:r>
            <a:r>
              <a:rPr lang="en-US" dirty="0" err="1" smtClean="0">
                <a:sym typeface="Symbol" pitchFamily="-1" charset="2"/>
              </a:rPr>
              <a:t>γ</a:t>
            </a:r>
            <a:r>
              <a:rPr lang="en-US" dirty="0" smtClean="0">
                <a:sym typeface="Symbol" pitchFamily="-1" charset="2"/>
              </a:rPr>
              <a:t> </a:t>
            </a:r>
            <a:r>
              <a:rPr lang="en-US" dirty="0">
                <a:sym typeface="Symbol" pitchFamily="-1" charset="2"/>
              </a:rPr>
              <a:t>and</a:t>
            </a:r>
            <a:r>
              <a:rPr lang="en-US" dirty="0" smtClean="0">
                <a:sym typeface="Symbol" pitchFamily="-1" charset="2"/>
              </a:rPr>
              <a:t> </a:t>
            </a:r>
            <a:r>
              <a:rPr lang="en-US" dirty="0" err="1" smtClean="0">
                <a:sym typeface="Symbol" pitchFamily="-1" charset="2"/>
              </a:rPr>
              <a:t>β</a:t>
            </a:r>
            <a:r>
              <a:rPr lang="en-US" dirty="0" smtClean="0">
                <a:sym typeface="Symbol" pitchFamily="-1" charset="2"/>
              </a:rPr>
              <a:t> </a:t>
            </a:r>
            <a:r>
              <a:rPr lang="en-US" dirty="0">
                <a:sym typeface="Symbol" pitchFamily="-1" charset="2"/>
              </a:rPr>
              <a:t>+</a:t>
            </a:r>
            <a:r>
              <a:rPr lang="en-US" dirty="0" smtClean="0">
                <a:sym typeface="Symbol" pitchFamily="-1" charset="2"/>
              </a:rPr>
              <a:t> </a:t>
            </a:r>
            <a:r>
              <a:rPr lang="en-US" dirty="0" err="1" smtClean="0">
                <a:sym typeface="Symbol" pitchFamily="-1" charset="2"/>
              </a:rPr>
              <a:t>γ</a:t>
            </a:r>
            <a:r>
              <a:rPr lang="en-US" dirty="0" smtClean="0">
                <a:sym typeface="Symbol" pitchFamily="-1" charset="2"/>
              </a:rPr>
              <a:t> ≤ </a:t>
            </a:r>
            <a:r>
              <a:rPr lang="en-US" dirty="0">
                <a:sym typeface="Symbol" pitchFamily="-1" charset="2"/>
              </a:rPr>
              <a:t>1, the Ray hits the Triangle.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6, 2012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33B612-B40C-2749-A896-3691D0A40A1D}" type="slidenum">
              <a:rPr lang="en-US"/>
              <a:pPr/>
              <a:t>8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Ray/Triangle Intersection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70475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Using </a:t>
            </a:r>
            <a:r>
              <a:rPr lang="en-US" sz="2400" dirty="0" err="1">
                <a:solidFill>
                  <a:schemeClr val="accent2"/>
                </a:solidFill>
              </a:rPr>
              <a:t>barycentric</a:t>
            </a:r>
            <a:r>
              <a:rPr lang="en-US" sz="2400" dirty="0">
                <a:solidFill>
                  <a:schemeClr val="accent2"/>
                </a:solidFill>
              </a:rPr>
              <a:t> coordinates directly:  (Shirley pp. 206-208)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Solve</a:t>
            </a:r>
          </a:p>
          <a:p>
            <a:pPr lvl="1">
              <a:lnSpc>
                <a:spcPct val="90000"/>
              </a:lnSpc>
              <a:buFont typeface="Wingdings" pitchFamily="-1" charset="2"/>
              <a:buNone/>
            </a:pPr>
            <a:r>
              <a:rPr lang="en-US" sz="2400" b="1" dirty="0" err="1"/>
              <a:t>e</a:t>
            </a:r>
            <a:r>
              <a:rPr lang="en-US" sz="2400" b="1" dirty="0"/>
              <a:t> </a:t>
            </a:r>
            <a:r>
              <a:rPr lang="en-US" sz="2400" dirty="0"/>
              <a:t>+ t</a:t>
            </a:r>
            <a:r>
              <a:rPr lang="en-US" sz="2400" b="1" dirty="0"/>
              <a:t>d</a:t>
            </a:r>
            <a:r>
              <a:rPr lang="en-US" sz="2400" dirty="0"/>
              <a:t> = </a:t>
            </a:r>
            <a:r>
              <a:rPr lang="en-US" sz="2400" b="1" dirty="0"/>
              <a:t>a </a:t>
            </a:r>
            <a:r>
              <a:rPr lang="en-US" sz="2400" dirty="0"/>
              <a:t>+</a:t>
            </a:r>
            <a:r>
              <a:rPr lang="en-US" sz="2400" dirty="0" smtClean="0"/>
              <a:t> </a:t>
            </a:r>
            <a:r>
              <a:rPr lang="en-US" sz="2400" dirty="0" err="1" smtClean="0"/>
              <a:t>β</a:t>
            </a:r>
            <a:r>
              <a:rPr lang="en-US" sz="2400" dirty="0" err="1" smtClean="0">
                <a:sym typeface="Symbol" pitchFamily="-1" charset="2"/>
              </a:rPr>
              <a:t>(</a:t>
            </a:r>
            <a:r>
              <a:rPr lang="en-US" sz="2400" b="1" dirty="0" err="1">
                <a:sym typeface="Symbol" pitchFamily="-1" charset="2"/>
              </a:rPr>
              <a:t>b</a:t>
            </a:r>
            <a:r>
              <a:rPr lang="en-US" sz="2400" dirty="0">
                <a:sym typeface="Symbol" pitchFamily="-1" charset="2"/>
              </a:rPr>
              <a:t>-</a:t>
            </a:r>
            <a:r>
              <a:rPr lang="en-US" sz="2400" b="1" dirty="0">
                <a:sym typeface="Symbol" pitchFamily="-1" charset="2"/>
              </a:rPr>
              <a:t>a</a:t>
            </a:r>
            <a:r>
              <a:rPr lang="en-US" sz="2400" dirty="0">
                <a:sym typeface="Symbol" pitchFamily="-1" charset="2"/>
              </a:rPr>
              <a:t>) +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 err="1" smtClean="0">
                <a:sym typeface="Symbol" pitchFamily="-1" charset="2"/>
              </a:rPr>
              <a:t>γ(</a:t>
            </a:r>
            <a:r>
              <a:rPr lang="en-US" sz="2400" b="1" dirty="0" err="1">
                <a:sym typeface="Symbol" pitchFamily="-1" charset="2"/>
              </a:rPr>
              <a:t>c</a:t>
            </a:r>
            <a:r>
              <a:rPr lang="en-US" sz="2400" dirty="0">
                <a:sym typeface="Symbol" pitchFamily="-1" charset="2"/>
              </a:rPr>
              <a:t>-</a:t>
            </a:r>
            <a:r>
              <a:rPr lang="en-US" sz="2400" b="1" dirty="0">
                <a:sym typeface="Symbol" pitchFamily="-1" charset="2"/>
              </a:rPr>
              <a:t>a</a:t>
            </a:r>
            <a:r>
              <a:rPr lang="en-US" sz="2400" dirty="0">
                <a:sym typeface="Symbol" pitchFamily="-1" charset="2"/>
              </a:rPr>
              <a:t>) </a:t>
            </a:r>
          </a:p>
          <a:p>
            <a:pPr lvl="1">
              <a:lnSpc>
                <a:spcPct val="90000"/>
              </a:lnSpc>
              <a:buFont typeface="Wingdings" pitchFamily="-1" charset="2"/>
              <a:buNone/>
            </a:pPr>
            <a:r>
              <a:rPr lang="en-US" sz="2400" dirty="0">
                <a:sym typeface="Symbol" pitchFamily="-1" charset="2"/>
              </a:rPr>
              <a:t>for </a:t>
            </a:r>
            <a:r>
              <a:rPr lang="en-US" sz="2400" dirty="0" err="1">
                <a:sym typeface="Symbol" pitchFamily="-1" charset="2"/>
              </a:rPr>
              <a:t>t</a:t>
            </a:r>
            <a:r>
              <a:rPr lang="en-US" sz="2400" dirty="0">
                <a:sym typeface="Symbol" pitchFamily="-1" charset="2"/>
              </a:rPr>
              <a:t>,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 err="1" smtClean="0">
                <a:sym typeface="Symbol" pitchFamily="-1" charset="2"/>
              </a:rPr>
              <a:t>γ</a:t>
            </a:r>
            <a:r>
              <a:rPr lang="en-US" sz="2400" dirty="0" smtClean="0">
                <a:sym typeface="Symbol" pitchFamily="-1" charset="2"/>
              </a:rPr>
              <a:t>, </a:t>
            </a:r>
            <a:r>
              <a:rPr lang="en-US" sz="2400" dirty="0">
                <a:sym typeface="Symbol" pitchFamily="-1" charset="2"/>
              </a:rPr>
              <a:t>and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 err="1" smtClean="0">
                <a:sym typeface="Symbol" pitchFamily="-1" charset="2"/>
              </a:rPr>
              <a:t>β</a:t>
            </a:r>
            <a:r>
              <a:rPr lang="en-US" sz="2400" dirty="0" smtClean="0">
                <a:sym typeface="Symbol" pitchFamily="-1" charset="2"/>
              </a:rPr>
              <a:t>.</a:t>
            </a:r>
            <a:endParaRPr lang="en-US" sz="2400" dirty="0">
              <a:sym typeface="Symbol" pitchFamily="-1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The </a:t>
            </a:r>
            <a:r>
              <a:rPr lang="en-US" sz="2400" dirty="0" err="1">
                <a:solidFill>
                  <a:schemeClr val="accent2"/>
                </a:solidFill>
              </a:rPr>
              <a:t>x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y</a:t>
            </a:r>
            <a:r>
              <a:rPr lang="en-US" sz="2400" dirty="0">
                <a:solidFill>
                  <a:schemeClr val="accent2"/>
                </a:solidFill>
              </a:rPr>
              <a:t>, and </a:t>
            </a:r>
            <a:r>
              <a:rPr lang="en-US" sz="2400" dirty="0" err="1">
                <a:solidFill>
                  <a:schemeClr val="accent2"/>
                </a:solidFill>
              </a:rPr>
              <a:t>z</a:t>
            </a:r>
            <a:r>
              <a:rPr lang="en-US" sz="2400" dirty="0">
                <a:solidFill>
                  <a:schemeClr val="accent2"/>
                </a:solidFill>
              </a:rPr>
              <a:t> components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give you 3 linear equations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in 3 unknowns.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pitchFamily="-1" charset="2"/>
              </a:rPr>
              <a:t>If 0</a:t>
            </a:r>
            <a:r>
              <a:rPr lang="en-US" sz="2400" dirty="0" smtClean="0">
                <a:sym typeface="Symbol" pitchFamily="-1" charset="2"/>
              </a:rPr>
              <a:t> ≤ </a:t>
            </a:r>
            <a:r>
              <a:rPr lang="en-US" sz="2400" dirty="0" err="1">
                <a:sym typeface="Symbol" pitchFamily="-1" charset="2"/>
              </a:rPr>
              <a:t>t</a:t>
            </a:r>
            <a:r>
              <a:rPr lang="en-US" sz="2400" dirty="0" smtClean="0">
                <a:sym typeface="Symbol" pitchFamily="-1" charset="2"/>
              </a:rPr>
              <a:t> ≤ </a:t>
            </a:r>
            <a:r>
              <a:rPr lang="en-US" sz="2400" dirty="0">
                <a:sym typeface="Symbol" pitchFamily="-1" charset="2"/>
              </a:rPr>
              <a:t>1, the Ray hits the Plane.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pitchFamily="-1" charset="2"/>
              </a:rPr>
              <a:t>If 0</a:t>
            </a:r>
            <a:r>
              <a:rPr lang="en-US" sz="2400" dirty="0" smtClean="0">
                <a:sym typeface="Symbol" pitchFamily="-1" charset="2"/>
              </a:rPr>
              <a:t> ≤ </a:t>
            </a:r>
            <a:r>
              <a:rPr lang="en-US" sz="2400" dirty="0" err="1" smtClean="0">
                <a:sym typeface="Symbol" pitchFamily="-1" charset="2"/>
              </a:rPr>
              <a:t>β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>
                <a:sym typeface="Symbol" pitchFamily="-1" charset="2"/>
              </a:rPr>
              <a:t>and 0</a:t>
            </a:r>
            <a:r>
              <a:rPr lang="en-US" sz="2400" dirty="0" smtClean="0">
                <a:sym typeface="Symbol" pitchFamily="-1" charset="2"/>
              </a:rPr>
              <a:t> ≤ </a:t>
            </a:r>
            <a:r>
              <a:rPr lang="en-US" sz="2400" dirty="0" err="1" smtClean="0">
                <a:sym typeface="Symbol" pitchFamily="-1" charset="2"/>
              </a:rPr>
              <a:t>γ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>
                <a:sym typeface="Symbol" pitchFamily="-1" charset="2"/>
              </a:rPr>
              <a:t>and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 err="1" smtClean="0">
                <a:sym typeface="Symbol" pitchFamily="-1" charset="2"/>
              </a:rPr>
              <a:t>β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>
                <a:sym typeface="Symbol" pitchFamily="-1" charset="2"/>
              </a:rPr>
              <a:t>+</a:t>
            </a:r>
            <a:r>
              <a:rPr lang="en-US" sz="2400" dirty="0" smtClean="0">
                <a:sym typeface="Symbol" pitchFamily="-1" charset="2"/>
              </a:rPr>
              <a:t> </a:t>
            </a:r>
            <a:r>
              <a:rPr lang="en-US" sz="2400" dirty="0" err="1" smtClean="0">
                <a:sym typeface="Symbol" pitchFamily="-1" charset="2"/>
              </a:rPr>
              <a:t>γ</a:t>
            </a:r>
            <a:r>
              <a:rPr lang="en-US" sz="2400" dirty="0" smtClean="0">
                <a:sym typeface="Symbol" pitchFamily="-1" charset="2"/>
              </a:rPr>
              <a:t> ≤ </a:t>
            </a:r>
            <a:r>
              <a:rPr lang="en-US" sz="2400" dirty="0">
                <a:sym typeface="Symbol" pitchFamily="-1" charset="2"/>
              </a:rPr>
              <a:t>1,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pitchFamily="-1" charset="2"/>
              </a:rPr>
              <a:t>the Ray hits the Triangle.</a:t>
            </a:r>
          </a:p>
        </p:txBody>
      </p:sp>
      <p:sp>
        <p:nvSpPr>
          <p:cNvPr id="137221" name="Freeform 5"/>
          <p:cNvSpPr>
            <a:spLocks/>
          </p:cNvSpPr>
          <p:nvPr/>
        </p:nvSpPr>
        <p:spPr bwMode="auto">
          <a:xfrm>
            <a:off x="6689725" y="3124200"/>
            <a:ext cx="896938" cy="723900"/>
          </a:xfrm>
          <a:custGeom>
            <a:avLst/>
            <a:gdLst/>
            <a:ahLst/>
            <a:cxnLst>
              <a:cxn ang="0">
                <a:pos x="354" y="0"/>
              </a:cxn>
              <a:cxn ang="0">
                <a:pos x="0" y="313"/>
              </a:cxn>
              <a:cxn ang="0">
                <a:pos x="565" y="456"/>
              </a:cxn>
              <a:cxn ang="0">
                <a:pos x="354" y="0"/>
              </a:cxn>
            </a:cxnLst>
            <a:rect l="0" t="0" r="r" b="b"/>
            <a:pathLst>
              <a:path w="565" h="456">
                <a:moveTo>
                  <a:pt x="354" y="0"/>
                </a:moveTo>
                <a:lnTo>
                  <a:pt x="0" y="313"/>
                </a:lnTo>
                <a:lnTo>
                  <a:pt x="565" y="456"/>
                </a:lnTo>
                <a:lnTo>
                  <a:pt x="354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 flipV="1">
            <a:off x="5322888" y="3557588"/>
            <a:ext cx="189230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 flipV="1">
            <a:off x="7162800" y="2163763"/>
            <a:ext cx="1204913" cy="1457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4572000" y="5684838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(x</a:t>
            </a:r>
            <a:r>
              <a:rPr lang="en-US" sz="2400" baseline="-25000"/>
              <a:t>e</a:t>
            </a:r>
            <a:r>
              <a:rPr lang="en-US" sz="2400"/>
              <a:t>, y</a:t>
            </a:r>
            <a:r>
              <a:rPr lang="en-US" sz="2400" baseline="-25000"/>
              <a:t>e</a:t>
            </a:r>
            <a:r>
              <a:rPr lang="en-US" sz="2400"/>
              <a:t>, z</a:t>
            </a:r>
            <a:r>
              <a:rPr lang="en-US" sz="2400" baseline="-25000"/>
              <a:t>e</a:t>
            </a:r>
            <a:r>
              <a:rPr lang="en-US" sz="2400"/>
              <a:t>)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7577138" y="1706563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(x</a:t>
            </a:r>
            <a:r>
              <a:rPr lang="en-US" sz="2400" baseline="-25000"/>
              <a:t>d</a:t>
            </a:r>
            <a:r>
              <a:rPr lang="en-US" sz="2400"/>
              <a:t>, y</a:t>
            </a:r>
            <a:r>
              <a:rPr lang="en-US" sz="2400" baseline="-25000"/>
              <a:t>d</a:t>
            </a:r>
            <a:r>
              <a:rPr lang="en-US" sz="2400"/>
              <a:t>, z</a:t>
            </a:r>
            <a:r>
              <a:rPr lang="en-US" sz="2400" baseline="-25000"/>
              <a:t>d</a:t>
            </a:r>
            <a:r>
              <a:rPr lang="en-US" sz="2400"/>
              <a:t>)</a:t>
            </a:r>
          </a:p>
        </p:txBody>
      </p:sp>
      <p:sp>
        <p:nvSpPr>
          <p:cNvPr id="137227" name="AutoShape 11"/>
          <p:cNvSpPr>
            <a:spLocks noChangeArrowheads="1"/>
          </p:cNvSpPr>
          <p:nvPr/>
        </p:nvSpPr>
        <p:spPr bwMode="auto">
          <a:xfrm flipH="1">
            <a:off x="5595938" y="2625725"/>
            <a:ext cx="3186112" cy="1936750"/>
          </a:xfrm>
          <a:prstGeom prst="parallelogram">
            <a:avLst>
              <a:gd name="adj" fmla="val 4112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8" name="Line 12"/>
          <p:cNvSpPr>
            <a:spLocks noChangeShapeType="1"/>
          </p:cNvSpPr>
          <p:nvPr/>
        </p:nvSpPr>
        <p:spPr bwMode="auto">
          <a:xfrm flipV="1">
            <a:off x="5318125" y="3276600"/>
            <a:ext cx="1204913" cy="2497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9" name="Line 13"/>
          <p:cNvSpPr>
            <a:spLocks noChangeShapeType="1"/>
          </p:cNvSpPr>
          <p:nvPr/>
        </p:nvSpPr>
        <p:spPr bwMode="auto">
          <a:xfrm flipV="1">
            <a:off x="6446838" y="2401888"/>
            <a:ext cx="514350" cy="10366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5461000" y="2073275"/>
            <a:ext cx="156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(x</a:t>
            </a:r>
            <a:r>
              <a:rPr lang="en-US" sz="2400" baseline="-25000"/>
              <a:t>d</a:t>
            </a:r>
            <a:r>
              <a:rPr lang="en-US" sz="2400"/>
              <a:t>, y</a:t>
            </a:r>
            <a:r>
              <a:rPr lang="en-US" sz="2400" baseline="-25000"/>
              <a:t>d</a:t>
            </a:r>
            <a:r>
              <a:rPr lang="en-US" sz="2400"/>
              <a:t>, z</a:t>
            </a:r>
            <a:r>
              <a:rPr lang="en-US" sz="2400" baseline="-25000"/>
              <a:t>d</a:t>
            </a:r>
            <a:r>
              <a:rPr lang="en-US" sz="2400"/>
              <a:t>)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400800" y="343852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>
            <a:off x="7499350" y="3711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7102475" y="27336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04B7-0927-3749-A181-547A67AED19E}" type="datetime4">
              <a:rPr lang="en-US"/>
              <a:pPr/>
              <a:t>November 6,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5DCB0-E978-054D-AD29-502B05B02EB5}" type="slidenum">
              <a:rPr lang="en-US"/>
              <a:pPr/>
              <a:t>9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Images with </a:t>
            </a:r>
            <a:br>
              <a:rPr lang="en-US" sz="4000"/>
            </a:br>
            <a:r>
              <a:rPr lang="en-US" sz="4000"/>
              <a:t>Planes and Polygons</a:t>
            </a:r>
          </a:p>
        </p:txBody>
      </p:sp>
      <p:pic>
        <p:nvPicPr>
          <p:cNvPr id="185348" name="Picture 4" descr="simeq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</p:spPr>
      </p:pic>
      <p:pic>
        <p:nvPicPr>
          <p:cNvPr id="185352" name="Picture 8" descr="strom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G140 Template">
  <a:themeElements>
    <a:clrScheme name="CSG140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G140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G14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CSgraphics.potx</Template>
  <TotalTime>372</TotalTime>
  <Words>1143</Words>
  <Application>Microsoft Macintosh PowerPoint</Application>
  <PresentationFormat>On-screen Show (4:3)</PresentationFormat>
  <Paragraphs>187</Paragraphs>
  <Slides>24</Slides>
  <Notes>20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CSG140 Template</vt:lpstr>
      <vt:lpstr>PowerPoint.Show.8</vt:lpstr>
      <vt:lpstr>Equation</vt:lpstr>
      <vt:lpstr>CS 4300 Computer Graphics</vt:lpstr>
      <vt:lpstr>Topics</vt:lpstr>
      <vt:lpstr>More Ray-Tracing</vt:lpstr>
      <vt:lpstr>Equation of a Plane</vt:lpstr>
      <vt:lpstr>Ray/Plane Intersection</vt:lpstr>
      <vt:lpstr>Planes in Your Scenes</vt:lpstr>
      <vt:lpstr>Ray/Triangle Intersection</vt:lpstr>
      <vt:lpstr>Ray/Triangle Intersection</vt:lpstr>
      <vt:lpstr>Images with  Planes and Polygons</vt:lpstr>
      <vt:lpstr>Images with  Planes and Polygons</vt:lpstr>
      <vt:lpstr>Ray Box Intersection</vt:lpstr>
      <vt:lpstr>Ray Box Intersection http://courses.csusm.edu/cs697exz/ray_box.htm or see Watt pages 21-22</vt:lpstr>
      <vt:lpstr>Quadric Surfaces</vt:lpstr>
      <vt:lpstr>Quadric Surfaces</vt:lpstr>
      <vt:lpstr>Quadric Surfaces</vt:lpstr>
      <vt:lpstr>Slide 16</vt:lpstr>
      <vt:lpstr>Quadric Surfaces</vt:lpstr>
      <vt:lpstr>General Quadrics in General Position</vt:lpstr>
      <vt:lpstr>General Quadric Equation</vt:lpstr>
      <vt:lpstr>Ray Quadric Intersection Quadratic Coefficients</vt:lpstr>
      <vt:lpstr>Quadric Normals</vt:lpstr>
      <vt:lpstr>MyCylinders</vt:lpstr>
      <vt:lpstr>Student Images</vt:lpstr>
      <vt:lpstr>Student Images</vt:lpstr>
    </vt:vector>
  </TitlesOfParts>
  <Company>Northeastern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Harriet Fell</dc:creator>
  <cp:lastModifiedBy>Harriet Fell</cp:lastModifiedBy>
  <cp:revision>8</cp:revision>
  <dcterms:created xsi:type="dcterms:W3CDTF">2012-11-06T15:37:43Z</dcterms:created>
  <dcterms:modified xsi:type="dcterms:W3CDTF">2012-11-06T15:39:38Z</dcterms:modified>
</cp:coreProperties>
</file>