
<file path=[Content_Types].xml><?xml version="1.0" encoding="utf-8"?>
<Types xmlns="http://schemas.openxmlformats.org/package/2006/content-types">
  <Override PartName="/ppt/notesSlides/notesSlide4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11.xml" ContentType="application/vnd.openxmlformats-officedocument.presentationml.slideLayout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notesSlides/notesSlide5.xml" ContentType="application/vnd.openxmlformats-officedocument.presentationml.notes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embeddings/Microsoft_PowerPoint_97_-_2003_Presentation1.bin" ContentType="application/vnd.openxmlformats-officedocument.oleObject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1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472" y="-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DA7BA-0FA7-0F44-9772-5A95554841CF}" type="datetimeFigureOut">
              <a:rPr lang="en-US" smtClean="0"/>
              <a:pPr/>
              <a:t>10/28/12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BE233-726A-FD47-99DD-1B2EFC310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19DF4E-430E-B245-842B-387EC752ADA0}" type="slidenum">
              <a:rPr lang="en-US">
                <a:latin typeface="Arial" pitchFamily="-1" charset="0"/>
              </a:rPr>
              <a:pPr/>
              <a:t>2</a:t>
            </a:fld>
            <a:endParaRPr lang="en-US">
              <a:latin typeface="Arial" pitchFamily="-1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100489-F285-F640-8345-F08D76AE64CA}" type="slidenum">
              <a:rPr lang="en-US">
                <a:latin typeface="Arial" pitchFamily="-1" charset="0"/>
              </a:rPr>
              <a:pPr/>
              <a:t>11</a:t>
            </a:fld>
            <a:endParaRPr lang="en-US">
              <a:latin typeface="Arial" pitchFamily="-1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BD9878-459D-4B4A-85BA-31C8FC1298C6}" type="slidenum">
              <a:rPr lang="en-US">
                <a:latin typeface="Arial" pitchFamily="-1" charset="0"/>
              </a:rPr>
              <a:pPr/>
              <a:t>12</a:t>
            </a:fld>
            <a:endParaRPr lang="en-US">
              <a:latin typeface="Arial" pitchFamily="-1" charset="0"/>
            </a:endParaRPr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3ACB0C-6A30-5449-851B-711CE6BDAABA}" type="slidenum">
              <a:rPr lang="en-US">
                <a:latin typeface="Arial" pitchFamily="-1" charset="0"/>
              </a:rPr>
              <a:pPr/>
              <a:t>13</a:t>
            </a:fld>
            <a:endParaRPr lang="en-US">
              <a:latin typeface="Arial" pitchFamily="-1" charset="0"/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D86AB0-A57D-644B-B62B-DEA95AC68ED9}" type="slidenum">
              <a:rPr lang="en-US">
                <a:latin typeface="Arial" pitchFamily="-1" charset="0"/>
              </a:rPr>
              <a:pPr/>
              <a:t>3</a:t>
            </a:fld>
            <a:endParaRPr lang="en-US">
              <a:latin typeface="Arial" pitchFamily="-1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3098BB-A002-4C4F-B121-71B721511D43}" type="slidenum">
              <a:rPr lang="en-US">
                <a:latin typeface="Arial" pitchFamily="-1" charset="0"/>
              </a:rPr>
              <a:pPr/>
              <a:t>4</a:t>
            </a:fld>
            <a:endParaRPr lang="en-US">
              <a:latin typeface="Arial" pitchFamily="-1" charset="0"/>
            </a:endParaRPr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384578-FF80-DE4F-8CBA-38E6F10EF8C5}" type="slidenum">
              <a:rPr lang="en-US">
                <a:latin typeface="Arial" pitchFamily="-1" charset="0"/>
              </a:rPr>
              <a:pPr/>
              <a:t>5</a:t>
            </a:fld>
            <a:endParaRPr lang="en-US">
              <a:latin typeface="Arial" pitchFamily="-1" charset="0"/>
            </a:endParaRPr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3C7396-432C-6C4F-A75E-D504FD2E652D}" type="slidenum">
              <a:rPr lang="en-US">
                <a:latin typeface="Arial" pitchFamily="-1" charset="0"/>
              </a:rPr>
              <a:pPr/>
              <a:t>6</a:t>
            </a:fld>
            <a:endParaRPr lang="en-US">
              <a:latin typeface="Arial" pitchFamily="-1" charset="0"/>
            </a:endParaRP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C5F916-D0A0-294D-9F19-874138ECABEB}" type="slidenum">
              <a:rPr lang="en-US">
                <a:latin typeface="Arial" pitchFamily="-1" charset="0"/>
              </a:rPr>
              <a:pPr/>
              <a:t>7</a:t>
            </a:fld>
            <a:endParaRPr lang="en-US">
              <a:latin typeface="Arial" pitchFamily="-1" charset="0"/>
            </a:endParaRP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EAA7F6-5B86-B848-9DA0-AE15BBA4A198}" type="slidenum">
              <a:rPr lang="en-US">
                <a:latin typeface="Arial" pitchFamily="-1" charset="0"/>
              </a:rPr>
              <a:pPr/>
              <a:t>8</a:t>
            </a:fld>
            <a:endParaRPr lang="en-US">
              <a:latin typeface="Arial" pitchFamily="-1" charset="0"/>
            </a:endParaRP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D213CE-CF09-0D46-AC32-2F9491FE5E70}" type="slidenum">
              <a:rPr lang="en-US">
                <a:latin typeface="Arial" pitchFamily="-1" charset="0"/>
              </a:rPr>
              <a:pPr/>
              <a:t>9</a:t>
            </a:fld>
            <a:endParaRPr lang="en-US">
              <a:latin typeface="Arial" pitchFamily="-1" charset="0"/>
            </a:endParaRPr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8CC9E3-192B-FF41-A2E8-92C669658F15}" type="slidenum">
              <a:rPr lang="en-US">
                <a:latin typeface="Arial" pitchFamily="-1" charset="0"/>
              </a:rPr>
              <a:pPr/>
              <a:t>10</a:t>
            </a:fld>
            <a:endParaRPr lang="en-US">
              <a:latin typeface="Arial" pitchFamily="-1" charset="0"/>
            </a:endParaRPr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9A23F-3A34-1640-9C0B-BFD408030FAF}" type="datetimeFigureOut">
              <a:rPr lang="en-US" smtClean="0"/>
              <a:pPr/>
              <a:t>10/28/12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2406B-99E3-694E-8567-716755612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9A23F-3A34-1640-9C0B-BFD408030FAF}" type="datetimeFigureOut">
              <a:rPr lang="en-US" smtClean="0"/>
              <a:pPr/>
              <a:t>10/28/12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2406B-99E3-694E-8567-716755612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9A23F-3A34-1640-9C0B-BFD408030FAF}" type="datetimeFigureOut">
              <a:rPr lang="en-US" smtClean="0"/>
              <a:pPr/>
              <a:t>10/28/12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2406B-99E3-694E-8567-716755612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30EBC-4085-F844-85E6-46AB2C0009E0}" type="datetime1">
              <a:rPr lang="en-US" smtClean="0"/>
              <a:pPr>
                <a:defRPr/>
              </a:pPr>
              <a:t>10/28/12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6F971-3BFC-864D-8FC6-76C6A16CE5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9A23F-3A34-1640-9C0B-BFD408030FAF}" type="datetimeFigureOut">
              <a:rPr lang="en-US" smtClean="0"/>
              <a:pPr/>
              <a:t>10/28/12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2406B-99E3-694E-8567-716755612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9A23F-3A34-1640-9C0B-BFD408030FAF}" type="datetimeFigureOut">
              <a:rPr lang="en-US" smtClean="0"/>
              <a:pPr/>
              <a:t>10/28/12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2406B-99E3-694E-8567-716755612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9A23F-3A34-1640-9C0B-BFD408030FAF}" type="datetimeFigureOut">
              <a:rPr lang="en-US" smtClean="0"/>
              <a:pPr/>
              <a:t>10/28/12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2406B-99E3-694E-8567-716755612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9A23F-3A34-1640-9C0B-BFD408030FAF}" type="datetimeFigureOut">
              <a:rPr lang="en-US" smtClean="0"/>
              <a:pPr/>
              <a:t>10/28/12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2406B-99E3-694E-8567-716755612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9A23F-3A34-1640-9C0B-BFD408030FAF}" type="datetimeFigureOut">
              <a:rPr lang="en-US" smtClean="0"/>
              <a:pPr/>
              <a:t>10/28/12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2406B-99E3-694E-8567-716755612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9A23F-3A34-1640-9C0B-BFD408030FAF}" type="datetimeFigureOut">
              <a:rPr lang="en-US" smtClean="0"/>
              <a:pPr/>
              <a:t>10/28/12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2406B-99E3-694E-8567-716755612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9A23F-3A34-1640-9C0B-BFD408030FAF}" type="datetimeFigureOut">
              <a:rPr lang="en-US" smtClean="0"/>
              <a:pPr/>
              <a:t>10/28/12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2406B-99E3-694E-8567-716755612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9A23F-3A34-1640-9C0B-BFD408030FAF}" type="datetimeFigureOut">
              <a:rPr lang="en-US" smtClean="0"/>
              <a:pPr/>
              <a:t>10/28/12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2406B-99E3-694E-8567-716755612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9A23F-3A34-1640-9C0B-BFD408030FAF}" type="datetimeFigureOut">
              <a:rPr lang="en-US" smtClean="0"/>
              <a:pPr/>
              <a:t>10/28/12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2406B-99E3-694E-8567-716755612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9A23F-3A34-1640-9C0B-BFD408030FAF}" type="datetimeFigureOut">
              <a:rPr lang="en-US" smtClean="0"/>
              <a:pPr/>
              <a:t>10/28/12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2406B-99E3-694E-8567-716755612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9A23F-3A34-1640-9C0B-BFD408030FAF}" type="datetimeFigureOut">
              <a:rPr lang="en-US" smtClean="0"/>
              <a:pPr/>
              <a:t>10/28/12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2406B-99E3-694E-8567-716755612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9A23F-3A34-1640-9C0B-BFD408030FAF}" type="datetimeFigureOut">
              <a:rPr lang="en-US" smtClean="0"/>
              <a:pPr/>
              <a:t>10/28/12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2406B-99E3-694E-8567-716755612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oleObject" Target="../embeddings/Microsoft_PowerPoint_97_-_2003_Presentation1.bin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vmlDrawing" Target="../drawings/vmlDrawing1.v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274638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F679A23F-3A34-1640-9C0B-BFD408030FAF}" type="datetimeFigureOut">
              <a:rPr lang="en-US" smtClean="0"/>
              <a:pPr/>
              <a:t>10/28/12</a:t>
            </a:fld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400800"/>
            <a:ext cx="762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1BF2406B-99E3-694E-8567-7167556125F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1" name="Picture 6" descr="background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457200" y="269875"/>
            <a:ext cx="1095375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209800" y="6400800"/>
            <a:ext cx="565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 b="0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362200" y="6400800"/>
            <a:ext cx="5180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0">
                <a:ea typeface="Arial" charset="0"/>
                <a:cs typeface="Arial" charset="0"/>
              </a:rPr>
              <a:t>©</a:t>
            </a:r>
            <a:r>
              <a:rPr lang="en-US" sz="1200" b="0"/>
              <a:t>College of Computer and Information Science, Northeastern University</a:t>
            </a:r>
          </a:p>
        </p:txBody>
      </p:sp>
      <p:graphicFrame>
        <p:nvGraphicFramePr>
          <p:cNvPr id="1026" name="Base" hidden="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40962" r:id="rId20" imgW="0" imgH="0" progId="PowerPoint.Show.8">
              <p:embed/>
            </p:oleObj>
          </a:graphicData>
        </a:graphic>
      </p:graphicFrame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447675" y="1520825"/>
            <a:ext cx="6629400" cy="0"/>
          </a:xfrm>
          <a:prstGeom prst="line">
            <a:avLst/>
          </a:prstGeom>
          <a:noFill/>
          <a:ln w="57150">
            <a:solidFill>
              <a:srgbClr val="33CCCC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979015" y="-1299922"/>
            <a:ext cx="7772400" cy="1470025"/>
          </a:xfrm>
        </p:spPr>
        <p:txBody>
          <a:bodyPr/>
          <a:lstStyle/>
          <a:p>
            <a:r>
              <a:rPr lang="en-US" dirty="0" smtClean="0"/>
              <a:t>2D Clipping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Professor Fell</a:t>
            </a:r>
          </a:p>
          <a:p>
            <a:r>
              <a:rPr lang="en-US" dirty="0" smtClean="0"/>
              <a:t>October 18, 2012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50604" y="1992301"/>
            <a:ext cx="71777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kern="0" dirty="0" smtClean="0">
                <a:solidFill>
                  <a:srgbClr val="000000"/>
                </a:solidFill>
                <a:ea typeface="ＭＳ Ｐゴシック" pitchFamily="-84" charset="-128"/>
                <a:cs typeface="ＭＳ Ｐゴシック" pitchFamily="-84" charset="-128"/>
              </a:rPr>
              <a:t>CS 4300</a:t>
            </a:r>
            <a:br>
              <a:rPr lang="en-US" sz="4400" kern="0" dirty="0" smtClean="0">
                <a:solidFill>
                  <a:srgbClr val="000000"/>
                </a:solidFill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4400" kern="0" dirty="0" smtClean="0">
                <a:solidFill>
                  <a:srgbClr val="000000"/>
                </a:solidFill>
                <a:ea typeface="ＭＳ Ｐゴシック" pitchFamily="-84" charset="-128"/>
                <a:cs typeface="ＭＳ Ｐゴシック" pitchFamily="-84" charset="-128"/>
              </a:rPr>
              <a:t>Computer Graphics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Liang-Barsky continued</a:t>
            </a:r>
          </a:p>
        </p:txBody>
      </p:sp>
      <p:sp>
        <p:nvSpPr>
          <p:cNvPr id="201734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Wingdings" pitchFamily="-1" charset="2"/>
              <a:buNone/>
            </a:pPr>
            <a:r>
              <a:rPr lang="en-US" sz="2400">
                <a:sym typeface="Symbol" pitchFamily="-1" charset="2"/>
              </a:rPr>
              <a:t>-</a:t>
            </a:r>
            <a:r>
              <a:rPr lang="en-US" sz="2400" smtClean="0">
                <a:sym typeface="Symbol" pitchFamily="-1" charset="2"/>
              </a:rPr>
              <a:t>tΔx</a:t>
            </a:r>
            <a:r>
              <a:rPr lang="en-US" sz="2400" smtClean="0"/>
              <a:t> </a:t>
            </a:r>
            <a:r>
              <a:rPr lang="en-US" sz="2400" smtClean="0">
                <a:sym typeface="Symbol" pitchFamily="-1" charset="2"/>
              </a:rPr>
              <a:t>≤ </a:t>
            </a:r>
            <a:r>
              <a:rPr lang="en-US" sz="2400"/>
              <a:t>x</a:t>
            </a:r>
            <a:r>
              <a:rPr lang="en-US" sz="2400" baseline="-25000"/>
              <a:t>0</a:t>
            </a:r>
            <a:r>
              <a:rPr lang="en-US" sz="2400"/>
              <a:t> - xleft 		</a:t>
            </a:r>
            <a:r>
              <a:rPr lang="en-US" sz="2400" smtClean="0">
                <a:sym typeface="Symbol" pitchFamily="-1" charset="2"/>
              </a:rPr>
              <a:t>tΔx</a:t>
            </a:r>
            <a:r>
              <a:rPr lang="en-US" sz="2400" smtClean="0"/>
              <a:t> </a:t>
            </a:r>
            <a:r>
              <a:rPr lang="en-US" sz="2400" smtClean="0">
                <a:sym typeface="Symbol" pitchFamily="-1" charset="2"/>
              </a:rPr>
              <a:t>≤ </a:t>
            </a:r>
            <a:r>
              <a:rPr lang="en-US" sz="2400">
                <a:sym typeface="Symbol" pitchFamily="-1" charset="2"/>
              </a:rPr>
              <a:t>xright - </a:t>
            </a:r>
            <a:r>
              <a:rPr lang="en-US" sz="2400"/>
              <a:t>x</a:t>
            </a:r>
            <a:r>
              <a:rPr lang="en-US" sz="2400" baseline="-25000"/>
              <a:t>0</a:t>
            </a:r>
            <a:r>
              <a:rPr lang="en-US" sz="2400"/>
              <a:t> </a:t>
            </a:r>
          </a:p>
          <a:p>
            <a:pPr lvl="1" eaLnBrk="1" hangingPunct="1">
              <a:buFontTx/>
              <a:buNone/>
            </a:pPr>
            <a:r>
              <a:rPr lang="en-US" sz="2400">
                <a:sym typeface="Symbol" pitchFamily="-1" charset="2"/>
              </a:rPr>
              <a:t>-</a:t>
            </a:r>
            <a:r>
              <a:rPr lang="en-US" sz="2400" smtClean="0">
                <a:sym typeface="Symbol" pitchFamily="-1" charset="2"/>
              </a:rPr>
              <a:t>tΔy</a:t>
            </a:r>
            <a:r>
              <a:rPr lang="en-US" sz="2400" smtClean="0"/>
              <a:t> </a:t>
            </a:r>
            <a:r>
              <a:rPr lang="en-US" sz="2400" smtClean="0">
                <a:sym typeface="Symbol" pitchFamily="-1" charset="2"/>
              </a:rPr>
              <a:t>≤ </a:t>
            </a:r>
            <a:r>
              <a:rPr lang="en-US" sz="2400"/>
              <a:t>y</a:t>
            </a:r>
            <a:r>
              <a:rPr lang="en-US" sz="2400" baseline="-25000"/>
              <a:t>0</a:t>
            </a:r>
            <a:r>
              <a:rPr lang="en-US" sz="2400"/>
              <a:t> - </a:t>
            </a:r>
            <a:r>
              <a:rPr lang="en-US" sz="2400">
                <a:sym typeface="Symbol" pitchFamily="-1" charset="2"/>
              </a:rPr>
              <a:t>ybottom	</a:t>
            </a:r>
            <a:r>
              <a:rPr lang="en-US" sz="2400" smtClean="0">
                <a:sym typeface="Symbol" pitchFamily="-1" charset="2"/>
              </a:rPr>
              <a:t>tΔy</a:t>
            </a:r>
            <a:r>
              <a:rPr lang="en-US" sz="2400" smtClean="0"/>
              <a:t> </a:t>
            </a:r>
            <a:r>
              <a:rPr lang="en-US" sz="2400" smtClean="0">
                <a:sym typeface="Symbol" pitchFamily="-1" charset="2"/>
              </a:rPr>
              <a:t>≤ </a:t>
            </a:r>
            <a:r>
              <a:rPr lang="en-US" sz="2400">
                <a:sym typeface="Symbol" pitchFamily="-1" charset="2"/>
              </a:rPr>
              <a:t>ytop - </a:t>
            </a:r>
            <a:r>
              <a:rPr lang="en-US" sz="2400"/>
              <a:t>y</a:t>
            </a:r>
            <a:r>
              <a:rPr lang="en-US" sz="2400" baseline="-25000"/>
              <a:t>0</a:t>
            </a:r>
          </a:p>
          <a:p>
            <a:pPr eaLnBrk="1" hangingPunct="1">
              <a:buFontTx/>
              <a:buNone/>
            </a:pPr>
            <a:endParaRPr lang="en-US" sz="2800" baseline="-25000">
              <a:ea typeface="ＭＳ Ｐゴシック" pitchFamily="-1" charset="-128"/>
              <a:cs typeface="ＭＳ Ｐゴシック" pitchFamily="-1" charset="-128"/>
            </a:endParaRPr>
          </a:p>
          <a:p>
            <a:pPr eaLnBrk="1" hangingPunct="1"/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These are all of the form</a:t>
            </a:r>
          </a:p>
          <a:p>
            <a:pPr lvl="1" eaLnBrk="1" hangingPunct="1">
              <a:buFont typeface="Wingdings" pitchFamily="-1" charset="2"/>
              <a:buNone/>
            </a:pPr>
            <a:r>
              <a:rPr lang="en-US" sz="2400"/>
              <a:t>	tp</a:t>
            </a:r>
            <a:r>
              <a:rPr lang="en-US" sz="2400" smtClean="0"/>
              <a:t> </a:t>
            </a:r>
            <a:r>
              <a:rPr lang="en-US" sz="2400" smtClean="0">
                <a:sym typeface="Symbol" pitchFamily="-1" charset="2"/>
              </a:rPr>
              <a:t>≤ </a:t>
            </a:r>
            <a:r>
              <a:rPr lang="en-US" sz="2400">
                <a:sym typeface="Symbol" pitchFamily="-1" charset="2"/>
              </a:rPr>
              <a:t>q</a:t>
            </a:r>
          </a:p>
          <a:p>
            <a:pPr lvl="1" eaLnBrk="1" hangingPunct="1">
              <a:buFont typeface="Wingdings" pitchFamily="-1" charset="2"/>
              <a:buNone/>
            </a:pPr>
            <a:endParaRPr lang="en-US" sz="2400">
              <a:sym typeface="Symbol" pitchFamily="-1" charset="2"/>
            </a:endParaRPr>
          </a:p>
          <a:p>
            <a:pPr eaLnBrk="1" hangingPunct="1"/>
            <a:r>
              <a:rPr lang="en-US" sz="2800">
                <a:ea typeface="ＭＳ Ｐゴシック" pitchFamily="-1" charset="-128"/>
                <a:cs typeface="ＭＳ Ｐゴシック" pitchFamily="-1" charset="-128"/>
                <a:sym typeface="Symbol" pitchFamily="-1" charset="2"/>
              </a:rPr>
              <a:t>For each boundary, we decide whether to accept, reject, or which point to change depending on the sign of p and the value of t at the intersection of the line with the boundary.</a:t>
            </a:r>
          </a:p>
        </p:txBody>
      </p:sp>
      <p:sp>
        <p:nvSpPr>
          <p:cNvPr id="14131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1736C1AF-B6FC-3346-B9DF-93E07210FF04}" type="datetime4">
              <a:rPr lang="en-US" smtClean="0">
                <a:latin typeface="Arial" pitchFamily="-1" charset="0"/>
              </a:rPr>
              <a:pPr/>
              <a:t>October 28, 2012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413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E33B912-CD48-C246-B025-87074B84D9C1}" type="slidenum">
              <a:rPr lang="en-US" smtClean="0">
                <a:latin typeface="Arial" pitchFamily="-1" charset="0"/>
              </a:rPr>
              <a:pPr/>
              <a:t>10</a:t>
            </a:fld>
            <a:endParaRPr lang="en-US" smtClean="0">
              <a:latin typeface="Arial" pitchFamily="-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5"/>
          <p:cNvSpPr>
            <a:spLocks noChangeArrowheads="1"/>
          </p:cNvSpPr>
          <p:nvPr/>
        </p:nvSpPr>
        <p:spPr bwMode="auto">
          <a:xfrm>
            <a:off x="1811338" y="9525"/>
            <a:ext cx="7332662" cy="6858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363" name="Line 6"/>
          <p:cNvSpPr>
            <a:spLocks noChangeShapeType="1"/>
          </p:cNvSpPr>
          <p:nvPr/>
        </p:nvSpPr>
        <p:spPr bwMode="auto">
          <a:xfrm>
            <a:off x="1801813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364" name="Text Box 7"/>
          <p:cNvSpPr txBox="1">
            <a:spLocks noChangeArrowheads="1"/>
          </p:cNvSpPr>
          <p:nvPr/>
        </p:nvSpPr>
        <p:spPr bwMode="auto">
          <a:xfrm>
            <a:off x="1858963" y="111125"/>
            <a:ext cx="163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x = xleft</a:t>
            </a:r>
          </a:p>
        </p:txBody>
      </p:sp>
      <p:sp>
        <p:nvSpPr>
          <p:cNvPr id="143365" name="Line 8"/>
          <p:cNvSpPr>
            <a:spLocks noChangeShapeType="1"/>
          </p:cNvSpPr>
          <p:nvPr/>
        </p:nvSpPr>
        <p:spPr bwMode="auto">
          <a:xfrm flipV="1">
            <a:off x="0" y="0"/>
            <a:ext cx="5640388" cy="2225675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366" name="Oval 9"/>
          <p:cNvSpPr>
            <a:spLocks noChangeArrowheads="1"/>
          </p:cNvSpPr>
          <p:nvPr/>
        </p:nvSpPr>
        <p:spPr bwMode="auto">
          <a:xfrm>
            <a:off x="868363" y="18208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367" name="Oval 10"/>
          <p:cNvSpPr>
            <a:spLocks noChangeArrowheads="1"/>
          </p:cNvSpPr>
          <p:nvPr/>
        </p:nvSpPr>
        <p:spPr bwMode="auto">
          <a:xfrm>
            <a:off x="3070225" y="9445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368" name="Line 11"/>
          <p:cNvSpPr>
            <a:spLocks noChangeShapeType="1"/>
          </p:cNvSpPr>
          <p:nvPr/>
        </p:nvSpPr>
        <p:spPr bwMode="auto">
          <a:xfrm flipV="1">
            <a:off x="914400" y="987425"/>
            <a:ext cx="2217738" cy="8683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369" name="Text Box 12"/>
          <p:cNvSpPr txBox="1">
            <a:spLocks noChangeArrowheads="1"/>
          </p:cNvSpPr>
          <p:nvPr/>
        </p:nvSpPr>
        <p:spPr bwMode="auto">
          <a:xfrm>
            <a:off x="679450" y="1258888"/>
            <a:ext cx="43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43370" name="Text Box 13"/>
          <p:cNvSpPr txBox="1">
            <a:spLocks noChangeArrowheads="1"/>
          </p:cNvSpPr>
          <p:nvPr/>
        </p:nvSpPr>
        <p:spPr bwMode="auto">
          <a:xfrm>
            <a:off x="569913" y="1343025"/>
            <a:ext cx="623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</a:t>
            </a:r>
            <a:r>
              <a:rPr lang="en-US" sz="2400" baseline="-25000"/>
              <a:t>0</a:t>
            </a:r>
          </a:p>
        </p:txBody>
      </p:sp>
      <p:sp>
        <p:nvSpPr>
          <p:cNvPr id="143371" name="Text Box 14"/>
          <p:cNvSpPr txBox="1">
            <a:spLocks noChangeArrowheads="1"/>
          </p:cNvSpPr>
          <p:nvPr/>
        </p:nvSpPr>
        <p:spPr bwMode="auto">
          <a:xfrm>
            <a:off x="2790825" y="512763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</a:t>
            </a:r>
            <a:r>
              <a:rPr lang="en-US" sz="2400" baseline="-25000"/>
              <a:t>1</a:t>
            </a:r>
          </a:p>
        </p:txBody>
      </p:sp>
      <p:sp>
        <p:nvSpPr>
          <p:cNvPr id="143372" name="Text Box 15"/>
          <p:cNvSpPr txBox="1">
            <a:spLocks noChangeArrowheads="1"/>
          </p:cNvSpPr>
          <p:nvPr/>
        </p:nvSpPr>
        <p:spPr bwMode="auto">
          <a:xfrm>
            <a:off x="7261225" y="261938"/>
            <a:ext cx="1293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 = - </a:t>
            </a:r>
            <a:r>
              <a:rPr lang="en-US" sz="2400">
                <a:sym typeface="Symbol" pitchFamily="-1" charset="2"/>
              </a:rPr>
              <a:t>Δx</a:t>
            </a:r>
            <a:r>
              <a:rPr lang="en-US" sz="2400"/>
              <a:t> </a:t>
            </a:r>
          </a:p>
        </p:txBody>
      </p:sp>
      <p:sp>
        <p:nvSpPr>
          <p:cNvPr id="143373" name="Text Box 17"/>
          <p:cNvSpPr txBox="1">
            <a:spLocks noChangeArrowheads="1"/>
          </p:cNvSpPr>
          <p:nvPr/>
        </p:nvSpPr>
        <p:spPr bwMode="auto">
          <a:xfrm rot="-1188828">
            <a:off x="1874838" y="874713"/>
            <a:ext cx="777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 </a:t>
            </a:r>
            <a:r>
              <a:rPr lang="en-US" sz="2400">
                <a:sym typeface="Wingdings" pitchFamily="-1" charset="2"/>
              </a:rPr>
              <a:t></a:t>
            </a:r>
            <a:endParaRPr lang="en-US" sz="2400">
              <a:sym typeface="Symbol" pitchFamily="-1" charset="2"/>
            </a:endParaRPr>
          </a:p>
        </p:txBody>
      </p:sp>
      <p:sp>
        <p:nvSpPr>
          <p:cNvPr id="205842" name="AutoShape 18"/>
          <p:cNvSpPr>
            <a:spLocks/>
          </p:cNvSpPr>
          <p:nvPr/>
        </p:nvSpPr>
        <p:spPr bwMode="auto">
          <a:xfrm rot="-6624817">
            <a:off x="3670300" y="-1177925"/>
            <a:ext cx="177800" cy="4095750"/>
          </a:xfrm>
          <a:prstGeom prst="leftBrace">
            <a:avLst>
              <a:gd name="adj1" fmla="val 19196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1792288" y="976313"/>
            <a:ext cx="6592887" cy="2876550"/>
            <a:chOff x="1129" y="615"/>
            <a:chExt cx="4153" cy="1812"/>
          </a:xfrm>
        </p:grpSpPr>
        <p:sp>
          <p:nvSpPr>
            <p:cNvPr id="143387" name="Text Box 16"/>
            <p:cNvSpPr txBox="1">
              <a:spLocks noChangeArrowheads="1"/>
            </p:cNvSpPr>
            <p:nvPr/>
          </p:nvSpPr>
          <p:spPr bwMode="auto">
            <a:xfrm>
              <a:off x="2880" y="753"/>
              <a:ext cx="2402" cy="167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ym typeface="Symbol" pitchFamily="-1" charset="2"/>
                </a:rPr>
                <a:t>t ≤ (</a:t>
              </a:r>
              <a:r>
                <a:rPr lang="en-US" sz="2400"/>
                <a:t>x</a:t>
              </a:r>
              <a:r>
                <a:rPr lang="en-US" sz="2400" baseline="-25000"/>
                <a:t>0</a:t>
              </a:r>
              <a:r>
                <a:rPr lang="en-US" sz="2400"/>
                <a:t> – xleft)/(-</a:t>
              </a:r>
              <a:r>
                <a:rPr lang="en-US" sz="2400">
                  <a:sym typeface="Symbol" pitchFamily="-1" charset="2"/>
                </a:rPr>
                <a:t>Δx)</a:t>
              </a:r>
              <a:r>
                <a:rPr lang="en-US" sz="2400"/>
                <a:t> = q/p</a:t>
              </a:r>
            </a:p>
            <a:p>
              <a:pPr>
                <a:spcBef>
                  <a:spcPct val="50000"/>
                </a:spcBef>
              </a:pPr>
              <a:r>
                <a:rPr lang="en-US" sz="2400">
                  <a:sym typeface="Symbol" pitchFamily="-1" charset="2"/>
                </a:rPr>
                <a:t>t = (</a:t>
              </a:r>
              <a:r>
                <a:rPr lang="en-US" sz="2400"/>
                <a:t>x</a:t>
              </a:r>
              <a:r>
                <a:rPr lang="en-US" sz="2400" baseline="-25000"/>
                <a:t>0</a:t>
              </a:r>
              <a:r>
                <a:rPr lang="en-US" sz="2400"/>
                <a:t> – xleft)/(x</a:t>
              </a:r>
              <a:r>
                <a:rPr lang="en-US" sz="2400" baseline="-25000"/>
                <a:t>0 </a:t>
              </a:r>
              <a:r>
                <a:rPr lang="en-US"/>
                <a:t>– </a:t>
              </a:r>
              <a:r>
                <a:rPr lang="en-US" sz="2400"/>
                <a:t>x</a:t>
              </a:r>
              <a:r>
                <a:rPr lang="en-US" sz="2400" baseline="-25000"/>
                <a:t>1 </a:t>
              </a:r>
              <a:r>
                <a:rPr lang="en-US" sz="2400">
                  <a:sym typeface="Symbol" pitchFamily="-1" charset="2"/>
                </a:rPr>
                <a:t>) </a:t>
              </a:r>
            </a:p>
            <a:p>
              <a:pPr>
                <a:spcBef>
                  <a:spcPct val="50000"/>
                </a:spcBef>
              </a:pPr>
              <a:r>
                <a:rPr lang="en-US" sz="2400">
                  <a:sym typeface="Symbol" pitchFamily="-1" charset="2"/>
                </a:rPr>
                <a:t>    is between 0 and 1.</a:t>
              </a:r>
              <a:endParaRPr lang="en-US" sz="2400"/>
            </a:p>
            <a:p>
              <a:pPr>
                <a:spcBef>
                  <a:spcPct val="50000"/>
                </a:spcBef>
              </a:pPr>
              <a:r>
                <a:rPr lang="en-US" sz="2400">
                  <a:sym typeface="Symbol" pitchFamily="-1" charset="2"/>
                </a:rPr>
                <a:t>Δx </a:t>
              </a:r>
              <a:r>
                <a:rPr lang="en-US" sz="2400"/>
                <a:t>= x</a:t>
              </a:r>
              <a:r>
                <a:rPr lang="en-US" sz="2400" baseline="-25000"/>
                <a:t>1 </a:t>
              </a:r>
              <a:r>
                <a:rPr lang="en-US"/>
                <a:t>– </a:t>
              </a:r>
              <a:r>
                <a:rPr lang="en-US" sz="2400"/>
                <a:t>x</a:t>
              </a:r>
              <a:r>
                <a:rPr lang="en-US" sz="2400" baseline="-25000"/>
                <a:t>0 </a:t>
              </a:r>
              <a:r>
                <a:rPr lang="en-US" sz="2400"/>
                <a:t>&gt; 0 so p &lt; 0 </a:t>
              </a:r>
            </a:p>
            <a:p>
              <a:pPr>
                <a:spcBef>
                  <a:spcPct val="50000"/>
                </a:spcBef>
              </a:pPr>
              <a:r>
                <a:rPr lang="en-US" sz="2400"/>
                <a:t>	</a:t>
              </a:r>
              <a:r>
                <a:rPr lang="en-US" sz="2400">
                  <a:sym typeface="Wingdings" pitchFamily="-1" charset="2"/>
                </a:rPr>
                <a:t>so</a:t>
              </a:r>
              <a:r>
                <a:rPr lang="en-US" sz="2400">
                  <a:sym typeface="Symbol" pitchFamily="-1" charset="2"/>
                </a:rPr>
                <a:t> replace </a:t>
              </a:r>
              <a:r>
                <a:rPr lang="en-US" sz="2400"/>
                <a:t>V</a:t>
              </a:r>
              <a:r>
                <a:rPr lang="en-US" sz="2400" baseline="-25000"/>
                <a:t>0</a:t>
              </a:r>
            </a:p>
          </p:txBody>
        </p:sp>
        <p:sp>
          <p:nvSpPr>
            <p:cNvPr id="143388" name="Line 19"/>
            <p:cNvSpPr>
              <a:spLocks noChangeShapeType="1"/>
            </p:cNvSpPr>
            <p:nvPr/>
          </p:nvSpPr>
          <p:spPr bwMode="auto">
            <a:xfrm>
              <a:off x="2413" y="615"/>
              <a:ext cx="461" cy="3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389" name="Line 20"/>
            <p:cNvSpPr>
              <a:spLocks noChangeShapeType="1"/>
            </p:cNvSpPr>
            <p:nvPr/>
          </p:nvSpPr>
          <p:spPr bwMode="auto">
            <a:xfrm>
              <a:off x="1129" y="953"/>
              <a:ext cx="1751" cy="30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5845" name="Oval 21"/>
          <p:cNvSpPr>
            <a:spLocks noChangeArrowheads="1"/>
          </p:cNvSpPr>
          <p:nvPr/>
        </p:nvSpPr>
        <p:spPr bwMode="auto">
          <a:xfrm>
            <a:off x="1752600" y="1454150"/>
            <a:ext cx="88900" cy="88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46" name="Line 22"/>
          <p:cNvSpPr>
            <a:spLocks noChangeShapeType="1"/>
          </p:cNvSpPr>
          <p:nvPr/>
        </p:nvSpPr>
        <p:spPr bwMode="auto">
          <a:xfrm>
            <a:off x="0" y="3794125"/>
            <a:ext cx="6718300" cy="3063875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47" name="Line 23"/>
          <p:cNvSpPr>
            <a:spLocks noChangeShapeType="1"/>
          </p:cNvSpPr>
          <p:nvPr/>
        </p:nvSpPr>
        <p:spPr bwMode="auto">
          <a:xfrm>
            <a:off x="1004888" y="4246563"/>
            <a:ext cx="2217737" cy="10223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48" name="Oval 24"/>
          <p:cNvSpPr>
            <a:spLocks noChangeArrowheads="1"/>
          </p:cNvSpPr>
          <p:nvPr/>
        </p:nvSpPr>
        <p:spPr bwMode="auto">
          <a:xfrm>
            <a:off x="969963" y="420211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49" name="Oval 25"/>
          <p:cNvSpPr>
            <a:spLocks noChangeArrowheads="1"/>
          </p:cNvSpPr>
          <p:nvPr/>
        </p:nvSpPr>
        <p:spPr bwMode="auto">
          <a:xfrm>
            <a:off x="3163888" y="521970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50" name="Text Box 26"/>
          <p:cNvSpPr txBox="1">
            <a:spLocks noChangeArrowheads="1"/>
          </p:cNvSpPr>
          <p:nvPr/>
        </p:nvSpPr>
        <p:spPr bwMode="auto">
          <a:xfrm>
            <a:off x="671513" y="3724275"/>
            <a:ext cx="623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</a:t>
            </a:r>
            <a:r>
              <a:rPr lang="en-US" sz="2400" baseline="-25000"/>
              <a:t>1</a:t>
            </a:r>
          </a:p>
        </p:txBody>
      </p:sp>
      <p:sp>
        <p:nvSpPr>
          <p:cNvPr id="205851" name="Text Box 27"/>
          <p:cNvSpPr txBox="1">
            <a:spLocks noChangeArrowheads="1"/>
          </p:cNvSpPr>
          <p:nvPr/>
        </p:nvSpPr>
        <p:spPr bwMode="auto">
          <a:xfrm>
            <a:off x="2884488" y="4768850"/>
            <a:ext cx="623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</a:t>
            </a:r>
            <a:r>
              <a:rPr lang="en-US" sz="2400" baseline="-25000"/>
              <a:t>0</a:t>
            </a:r>
          </a:p>
        </p:txBody>
      </p:sp>
      <p:sp>
        <p:nvSpPr>
          <p:cNvPr id="205852" name="Text Box 28"/>
          <p:cNvSpPr txBox="1">
            <a:spLocks noChangeArrowheads="1"/>
          </p:cNvSpPr>
          <p:nvPr/>
        </p:nvSpPr>
        <p:spPr bwMode="auto">
          <a:xfrm rot="1443774">
            <a:off x="2049463" y="4460875"/>
            <a:ext cx="77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ym typeface="Wingdings" pitchFamily="-1" charset="2"/>
              </a:rPr>
              <a:t></a:t>
            </a:r>
            <a:r>
              <a:rPr lang="en-US" sz="2400"/>
              <a:t> t</a:t>
            </a:r>
            <a:endParaRPr lang="en-US" sz="2400">
              <a:sym typeface="Symbol" pitchFamily="-1" charset="2"/>
            </a:endParaRPr>
          </a:p>
        </p:txBody>
      </p:sp>
      <p:sp>
        <p:nvSpPr>
          <p:cNvPr id="205853" name="Oval 29"/>
          <p:cNvSpPr>
            <a:spLocks noChangeArrowheads="1"/>
          </p:cNvSpPr>
          <p:nvPr/>
        </p:nvSpPr>
        <p:spPr bwMode="auto">
          <a:xfrm>
            <a:off x="1755775" y="4560888"/>
            <a:ext cx="88900" cy="88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54" name="Text Box 30"/>
          <p:cNvSpPr txBox="1">
            <a:spLocks noChangeArrowheads="1"/>
          </p:cNvSpPr>
          <p:nvPr/>
        </p:nvSpPr>
        <p:spPr bwMode="auto">
          <a:xfrm>
            <a:off x="5116513" y="4137025"/>
            <a:ext cx="3557587" cy="1927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ym typeface="Symbol" pitchFamily="-1" charset="2"/>
              </a:rPr>
              <a:t>t = (</a:t>
            </a:r>
            <a:r>
              <a:rPr lang="en-US" sz="2400"/>
              <a:t>x</a:t>
            </a:r>
            <a:r>
              <a:rPr lang="en-US" sz="2400" baseline="-25000"/>
              <a:t>0</a:t>
            </a:r>
            <a:r>
              <a:rPr lang="en-US" sz="2400"/>
              <a:t> – xleft)/(x</a:t>
            </a:r>
            <a:r>
              <a:rPr lang="en-US" sz="2400" baseline="-25000"/>
              <a:t>0 </a:t>
            </a:r>
            <a:r>
              <a:rPr lang="en-US"/>
              <a:t>– </a:t>
            </a:r>
            <a:r>
              <a:rPr lang="en-US" sz="2400"/>
              <a:t>x</a:t>
            </a:r>
            <a:r>
              <a:rPr lang="en-US" sz="2400" baseline="-25000"/>
              <a:t>1 </a:t>
            </a:r>
            <a:r>
              <a:rPr lang="en-US" sz="2400">
                <a:sym typeface="Symbol" pitchFamily="-1" charset="2"/>
              </a:rPr>
              <a:t>) </a:t>
            </a:r>
          </a:p>
          <a:p>
            <a:pPr>
              <a:spcBef>
                <a:spcPct val="50000"/>
              </a:spcBef>
            </a:pPr>
            <a:r>
              <a:rPr lang="en-US" sz="2400">
                <a:sym typeface="Symbol" pitchFamily="-1" charset="2"/>
              </a:rPr>
              <a:t>    is between 0 and 1.</a:t>
            </a:r>
            <a:endParaRPr lang="en-US" sz="2400"/>
          </a:p>
          <a:p>
            <a:pPr>
              <a:spcBef>
                <a:spcPct val="50000"/>
              </a:spcBef>
            </a:pPr>
            <a:r>
              <a:rPr lang="en-US" sz="2400">
                <a:sym typeface="Symbol" pitchFamily="-1" charset="2"/>
              </a:rPr>
              <a:t>Δx </a:t>
            </a:r>
            <a:r>
              <a:rPr lang="en-US" sz="2400"/>
              <a:t>= x</a:t>
            </a:r>
            <a:r>
              <a:rPr lang="en-US" sz="2400" baseline="-25000"/>
              <a:t>1 </a:t>
            </a:r>
            <a:r>
              <a:rPr lang="en-US"/>
              <a:t>– </a:t>
            </a:r>
            <a:r>
              <a:rPr lang="en-US" sz="2400"/>
              <a:t>x</a:t>
            </a:r>
            <a:r>
              <a:rPr lang="en-US" sz="2400" baseline="-25000"/>
              <a:t>0 </a:t>
            </a:r>
            <a:r>
              <a:rPr lang="en-US" sz="2400"/>
              <a:t>&lt; 0 so p &gt; 0 	</a:t>
            </a:r>
            <a:r>
              <a:rPr lang="en-US" sz="2400">
                <a:sym typeface="Symbol" pitchFamily="-1" charset="2"/>
              </a:rPr>
              <a:t>so replace </a:t>
            </a:r>
            <a:r>
              <a:rPr lang="en-US" sz="2400"/>
              <a:t>V</a:t>
            </a:r>
            <a:r>
              <a:rPr lang="en-US" sz="2400" baseline="-25000"/>
              <a:t>1</a:t>
            </a:r>
          </a:p>
        </p:txBody>
      </p:sp>
      <p:sp>
        <p:nvSpPr>
          <p:cNvPr id="205855" name="Line 31"/>
          <p:cNvSpPr>
            <a:spLocks noChangeShapeType="1"/>
          </p:cNvSpPr>
          <p:nvPr/>
        </p:nvSpPr>
        <p:spPr bwMode="auto">
          <a:xfrm flipV="1">
            <a:off x="1819275" y="4418013"/>
            <a:ext cx="3241675" cy="1714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42" grpId="0" animBg="1"/>
      <p:bldP spid="205845" grpId="0" animBg="1"/>
      <p:bldP spid="205846" grpId="0" animBg="1"/>
      <p:bldP spid="205847" grpId="0" animBg="1"/>
      <p:bldP spid="205848" grpId="0" animBg="1"/>
      <p:bldP spid="205849" grpId="0" animBg="1"/>
      <p:bldP spid="205850" grpId="0"/>
      <p:bldP spid="205851" grpId="0"/>
      <p:bldP spid="205852" grpId="0"/>
      <p:bldP spid="205853" grpId="0" animBg="1"/>
      <p:bldP spid="205854" grpId="0" animBg="1"/>
      <p:bldP spid="2058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1811338" y="9525"/>
            <a:ext cx="7332662" cy="6858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1" name="Line 3"/>
          <p:cNvSpPr>
            <a:spLocks noChangeShapeType="1"/>
          </p:cNvSpPr>
          <p:nvPr/>
        </p:nvSpPr>
        <p:spPr bwMode="auto">
          <a:xfrm>
            <a:off x="1801813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1858963" y="111125"/>
            <a:ext cx="163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x = tleft</a:t>
            </a:r>
          </a:p>
        </p:txBody>
      </p:sp>
      <p:sp>
        <p:nvSpPr>
          <p:cNvPr id="145413" name="Line 5"/>
          <p:cNvSpPr>
            <a:spLocks noChangeShapeType="1"/>
          </p:cNvSpPr>
          <p:nvPr/>
        </p:nvSpPr>
        <p:spPr bwMode="auto">
          <a:xfrm flipV="1">
            <a:off x="0" y="0"/>
            <a:ext cx="5640388" cy="2225675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4" name="Oval 6"/>
          <p:cNvSpPr>
            <a:spLocks noChangeArrowheads="1"/>
          </p:cNvSpPr>
          <p:nvPr/>
        </p:nvSpPr>
        <p:spPr bwMode="auto">
          <a:xfrm>
            <a:off x="2098675" y="134143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5" name="Oval 7"/>
          <p:cNvSpPr>
            <a:spLocks noChangeArrowheads="1"/>
          </p:cNvSpPr>
          <p:nvPr/>
        </p:nvSpPr>
        <p:spPr bwMode="auto">
          <a:xfrm>
            <a:off x="3070225" y="9445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6" name="Line 8"/>
          <p:cNvSpPr>
            <a:spLocks noChangeShapeType="1"/>
          </p:cNvSpPr>
          <p:nvPr/>
        </p:nvSpPr>
        <p:spPr bwMode="auto">
          <a:xfrm flipV="1">
            <a:off x="2135188" y="987425"/>
            <a:ext cx="996950" cy="407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7" name="Text Box 9"/>
          <p:cNvSpPr txBox="1">
            <a:spLocks noChangeArrowheads="1"/>
          </p:cNvSpPr>
          <p:nvPr/>
        </p:nvSpPr>
        <p:spPr bwMode="auto">
          <a:xfrm>
            <a:off x="679450" y="1258888"/>
            <a:ext cx="43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45418" name="Text Box 10"/>
          <p:cNvSpPr txBox="1">
            <a:spLocks noChangeArrowheads="1"/>
          </p:cNvSpPr>
          <p:nvPr/>
        </p:nvSpPr>
        <p:spPr bwMode="auto">
          <a:xfrm>
            <a:off x="1800225" y="863600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</a:t>
            </a:r>
            <a:r>
              <a:rPr lang="en-US" sz="2400" baseline="-25000"/>
              <a:t>0</a:t>
            </a:r>
          </a:p>
        </p:txBody>
      </p:sp>
      <p:sp>
        <p:nvSpPr>
          <p:cNvPr id="145419" name="Text Box 11"/>
          <p:cNvSpPr txBox="1">
            <a:spLocks noChangeArrowheads="1"/>
          </p:cNvSpPr>
          <p:nvPr/>
        </p:nvSpPr>
        <p:spPr bwMode="auto">
          <a:xfrm>
            <a:off x="2790825" y="512763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</a:t>
            </a:r>
            <a:r>
              <a:rPr lang="en-US" sz="2400" baseline="-25000"/>
              <a:t>1</a:t>
            </a:r>
          </a:p>
        </p:txBody>
      </p:sp>
      <p:sp>
        <p:nvSpPr>
          <p:cNvPr id="145420" name="Text Box 12"/>
          <p:cNvSpPr txBox="1">
            <a:spLocks noChangeArrowheads="1"/>
          </p:cNvSpPr>
          <p:nvPr/>
        </p:nvSpPr>
        <p:spPr bwMode="auto">
          <a:xfrm>
            <a:off x="7569200" y="85725"/>
            <a:ext cx="1293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 = - Δ</a:t>
            </a:r>
            <a:r>
              <a:rPr lang="en-US" sz="2400">
                <a:sym typeface="Symbol" pitchFamily="-1" charset="2"/>
              </a:rPr>
              <a:t>x</a:t>
            </a:r>
            <a:r>
              <a:rPr lang="en-US" sz="2400"/>
              <a:t> </a:t>
            </a:r>
          </a:p>
        </p:txBody>
      </p:sp>
      <p:sp>
        <p:nvSpPr>
          <p:cNvPr id="145421" name="Text Box 13"/>
          <p:cNvSpPr txBox="1">
            <a:spLocks noChangeArrowheads="1"/>
          </p:cNvSpPr>
          <p:nvPr/>
        </p:nvSpPr>
        <p:spPr bwMode="auto">
          <a:xfrm>
            <a:off x="4572000" y="592138"/>
            <a:ext cx="3813175" cy="18907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400">
                <a:sym typeface="Symbol" pitchFamily="-1" charset="2"/>
              </a:rPr>
              <a:t>p &lt; 0 so might replace </a:t>
            </a:r>
            <a:r>
              <a:rPr lang="en-US" sz="2400"/>
              <a:t>V</a:t>
            </a:r>
            <a:r>
              <a:rPr lang="en-US" sz="2400" baseline="-25000"/>
              <a:t>0</a:t>
            </a:r>
            <a:endParaRPr lang="en-US" sz="2400">
              <a:sym typeface="Symbol" pitchFamily="-1" charset="2"/>
            </a:endParaRPr>
          </a:p>
          <a:p>
            <a:pPr>
              <a:spcBef>
                <a:spcPct val="30000"/>
              </a:spcBef>
            </a:pPr>
            <a:r>
              <a:rPr lang="en-US" sz="2400">
                <a:sym typeface="Symbol" pitchFamily="-1" charset="2"/>
              </a:rPr>
              <a:t>but</a:t>
            </a:r>
          </a:p>
          <a:p>
            <a:pPr>
              <a:spcBef>
                <a:spcPct val="30000"/>
              </a:spcBef>
            </a:pPr>
            <a:r>
              <a:rPr lang="en-US" sz="2400">
                <a:sym typeface="Symbol" pitchFamily="-1" charset="2"/>
              </a:rPr>
              <a:t>t = (</a:t>
            </a:r>
            <a:r>
              <a:rPr lang="en-US" sz="2400"/>
              <a:t>x</a:t>
            </a:r>
            <a:r>
              <a:rPr lang="en-US" sz="2400" baseline="-25000"/>
              <a:t>0</a:t>
            </a:r>
            <a:r>
              <a:rPr lang="en-US" sz="2400"/>
              <a:t> – xleft)/(x</a:t>
            </a:r>
            <a:r>
              <a:rPr lang="en-US" sz="2400" baseline="-25000"/>
              <a:t>0 </a:t>
            </a:r>
            <a:r>
              <a:rPr lang="en-US"/>
              <a:t>– </a:t>
            </a:r>
            <a:r>
              <a:rPr lang="en-US" sz="2400"/>
              <a:t>x</a:t>
            </a:r>
            <a:r>
              <a:rPr lang="en-US" sz="2400" baseline="-25000"/>
              <a:t>1 </a:t>
            </a:r>
            <a:r>
              <a:rPr lang="en-US" sz="2400">
                <a:sym typeface="Symbol" pitchFamily="-1" charset="2"/>
              </a:rPr>
              <a:t>) &lt; 0</a:t>
            </a:r>
          </a:p>
          <a:p>
            <a:pPr>
              <a:spcBef>
                <a:spcPct val="30000"/>
              </a:spcBef>
            </a:pPr>
            <a:r>
              <a:rPr lang="en-US" sz="2400"/>
              <a:t>so no change.</a:t>
            </a:r>
          </a:p>
        </p:txBody>
      </p:sp>
      <p:sp>
        <p:nvSpPr>
          <p:cNvPr id="145422" name="Text Box 14"/>
          <p:cNvSpPr txBox="1">
            <a:spLocks noChangeArrowheads="1"/>
          </p:cNvSpPr>
          <p:nvPr/>
        </p:nvSpPr>
        <p:spPr bwMode="auto">
          <a:xfrm rot="-1188828">
            <a:off x="2538413" y="985838"/>
            <a:ext cx="777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 </a:t>
            </a:r>
            <a:r>
              <a:rPr lang="en-US" sz="2400">
                <a:sym typeface="Wingdings" pitchFamily="-1" charset="2"/>
              </a:rPr>
              <a:t></a:t>
            </a:r>
            <a:endParaRPr lang="en-US" sz="2400">
              <a:sym typeface="Symbol" pitchFamily="-1" charset="2"/>
            </a:endParaRPr>
          </a:p>
        </p:txBody>
      </p:sp>
      <p:sp>
        <p:nvSpPr>
          <p:cNvPr id="145423" name="Line 17"/>
          <p:cNvSpPr>
            <a:spLocks noChangeShapeType="1"/>
          </p:cNvSpPr>
          <p:nvPr/>
        </p:nvSpPr>
        <p:spPr bwMode="auto">
          <a:xfrm flipV="1">
            <a:off x="1792288" y="914400"/>
            <a:ext cx="2779712" cy="5984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0" y="2601913"/>
            <a:ext cx="9144000" cy="1890712"/>
            <a:chOff x="0" y="1639"/>
            <a:chExt cx="5760" cy="1191"/>
          </a:xfrm>
        </p:grpSpPr>
        <p:sp>
          <p:nvSpPr>
            <p:cNvPr id="145443" name="Line 19"/>
            <p:cNvSpPr>
              <a:spLocks noChangeShapeType="1"/>
            </p:cNvSpPr>
            <p:nvPr/>
          </p:nvSpPr>
          <p:spPr bwMode="auto">
            <a:xfrm flipV="1">
              <a:off x="0" y="2082"/>
              <a:ext cx="5760" cy="308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44" name="Line 20"/>
            <p:cNvSpPr>
              <a:spLocks noChangeShapeType="1"/>
            </p:cNvSpPr>
            <p:nvPr/>
          </p:nvSpPr>
          <p:spPr bwMode="auto">
            <a:xfrm flipV="1">
              <a:off x="172" y="2333"/>
              <a:ext cx="860" cy="5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45" name="Oval 21"/>
            <p:cNvSpPr>
              <a:spLocks noChangeArrowheads="1"/>
            </p:cNvSpPr>
            <p:nvPr/>
          </p:nvSpPr>
          <p:spPr bwMode="auto">
            <a:xfrm>
              <a:off x="1004" y="230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46" name="Oval 22"/>
            <p:cNvSpPr>
              <a:spLocks noChangeArrowheads="1"/>
            </p:cNvSpPr>
            <p:nvPr/>
          </p:nvSpPr>
          <p:spPr bwMode="auto">
            <a:xfrm>
              <a:off x="151" y="235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47" name="Text Box 23"/>
            <p:cNvSpPr txBox="1">
              <a:spLocks noChangeArrowheads="1"/>
            </p:cNvSpPr>
            <p:nvPr/>
          </p:nvSpPr>
          <p:spPr bwMode="auto">
            <a:xfrm>
              <a:off x="839" y="2016"/>
              <a:ext cx="3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V</a:t>
              </a:r>
              <a:r>
                <a:rPr lang="en-US" sz="2400" baseline="-25000"/>
                <a:t>1</a:t>
              </a:r>
            </a:p>
          </p:txBody>
        </p:sp>
        <p:sp>
          <p:nvSpPr>
            <p:cNvPr id="145448" name="Text Box 24"/>
            <p:cNvSpPr txBox="1">
              <a:spLocks noChangeArrowheads="1"/>
            </p:cNvSpPr>
            <p:nvPr/>
          </p:nvSpPr>
          <p:spPr bwMode="auto">
            <a:xfrm>
              <a:off x="0" y="2092"/>
              <a:ext cx="3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V</a:t>
              </a:r>
              <a:r>
                <a:rPr lang="en-US" sz="2400" baseline="-25000"/>
                <a:t>0</a:t>
              </a:r>
            </a:p>
          </p:txBody>
        </p:sp>
        <p:sp>
          <p:nvSpPr>
            <p:cNvPr id="145449" name="Line 28"/>
            <p:cNvSpPr>
              <a:spLocks noChangeShapeType="1"/>
            </p:cNvSpPr>
            <p:nvPr/>
          </p:nvSpPr>
          <p:spPr bwMode="auto">
            <a:xfrm flipV="1">
              <a:off x="1140" y="1814"/>
              <a:ext cx="1740" cy="51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50" name="Text Box 29"/>
            <p:cNvSpPr txBox="1">
              <a:spLocks noChangeArrowheads="1"/>
            </p:cNvSpPr>
            <p:nvPr/>
          </p:nvSpPr>
          <p:spPr bwMode="auto">
            <a:xfrm rot="-356812">
              <a:off x="346" y="2094"/>
              <a:ext cx="4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t </a:t>
              </a:r>
              <a:r>
                <a:rPr lang="en-US" sz="2400">
                  <a:sym typeface="Wingdings" pitchFamily="-1" charset="2"/>
                </a:rPr>
                <a:t></a:t>
              </a:r>
              <a:endParaRPr lang="en-US" sz="2400">
                <a:sym typeface="Symbol" pitchFamily="-1" charset="2"/>
              </a:endParaRPr>
            </a:p>
          </p:txBody>
        </p:sp>
        <p:sp>
          <p:nvSpPr>
            <p:cNvPr id="145451" name="Text Box 30"/>
            <p:cNvSpPr txBox="1">
              <a:spLocks noChangeArrowheads="1"/>
            </p:cNvSpPr>
            <p:nvPr/>
          </p:nvSpPr>
          <p:spPr bwMode="auto">
            <a:xfrm>
              <a:off x="2880" y="1639"/>
              <a:ext cx="2402" cy="119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30000"/>
                </a:spcBef>
              </a:pPr>
              <a:r>
                <a:rPr lang="en-US" sz="2400">
                  <a:sym typeface="Symbol" pitchFamily="-1" charset="2"/>
                </a:rPr>
                <a:t>p &lt; 0 so might replace </a:t>
              </a:r>
              <a:r>
                <a:rPr lang="en-US" sz="2400"/>
                <a:t>V</a:t>
              </a:r>
              <a:r>
                <a:rPr lang="en-US" sz="2400" baseline="-25000"/>
                <a:t>0</a:t>
              </a:r>
              <a:endParaRPr lang="en-US" sz="2400">
                <a:sym typeface="Symbol" pitchFamily="-1" charset="2"/>
              </a:endParaRPr>
            </a:p>
            <a:p>
              <a:pPr>
                <a:spcBef>
                  <a:spcPct val="30000"/>
                </a:spcBef>
              </a:pPr>
              <a:r>
                <a:rPr lang="en-US" sz="2400">
                  <a:sym typeface="Symbol" pitchFamily="-1" charset="2"/>
                </a:rPr>
                <a:t>but </a:t>
              </a:r>
            </a:p>
            <a:p>
              <a:pPr>
                <a:spcBef>
                  <a:spcPct val="30000"/>
                </a:spcBef>
              </a:pPr>
              <a:r>
                <a:rPr lang="en-US" sz="2400">
                  <a:sym typeface="Symbol" pitchFamily="-1" charset="2"/>
                </a:rPr>
                <a:t>t = (</a:t>
              </a:r>
              <a:r>
                <a:rPr lang="en-US" sz="2400"/>
                <a:t>x</a:t>
              </a:r>
              <a:r>
                <a:rPr lang="en-US" sz="2400" baseline="-25000"/>
                <a:t>0</a:t>
              </a:r>
              <a:r>
                <a:rPr lang="en-US" sz="2400"/>
                <a:t> – xleft)/(x</a:t>
              </a:r>
              <a:r>
                <a:rPr lang="en-US" sz="2400" baseline="-25000"/>
                <a:t>0 </a:t>
              </a:r>
              <a:r>
                <a:rPr lang="en-US"/>
                <a:t>– </a:t>
              </a:r>
              <a:r>
                <a:rPr lang="en-US" sz="2400"/>
                <a:t>x</a:t>
              </a:r>
              <a:r>
                <a:rPr lang="en-US" sz="2400" baseline="-25000"/>
                <a:t>1 </a:t>
              </a:r>
              <a:r>
                <a:rPr lang="en-US" sz="2400">
                  <a:sym typeface="Symbol" pitchFamily="-1" charset="2"/>
                </a:rPr>
                <a:t>) &gt; 1</a:t>
              </a:r>
            </a:p>
            <a:p>
              <a:pPr>
                <a:spcBef>
                  <a:spcPct val="30000"/>
                </a:spcBef>
              </a:pPr>
              <a:r>
                <a:rPr lang="en-US" sz="2400"/>
                <a:t>so reject.</a:t>
              </a:r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0" y="4710113"/>
            <a:ext cx="9144000" cy="1890712"/>
            <a:chOff x="0" y="2967"/>
            <a:chExt cx="5760" cy="1191"/>
          </a:xfrm>
        </p:grpSpPr>
        <p:sp>
          <p:nvSpPr>
            <p:cNvPr id="145434" name="Text Box 25"/>
            <p:cNvSpPr txBox="1">
              <a:spLocks noChangeArrowheads="1"/>
            </p:cNvSpPr>
            <p:nvPr/>
          </p:nvSpPr>
          <p:spPr bwMode="auto">
            <a:xfrm>
              <a:off x="344" y="3675"/>
              <a:ext cx="4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ym typeface="Wingdings" pitchFamily="-1" charset="2"/>
                </a:rPr>
                <a:t></a:t>
              </a:r>
              <a:r>
                <a:rPr lang="en-US" sz="2400"/>
                <a:t> t</a:t>
              </a:r>
              <a:endParaRPr lang="en-US" sz="2400">
                <a:sym typeface="Symbol" pitchFamily="-1" charset="2"/>
              </a:endParaRPr>
            </a:p>
          </p:txBody>
        </p:sp>
        <p:sp>
          <p:nvSpPr>
            <p:cNvPr id="145435" name="Line 31"/>
            <p:cNvSpPr>
              <a:spLocks noChangeShapeType="1"/>
            </p:cNvSpPr>
            <p:nvPr/>
          </p:nvSpPr>
          <p:spPr bwMode="auto">
            <a:xfrm flipV="1">
              <a:off x="0" y="3669"/>
              <a:ext cx="5760" cy="308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36" name="Line 32"/>
            <p:cNvSpPr>
              <a:spLocks noChangeShapeType="1"/>
            </p:cNvSpPr>
            <p:nvPr/>
          </p:nvSpPr>
          <p:spPr bwMode="auto">
            <a:xfrm flipV="1">
              <a:off x="172" y="3920"/>
              <a:ext cx="860" cy="5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37" name="Text Box 33"/>
            <p:cNvSpPr txBox="1">
              <a:spLocks noChangeArrowheads="1"/>
            </p:cNvSpPr>
            <p:nvPr/>
          </p:nvSpPr>
          <p:spPr bwMode="auto">
            <a:xfrm>
              <a:off x="839" y="3603"/>
              <a:ext cx="3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V</a:t>
              </a:r>
              <a:r>
                <a:rPr lang="en-US" sz="2400" baseline="-25000"/>
                <a:t>0</a:t>
              </a:r>
            </a:p>
          </p:txBody>
        </p:sp>
        <p:sp>
          <p:nvSpPr>
            <p:cNvPr id="145438" name="Text Box 34"/>
            <p:cNvSpPr txBox="1">
              <a:spLocks noChangeArrowheads="1"/>
            </p:cNvSpPr>
            <p:nvPr/>
          </p:nvSpPr>
          <p:spPr bwMode="auto">
            <a:xfrm>
              <a:off x="0" y="3679"/>
              <a:ext cx="3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V</a:t>
              </a:r>
              <a:r>
                <a:rPr lang="en-US" sz="2400" baseline="-25000"/>
                <a:t>1</a:t>
              </a:r>
            </a:p>
          </p:txBody>
        </p:sp>
        <p:sp>
          <p:nvSpPr>
            <p:cNvPr id="145439" name="Text Box 36"/>
            <p:cNvSpPr txBox="1">
              <a:spLocks noChangeArrowheads="1"/>
            </p:cNvSpPr>
            <p:nvPr/>
          </p:nvSpPr>
          <p:spPr bwMode="auto">
            <a:xfrm>
              <a:off x="1787" y="2967"/>
              <a:ext cx="2402" cy="119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30000"/>
                </a:spcBef>
              </a:pPr>
              <a:r>
                <a:rPr lang="en-US" sz="2400">
                  <a:sym typeface="Symbol" pitchFamily="-1" charset="2"/>
                </a:rPr>
                <a:t>p &gt; 0 so might replace </a:t>
              </a:r>
              <a:r>
                <a:rPr lang="en-US" sz="2400"/>
                <a:t>V</a:t>
              </a:r>
              <a:r>
                <a:rPr lang="en-US" sz="2400" baseline="-25000"/>
                <a:t>1</a:t>
              </a:r>
              <a:endParaRPr lang="en-US" sz="2400">
                <a:sym typeface="Symbol" pitchFamily="-1" charset="2"/>
              </a:endParaRPr>
            </a:p>
            <a:p>
              <a:pPr>
                <a:spcBef>
                  <a:spcPct val="30000"/>
                </a:spcBef>
              </a:pPr>
              <a:r>
                <a:rPr lang="en-US" sz="2400">
                  <a:sym typeface="Symbol" pitchFamily="-1" charset="2"/>
                </a:rPr>
                <a:t>but </a:t>
              </a:r>
            </a:p>
            <a:p>
              <a:pPr>
                <a:spcBef>
                  <a:spcPct val="30000"/>
                </a:spcBef>
              </a:pPr>
              <a:r>
                <a:rPr lang="en-US" sz="2400">
                  <a:sym typeface="Symbol" pitchFamily="-1" charset="2"/>
                </a:rPr>
                <a:t>t = (</a:t>
              </a:r>
              <a:r>
                <a:rPr lang="en-US" sz="2400"/>
                <a:t>x</a:t>
              </a:r>
              <a:r>
                <a:rPr lang="en-US" sz="2400" baseline="-25000"/>
                <a:t>0</a:t>
              </a:r>
              <a:r>
                <a:rPr lang="en-US" sz="2400"/>
                <a:t> – xleft)/(x</a:t>
              </a:r>
              <a:r>
                <a:rPr lang="en-US" sz="2400" baseline="-25000"/>
                <a:t>0 </a:t>
              </a:r>
              <a:r>
                <a:rPr lang="en-US"/>
                <a:t>– </a:t>
              </a:r>
              <a:r>
                <a:rPr lang="en-US" sz="2400"/>
                <a:t>x</a:t>
              </a:r>
              <a:r>
                <a:rPr lang="en-US" sz="2400" baseline="-25000"/>
                <a:t>1 </a:t>
              </a:r>
              <a:r>
                <a:rPr lang="en-US" sz="2400">
                  <a:sym typeface="Symbol" pitchFamily="-1" charset="2"/>
                </a:rPr>
                <a:t>) &lt; 0</a:t>
              </a:r>
            </a:p>
            <a:p>
              <a:pPr>
                <a:spcBef>
                  <a:spcPct val="30000"/>
                </a:spcBef>
              </a:pPr>
              <a:r>
                <a:rPr lang="en-US" sz="2400"/>
                <a:t>so reject.</a:t>
              </a:r>
            </a:p>
          </p:txBody>
        </p:sp>
        <p:sp>
          <p:nvSpPr>
            <p:cNvPr id="145440" name="Line 38"/>
            <p:cNvSpPr>
              <a:spLocks noChangeShapeType="1"/>
            </p:cNvSpPr>
            <p:nvPr/>
          </p:nvSpPr>
          <p:spPr bwMode="auto">
            <a:xfrm flipV="1">
              <a:off x="1129" y="3182"/>
              <a:ext cx="656" cy="74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41" name="Oval 39"/>
            <p:cNvSpPr>
              <a:spLocks noChangeArrowheads="1"/>
            </p:cNvSpPr>
            <p:nvPr/>
          </p:nvSpPr>
          <p:spPr bwMode="auto">
            <a:xfrm>
              <a:off x="1008" y="388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42" name="Oval 40"/>
            <p:cNvSpPr>
              <a:spLocks noChangeArrowheads="1"/>
            </p:cNvSpPr>
            <p:nvPr/>
          </p:nvSpPr>
          <p:spPr bwMode="auto">
            <a:xfrm>
              <a:off x="130" y="394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2028825" y="1693863"/>
            <a:ext cx="2398713" cy="1257300"/>
            <a:chOff x="1278" y="1067"/>
            <a:chExt cx="1511" cy="792"/>
          </a:xfrm>
        </p:grpSpPr>
        <p:sp>
          <p:nvSpPr>
            <p:cNvPr id="145428" name="Oval 51"/>
            <p:cNvSpPr>
              <a:spLocks noChangeArrowheads="1"/>
            </p:cNvSpPr>
            <p:nvPr/>
          </p:nvSpPr>
          <p:spPr bwMode="auto">
            <a:xfrm>
              <a:off x="1466" y="1589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29" name="Oval 52"/>
            <p:cNvSpPr>
              <a:spLocks noChangeArrowheads="1"/>
            </p:cNvSpPr>
            <p:nvPr/>
          </p:nvSpPr>
          <p:spPr bwMode="auto">
            <a:xfrm>
              <a:off x="2078" y="1339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30" name="Line 53"/>
            <p:cNvSpPr>
              <a:spLocks noChangeShapeType="1"/>
            </p:cNvSpPr>
            <p:nvPr/>
          </p:nvSpPr>
          <p:spPr bwMode="auto">
            <a:xfrm flipV="1">
              <a:off x="1489" y="1366"/>
              <a:ext cx="628" cy="25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431" name="Text Box 54"/>
            <p:cNvSpPr txBox="1">
              <a:spLocks noChangeArrowheads="1"/>
            </p:cNvSpPr>
            <p:nvPr/>
          </p:nvSpPr>
          <p:spPr bwMode="auto">
            <a:xfrm>
              <a:off x="1278" y="1288"/>
              <a:ext cx="3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V</a:t>
              </a:r>
              <a:r>
                <a:rPr lang="en-US" sz="2400" baseline="-25000"/>
                <a:t>1</a:t>
              </a:r>
            </a:p>
          </p:txBody>
        </p:sp>
        <p:sp>
          <p:nvSpPr>
            <p:cNvPr id="145432" name="Text Box 55"/>
            <p:cNvSpPr txBox="1">
              <a:spLocks noChangeArrowheads="1"/>
            </p:cNvSpPr>
            <p:nvPr/>
          </p:nvSpPr>
          <p:spPr bwMode="auto">
            <a:xfrm>
              <a:off x="1902" y="1067"/>
              <a:ext cx="3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V</a:t>
              </a:r>
              <a:r>
                <a:rPr lang="en-US" sz="2400" baseline="-25000"/>
                <a:t>0</a:t>
              </a:r>
            </a:p>
          </p:txBody>
        </p:sp>
        <p:sp>
          <p:nvSpPr>
            <p:cNvPr id="145433" name="Text Box 56"/>
            <p:cNvSpPr txBox="1">
              <a:spLocks noChangeArrowheads="1"/>
            </p:cNvSpPr>
            <p:nvPr/>
          </p:nvSpPr>
          <p:spPr bwMode="auto">
            <a:xfrm>
              <a:off x="2224" y="1220"/>
              <a:ext cx="565" cy="63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p &gt; 0</a:t>
              </a:r>
            </a:p>
            <a:p>
              <a:pPr>
                <a:spcBef>
                  <a:spcPct val="50000"/>
                </a:spcBef>
              </a:pPr>
              <a:r>
                <a:rPr lang="en-US" sz="2400"/>
                <a:t>t &gt; 1</a:t>
              </a:r>
            </a:p>
          </p:txBody>
        </p:sp>
      </p:grpSp>
      <p:sp>
        <p:nvSpPr>
          <p:cNvPr id="145427" name="Text Box 14"/>
          <p:cNvSpPr txBox="1">
            <a:spLocks noChangeArrowheads="1"/>
          </p:cNvSpPr>
          <p:nvPr/>
        </p:nvSpPr>
        <p:spPr bwMode="auto">
          <a:xfrm rot="-1188828">
            <a:off x="2520950" y="1931988"/>
            <a:ext cx="777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ym typeface="Wingdings" pitchFamily="-1" charset="2"/>
              </a:rPr>
              <a:t> t</a:t>
            </a:r>
            <a:endParaRPr lang="en-US" sz="2400">
              <a:sym typeface="Symbol" pitchFamily="-1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Liang-Barsky Rules</a:t>
            </a:r>
          </a:p>
        </p:txBody>
      </p:sp>
      <p:sp>
        <p:nvSpPr>
          <p:cNvPr id="1474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0 &lt; t &lt; 1, p &lt; 0 replace V</a:t>
            </a:r>
            <a:r>
              <a:rPr lang="en-US" baseline="-25000">
                <a:ea typeface="ＭＳ Ｐゴシック" pitchFamily="-1" charset="-128"/>
                <a:cs typeface="ＭＳ Ｐゴシック" pitchFamily="-1" charset="-128"/>
              </a:rPr>
              <a:t>0</a:t>
            </a:r>
          </a:p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0 &lt; t &lt; 1, p &gt; 0 replace V</a:t>
            </a:r>
            <a:r>
              <a:rPr lang="en-US" baseline="-25000">
                <a:ea typeface="ＭＳ Ｐゴシック" pitchFamily="-1" charset="-128"/>
                <a:cs typeface="ＭＳ Ｐゴシック" pitchFamily="-1" charset="-128"/>
              </a:rPr>
              <a:t>1</a:t>
            </a:r>
          </a:p>
          <a:p>
            <a:pPr eaLnBrk="1" hangingPunct="1"/>
            <a:endParaRPr lang="en-US" baseline="-25000">
              <a:ea typeface="ＭＳ Ｐゴシック" pitchFamily="-1" charset="-128"/>
              <a:cs typeface="ＭＳ Ｐゴシック" pitchFamily="-1" charset="-128"/>
            </a:endParaRPr>
          </a:p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t &lt; 0, p &lt; 0 no change</a:t>
            </a:r>
          </a:p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t &lt; 0, p &gt; 0 reject</a:t>
            </a:r>
          </a:p>
          <a:p>
            <a:pPr eaLnBrk="1" hangingPunct="1"/>
            <a:endParaRPr lang="en-US">
              <a:ea typeface="ＭＳ Ｐゴシック" pitchFamily="-1" charset="-128"/>
              <a:cs typeface="ＭＳ Ｐゴシック" pitchFamily="-1" charset="-128"/>
            </a:endParaRPr>
          </a:p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t &gt; 1, p &gt; 0 no change</a:t>
            </a:r>
          </a:p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t &gt; 1, p &lt; 0 reject</a:t>
            </a:r>
            <a:endParaRPr lang="en-US" baseline="-25000">
              <a:ea typeface="ＭＳ Ｐゴシック" pitchFamily="-1" charset="-128"/>
              <a:cs typeface="ＭＳ Ｐゴシック" pitchFamily="-1" charset="-128"/>
            </a:endParaRPr>
          </a:p>
          <a:p>
            <a:pPr eaLnBrk="1" hangingPunct="1"/>
            <a:endParaRPr lang="en-US" baseline="-2500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47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6952880C-B933-C445-8C4F-A73B29C6F13D}" type="datetime4">
              <a:rPr lang="en-US" smtClean="0">
                <a:latin typeface="Arial" pitchFamily="-1" charset="0"/>
              </a:rPr>
              <a:pPr/>
              <a:t>October 28, 2012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47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9A9D29E-264F-B848-9869-8224ACEC5EBD}" type="slidenum">
              <a:rPr lang="en-US" smtClean="0">
                <a:latin typeface="Arial" pitchFamily="-1" charset="0"/>
              </a:rPr>
              <a:pPr/>
              <a:t>13</a:t>
            </a:fld>
            <a:endParaRPr lang="en-US" smtClean="0">
              <a:latin typeface="Arial" pitchFamily="-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4114800" cy="1143000"/>
          </a:xfrm>
        </p:spPr>
        <p:txBody>
          <a:bodyPr/>
          <a:lstStyle/>
          <a:p>
            <a:pPr algn="l"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Clipping Lines</a:t>
            </a:r>
          </a:p>
        </p:txBody>
      </p:sp>
      <p:sp>
        <p:nvSpPr>
          <p:cNvPr id="124931" name="Line 5"/>
          <p:cNvSpPr>
            <a:spLocks noChangeShapeType="1"/>
          </p:cNvSpPr>
          <p:nvPr/>
        </p:nvSpPr>
        <p:spPr bwMode="auto">
          <a:xfrm>
            <a:off x="2514600" y="1600200"/>
            <a:ext cx="0" cy="47529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32" name="Line 6"/>
          <p:cNvSpPr>
            <a:spLocks noChangeShapeType="1"/>
          </p:cNvSpPr>
          <p:nvPr/>
        </p:nvSpPr>
        <p:spPr bwMode="auto">
          <a:xfrm>
            <a:off x="6629400" y="1600200"/>
            <a:ext cx="0" cy="47529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33" name="Line 7"/>
          <p:cNvSpPr>
            <a:spLocks noChangeShapeType="1"/>
          </p:cNvSpPr>
          <p:nvPr/>
        </p:nvSpPr>
        <p:spPr bwMode="auto">
          <a:xfrm>
            <a:off x="914400" y="1828800"/>
            <a:ext cx="7315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34" name="Line 8"/>
          <p:cNvSpPr>
            <a:spLocks noChangeShapeType="1"/>
          </p:cNvSpPr>
          <p:nvPr/>
        </p:nvSpPr>
        <p:spPr bwMode="auto">
          <a:xfrm>
            <a:off x="914400" y="5486400"/>
            <a:ext cx="7315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35" name="Line 9"/>
          <p:cNvSpPr>
            <a:spLocks noChangeShapeType="1"/>
          </p:cNvSpPr>
          <p:nvPr/>
        </p:nvSpPr>
        <p:spPr bwMode="auto">
          <a:xfrm>
            <a:off x="3429000" y="3657600"/>
            <a:ext cx="1600200" cy="9144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36" name="Text Box 10"/>
          <p:cNvSpPr txBox="1">
            <a:spLocks noChangeArrowheads="1"/>
          </p:cNvSpPr>
          <p:nvPr/>
        </p:nvSpPr>
        <p:spPr bwMode="auto">
          <a:xfrm>
            <a:off x="29718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CC33"/>
                </a:solidFill>
              </a:rPr>
              <a:t>A</a:t>
            </a:r>
          </a:p>
        </p:txBody>
      </p:sp>
      <p:sp>
        <p:nvSpPr>
          <p:cNvPr id="124937" name="Text Box 11"/>
          <p:cNvSpPr txBox="1">
            <a:spLocks noChangeArrowheads="1"/>
          </p:cNvSpPr>
          <p:nvPr/>
        </p:nvSpPr>
        <p:spPr bwMode="auto">
          <a:xfrm>
            <a:off x="5029200" y="4343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CC33"/>
                </a:solidFill>
              </a:rPr>
              <a:t>B</a:t>
            </a:r>
          </a:p>
        </p:txBody>
      </p:sp>
      <p:sp>
        <p:nvSpPr>
          <p:cNvPr id="124938" name="Line 12"/>
          <p:cNvSpPr>
            <a:spLocks noChangeShapeType="1"/>
          </p:cNvSpPr>
          <p:nvPr/>
        </p:nvSpPr>
        <p:spPr bwMode="auto">
          <a:xfrm flipV="1">
            <a:off x="3429000" y="1143000"/>
            <a:ext cx="25146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39" name="Text Box 13"/>
          <p:cNvSpPr txBox="1">
            <a:spLocks noChangeArrowheads="1"/>
          </p:cNvSpPr>
          <p:nvPr/>
        </p:nvSpPr>
        <p:spPr bwMode="auto">
          <a:xfrm>
            <a:off x="3200400" y="1143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24940" name="Text Box 14"/>
          <p:cNvSpPr txBox="1">
            <a:spLocks noChangeArrowheads="1"/>
          </p:cNvSpPr>
          <p:nvPr/>
        </p:nvSpPr>
        <p:spPr bwMode="auto">
          <a:xfrm>
            <a:off x="5715000" y="685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24941" name="Line 15"/>
          <p:cNvSpPr>
            <a:spLocks noChangeShapeType="1"/>
          </p:cNvSpPr>
          <p:nvPr/>
        </p:nvSpPr>
        <p:spPr bwMode="auto">
          <a:xfrm flipV="1">
            <a:off x="5486400" y="3200400"/>
            <a:ext cx="2286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42" name="Line 16"/>
          <p:cNvSpPr>
            <a:spLocks noChangeShapeType="1"/>
          </p:cNvSpPr>
          <p:nvPr/>
        </p:nvSpPr>
        <p:spPr bwMode="auto">
          <a:xfrm flipV="1">
            <a:off x="5486400" y="3657600"/>
            <a:ext cx="1143000" cy="4572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43" name="Line 17"/>
          <p:cNvSpPr>
            <a:spLocks noChangeShapeType="1"/>
          </p:cNvSpPr>
          <p:nvPr/>
        </p:nvSpPr>
        <p:spPr bwMode="auto">
          <a:xfrm flipV="1">
            <a:off x="6629400" y="3200400"/>
            <a:ext cx="11430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44" name="Text Box 18"/>
          <p:cNvSpPr txBox="1">
            <a:spLocks noChangeArrowheads="1"/>
          </p:cNvSpPr>
          <p:nvPr/>
        </p:nvSpPr>
        <p:spPr bwMode="auto">
          <a:xfrm>
            <a:off x="5257800" y="3657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CC33"/>
                </a:solidFill>
              </a:rPr>
              <a:t>E</a:t>
            </a:r>
          </a:p>
        </p:txBody>
      </p:sp>
      <p:sp>
        <p:nvSpPr>
          <p:cNvPr id="124945" name="Text Box 19"/>
          <p:cNvSpPr txBox="1">
            <a:spLocks noChangeArrowheads="1"/>
          </p:cNvSpPr>
          <p:nvPr/>
        </p:nvSpPr>
        <p:spPr bwMode="auto">
          <a:xfrm>
            <a:off x="7543800" y="2743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124946" name="Text Box 20"/>
          <p:cNvSpPr txBox="1">
            <a:spLocks noChangeArrowheads="1"/>
          </p:cNvSpPr>
          <p:nvPr/>
        </p:nvSpPr>
        <p:spPr bwMode="auto">
          <a:xfrm>
            <a:off x="66294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CC33"/>
                </a:solidFill>
              </a:rPr>
              <a:t>F’</a:t>
            </a:r>
          </a:p>
        </p:txBody>
      </p:sp>
      <p:sp>
        <p:nvSpPr>
          <p:cNvPr id="124947" name="Line 23"/>
          <p:cNvSpPr>
            <a:spLocks noChangeShapeType="1"/>
          </p:cNvSpPr>
          <p:nvPr/>
        </p:nvSpPr>
        <p:spPr bwMode="auto">
          <a:xfrm flipH="1" flipV="1">
            <a:off x="2514600" y="3657600"/>
            <a:ext cx="1371600" cy="18288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48" name="Line 25"/>
          <p:cNvSpPr>
            <a:spLocks noChangeShapeType="1"/>
          </p:cNvSpPr>
          <p:nvPr/>
        </p:nvSpPr>
        <p:spPr bwMode="auto">
          <a:xfrm flipH="1" flipV="1">
            <a:off x="1143000" y="1828800"/>
            <a:ext cx="1371600" cy="1828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49" name="Line 27"/>
          <p:cNvSpPr>
            <a:spLocks noChangeShapeType="1"/>
          </p:cNvSpPr>
          <p:nvPr/>
        </p:nvSpPr>
        <p:spPr bwMode="auto">
          <a:xfrm>
            <a:off x="3886200" y="5486400"/>
            <a:ext cx="6858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0" name="Line 28"/>
          <p:cNvSpPr>
            <a:spLocks noChangeShapeType="1"/>
          </p:cNvSpPr>
          <p:nvPr/>
        </p:nvSpPr>
        <p:spPr bwMode="auto">
          <a:xfrm flipH="1" flipV="1">
            <a:off x="457200" y="914400"/>
            <a:ext cx="6858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1" name="Text Box 29"/>
          <p:cNvSpPr txBox="1">
            <a:spLocks noChangeArrowheads="1"/>
          </p:cNvSpPr>
          <p:nvPr/>
        </p:nvSpPr>
        <p:spPr bwMode="auto">
          <a:xfrm>
            <a:off x="0" y="685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124952" name="Text Box 30"/>
          <p:cNvSpPr txBox="1">
            <a:spLocks noChangeArrowheads="1"/>
          </p:cNvSpPr>
          <p:nvPr/>
        </p:nvSpPr>
        <p:spPr bwMode="auto">
          <a:xfrm>
            <a:off x="4572000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24953" name="Text Box 31"/>
          <p:cNvSpPr txBox="1">
            <a:spLocks noChangeArrowheads="1"/>
          </p:cNvSpPr>
          <p:nvPr/>
        </p:nvSpPr>
        <p:spPr bwMode="auto">
          <a:xfrm>
            <a:off x="3886200" y="502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CC33"/>
                </a:solidFill>
              </a:rPr>
              <a:t>H’</a:t>
            </a:r>
          </a:p>
        </p:txBody>
      </p:sp>
      <p:sp>
        <p:nvSpPr>
          <p:cNvPr id="124954" name="Text Box 32"/>
          <p:cNvSpPr txBox="1">
            <a:spLocks noChangeArrowheads="1"/>
          </p:cNvSpPr>
          <p:nvPr/>
        </p:nvSpPr>
        <p:spPr bwMode="auto">
          <a:xfrm>
            <a:off x="2514600" y="3429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CC33"/>
                </a:solidFill>
              </a:rPr>
              <a:t>G’</a:t>
            </a:r>
          </a:p>
        </p:txBody>
      </p:sp>
      <p:sp>
        <p:nvSpPr>
          <p:cNvPr id="124955" name="Line 33"/>
          <p:cNvSpPr>
            <a:spLocks noChangeShapeType="1"/>
          </p:cNvSpPr>
          <p:nvPr/>
        </p:nvSpPr>
        <p:spPr bwMode="auto">
          <a:xfrm flipV="1">
            <a:off x="5943600" y="4800600"/>
            <a:ext cx="2514600" cy="1371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56" name="Text Box 34"/>
          <p:cNvSpPr txBox="1">
            <a:spLocks noChangeArrowheads="1"/>
          </p:cNvSpPr>
          <p:nvPr/>
        </p:nvSpPr>
        <p:spPr bwMode="auto">
          <a:xfrm>
            <a:off x="5486400" y="5943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J</a:t>
            </a:r>
          </a:p>
        </p:txBody>
      </p:sp>
      <p:sp>
        <p:nvSpPr>
          <p:cNvPr id="124957" name="Text Box 35"/>
          <p:cNvSpPr txBox="1">
            <a:spLocks noChangeArrowheads="1"/>
          </p:cNvSpPr>
          <p:nvPr/>
        </p:nvSpPr>
        <p:spPr bwMode="auto">
          <a:xfrm>
            <a:off x="8458200" y="4343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Intersections</a:t>
            </a:r>
          </a:p>
        </p:txBody>
      </p:sp>
      <p:sp>
        <p:nvSpPr>
          <p:cNvPr id="126978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B5149809-E52C-FD4C-A4C5-E6AB0C805C41}" type="datetime4">
              <a:rPr lang="en-US" smtClean="0">
                <a:latin typeface="Arial" pitchFamily="-1" charset="0"/>
              </a:rPr>
              <a:pPr/>
              <a:t>October 28, 2012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2697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8024EFD-B93C-1841-A00C-B1CFCE699716}" type="slidenum">
              <a:rPr lang="en-US" smtClean="0">
                <a:latin typeface="Arial" pitchFamily="-1" charset="0"/>
              </a:rPr>
              <a:pPr/>
              <a:t>3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26981" name="Line 5"/>
          <p:cNvSpPr>
            <a:spLocks noChangeShapeType="1"/>
          </p:cNvSpPr>
          <p:nvPr/>
        </p:nvSpPr>
        <p:spPr bwMode="auto">
          <a:xfrm>
            <a:off x="5257800" y="2514600"/>
            <a:ext cx="0" cy="3429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82" name="Line 6"/>
          <p:cNvSpPr>
            <a:spLocks noChangeShapeType="1"/>
          </p:cNvSpPr>
          <p:nvPr/>
        </p:nvSpPr>
        <p:spPr bwMode="auto">
          <a:xfrm>
            <a:off x="7543800" y="2514600"/>
            <a:ext cx="0" cy="3429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83" name="Line 7"/>
          <p:cNvSpPr>
            <a:spLocks noChangeShapeType="1"/>
          </p:cNvSpPr>
          <p:nvPr/>
        </p:nvSpPr>
        <p:spPr bwMode="auto">
          <a:xfrm>
            <a:off x="4572000" y="3200400"/>
            <a:ext cx="3657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84" name="Line 8"/>
          <p:cNvSpPr>
            <a:spLocks noChangeShapeType="1"/>
          </p:cNvSpPr>
          <p:nvPr/>
        </p:nvSpPr>
        <p:spPr bwMode="auto">
          <a:xfrm>
            <a:off x="4572000" y="5257800"/>
            <a:ext cx="3657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209" name="Line 9"/>
          <p:cNvSpPr>
            <a:spLocks noChangeShapeType="1"/>
          </p:cNvSpPr>
          <p:nvPr/>
        </p:nvSpPr>
        <p:spPr bwMode="auto">
          <a:xfrm flipH="1" flipV="1">
            <a:off x="4114800" y="2286000"/>
            <a:ext cx="4114800" cy="388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86" name="Text Box 10"/>
          <p:cNvSpPr txBox="1">
            <a:spLocks noChangeArrowheads="1"/>
          </p:cNvSpPr>
          <p:nvPr/>
        </p:nvSpPr>
        <p:spPr bwMode="auto">
          <a:xfrm>
            <a:off x="457200" y="2057400"/>
            <a:ext cx="3429000" cy="403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We know how to find the intersections of a line segment </a:t>
            </a:r>
          </a:p>
          <a:p>
            <a:pPr>
              <a:spcBef>
                <a:spcPct val="50000"/>
              </a:spcBef>
            </a:pPr>
            <a:r>
              <a:rPr lang="en-US" sz="2400"/>
              <a:t>	P + t(Q-P)</a:t>
            </a:r>
          </a:p>
          <a:p>
            <a:pPr>
              <a:spcBef>
                <a:spcPct val="50000"/>
              </a:spcBef>
            </a:pPr>
            <a:r>
              <a:rPr lang="en-US" sz="2400"/>
              <a:t>with the 4 boundaries</a:t>
            </a:r>
          </a:p>
          <a:p>
            <a:pPr>
              <a:spcBef>
                <a:spcPct val="20000"/>
              </a:spcBef>
            </a:pPr>
            <a:r>
              <a:rPr lang="en-US" sz="2400"/>
              <a:t>	x = xmin</a:t>
            </a:r>
          </a:p>
          <a:p>
            <a:pPr>
              <a:spcBef>
                <a:spcPct val="20000"/>
              </a:spcBef>
            </a:pPr>
            <a:r>
              <a:rPr lang="en-US" sz="2400"/>
              <a:t>	x = xmax</a:t>
            </a:r>
          </a:p>
          <a:p>
            <a:pPr>
              <a:spcBef>
                <a:spcPct val="20000"/>
              </a:spcBef>
            </a:pPr>
            <a:r>
              <a:rPr lang="en-US" sz="2400"/>
              <a:t>	y = ymin</a:t>
            </a:r>
          </a:p>
          <a:p>
            <a:pPr>
              <a:spcBef>
                <a:spcPct val="20000"/>
              </a:spcBef>
            </a:pPr>
            <a:r>
              <a:rPr lang="en-US" sz="2400"/>
              <a:t>	y = ymax</a:t>
            </a:r>
          </a:p>
        </p:txBody>
      </p:sp>
      <p:sp>
        <p:nvSpPr>
          <p:cNvPr id="179211" name="Oval 11"/>
          <p:cNvSpPr>
            <a:spLocks noChangeArrowheads="1"/>
          </p:cNvSpPr>
          <p:nvPr/>
        </p:nvSpPr>
        <p:spPr bwMode="auto">
          <a:xfrm>
            <a:off x="5014913" y="3151188"/>
            <a:ext cx="88900" cy="88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212" name="Oval 12"/>
          <p:cNvSpPr>
            <a:spLocks noChangeArrowheads="1"/>
          </p:cNvSpPr>
          <p:nvPr/>
        </p:nvSpPr>
        <p:spPr bwMode="auto">
          <a:xfrm>
            <a:off x="5205413" y="3313113"/>
            <a:ext cx="88900" cy="88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213" name="Oval 13"/>
          <p:cNvSpPr>
            <a:spLocks noChangeArrowheads="1"/>
          </p:cNvSpPr>
          <p:nvPr/>
        </p:nvSpPr>
        <p:spPr bwMode="auto">
          <a:xfrm>
            <a:off x="7207250" y="5216525"/>
            <a:ext cx="88900" cy="88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214" name="Oval 14"/>
          <p:cNvSpPr>
            <a:spLocks noChangeArrowheads="1"/>
          </p:cNvSpPr>
          <p:nvPr/>
        </p:nvSpPr>
        <p:spPr bwMode="auto">
          <a:xfrm>
            <a:off x="7497763" y="5470525"/>
            <a:ext cx="88900" cy="88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91" name="Line 15"/>
          <p:cNvSpPr>
            <a:spLocks noChangeShapeType="1"/>
          </p:cNvSpPr>
          <p:nvPr/>
        </p:nvSpPr>
        <p:spPr bwMode="auto">
          <a:xfrm flipV="1">
            <a:off x="6618288" y="3567113"/>
            <a:ext cx="2036762" cy="442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92" name="Oval 16"/>
          <p:cNvSpPr>
            <a:spLocks noChangeArrowheads="1"/>
          </p:cNvSpPr>
          <p:nvPr/>
        </p:nvSpPr>
        <p:spPr bwMode="auto">
          <a:xfrm>
            <a:off x="6583363" y="3968750"/>
            <a:ext cx="88900" cy="88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93" name="Oval 17"/>
          <p:cNvSpPr>
            <a:spLocks noChangeArrowheads="1"/>
          </p:cNvSpPr>
          <p:nvPr/>
        </p:nvSpPr>
        <p:spPr bwMode="auto">
          <a:xfrm>
            <a:off x="8610600" y="3514725"/>
            <a:ext cx="88900" cy="88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94" name="Text Box 18"/>
          <p:cNvSpPr txBox="1">
            <a:spLocks noChangeArrowheads="1"/>
          </p:cNvSpPr>
          <p:nvPr/>
        </p:nvSpPr>
        <p:spPr bwMode="auto">
          <a:xfrm>
            <a:off x="6392863" y="3549650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</a:p>
        </p:txBody>
      </p:sp>
      <p:sp>
        <p:nvSpPr>
          <p:cNvPr id="126995" name="Text Box 19"/>
          <p:cNvSpPr txBox="1">
            <a:spLocks noChangeArrowheads="1"/>
          </p:cNvSpPr>
          <p:nvPr/>
        </p:nvSpPr>
        <p:spPr bwMode="auto">
          <a:xfrm>
            <a:off x="8478838" y="3114675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9" grpId="0" animBg="1"/>
      <p:bldP spid="179211" grpId="0" animBg="1"/>
      <p:bldP spid="179212" grpId="0" animBg="1"/>
      <p:bldP spid="179213" grpId="0" animBg="1"/>
      <p:bldP spid="1792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Cohen-Sutherland Clipping</a:t>
            </a:r>
          </a:p>
        </p:txBody>
      </p:sp>
      <p:sp>
        <p:nvSpPr>
          <p:cNvPr id="181259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158750" y="1600200"/>
            <a:ext cx="4970463" cy="4525963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sz="2800">
                <a:solidFill>
                  <a:schemeClr val="accent2"/>
                </a:solidFill>
                <a:ea typeface="ＭＳ Ｐゴシック" pitchFamily="-1" charset="-128"/>
                <a:cs typeface="ＭＳ Ｐゴシック" pitchFamily="-1" charset="-128"/>
              </a:rPr>
              <a:t>Assign a 4 bit </a:t>
            </a:r>
            <a:r>
              <a:rPr lang="en-US" sz="2800" i="1">
                <a:solidFill>
                  <a:schemeClr val="accent2"/>
                </a:solidFill>
                <a:ea typeface="ＭＳ Ｐゴシック" pitchFamily="-1" charset="-128"/>
                <a:cs typeface="ＭＳ Ｐゴシック" pitchFamily="-1" charset="-128"/>
              </a:rPr>
              <a:t>outcode</a:t>
            </a:r>
            <a:r>
              <a:rPr lang="en-US" sz="2800">
                <a:solidFill>
                  <a:schemeClr val="accent2"/>
                </a:solidFill>
                <a:ea typeface="ＭＳ Ｐゴシック" pitchFamily="-1" charset="-128"/>
                <a:cs typeface="ＭＳ Ｐゴシック" pitchFamily="-1" charset="-128"/>
              </a:rPr>
              <a:t> to each endpoint.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sz="2800">
                <a:solidFill>
                  <a:schemeClr val="accent2"/>
                </a:solidFill>
                <a:ea typeface="ＭＳ Ｐゴシック" pitchFamily="-1" charset="-128"/>
                <a:cs typeface="ＭＳ Ｐゴシック" pitchFamily="-1" charset="-128"/>
              </a:rPr>
              <a:t>Identify lines that are trivially accepted or trivially rejected.</a:t>
            </a:r>
          </a:p>
          <a:p>
            <a:pPr marL="914400" lvl="1" indent="-457200" eaLnBrk="1" hangingPunct="1">
              <a:buFontTx/>
              <a:buNone/>
            </a:pPr>
            <a:r>
              <a:rPr lang="en-US" sz="2400"/>
              <a:t>if (outcode(P) = outcode(Q) = 0) accept</a:t>
            </a:r>
          </a:p>
          <a:p>
            <a:pPr marL="914400" lvl="1" indent="-457200" eaLnBrk="1" hangingPunct="1">
              <a:buFontTx/>
              <a:buNone/>
            </a:pPr>
            <a:r>
              <a:rPr lang="en-US" sz="2400"/>
              <a:t>else if (outcode(P) &amp; outcode(Q))</a:t>
            </a:r>
            <a:r>
              <a:rPr lang="en-US" sz="2400" smtClean="0"/>
              <a:t> ≠</a:t>
            </a:r>
            <a:r>
              <a:rPr lang="en-US" sz="2400" smtClean="0">
                <a:sym typeface="Symbol" pitchFamily="-1" charset="2"/>
              </a:rPr>
              <a:t> </a:t>
            </a:r>
            <a:r>
              <a:rPr lang="en-US" sz="2400">
                <a:sym typeface="Symbol" pitchFamily="-1" charset="2"/>
              </a:rPr>
              <a:t>0) reject</a:t>
            </a:r>
          </a:p>
          <a:p>
            <a:pPr marL="914400" lvl="1" indent="-457200" eaLnBrk="1" hangingPunct="1">
              <a:buFontTx/>
              <a:buNone/>
            </a:pPr>
            <a:r>
              <a:rPr lang="en-US" sz="2400"/>
              <a:t>else test further</a:t>
            </a:r>
          </a:p>
        </p:txBody>
      </p:sp>
      <p:sp>
        <p:nvSpPr>
          <p:cNvPr id="129026" name="Date Placeholder 4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C45AF7C1-F0BD-DE4A-BC4F-B5C0A48DAD90}" type="datetime4">
              <a:rPr lang="en-US" smtClean="0">
                <a:latin typeface="Arial" pitchFamily="-1" charset="0"/>
              </a:rPr>
              <a:pPr/>
              <a:t>October 28, 2012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2902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EF222A3-2D23-374D-9B7D-DD09ABF858AA}" type="slidenum">
              <a:rPr lang="en-US" smtClean="0">
                <a:latin typeface="Arial" pitchFamily="-1" charset="0"/>
              </a:rPr>
              <a:pPr/>
              <a:t>4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29030" name="Line 6"/>
          <p:cNvSpPr>
            <a:spLocks noChangeShapeType="1"/>
          </p:cNvSpPr>
          <p:nvPr/>
        </p:nvSpPr>
        <p:spPr bwMode="auto">
          <a:xfrm>
            <a:off x="5867400" y="1885950"/>
            <a:ext cx="0" cy="3429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31" name="Line 7"/>
          <p:cNvSpPr>
            <a:spLocks noChangeShapeType="1"/>
          </p:cNvSpPr>
          <p:nvPr/>
        </p:nvSpPr>
        <p:spPr bwMode="auto">
          <a:xfrm>
            <a:off x="8153400" y="1885950"/>
            <a:ext cx="0" cy="3429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32" name="Line 8"/>
          <p:cNvSpPr>
            <a:spLocks noChangeShapeType="1"/>
          </p:cNvSpPr>
          <p:nvPr/>
        </p:nvSpPr>
        <p:spPr bwMode="auto">
          <a:xfrm>
            <a:off x="5181600" y="2571750"/>
            <a:ext cx="3657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33" name="Line 9"/>
          <p:cNvSpPr>
            <a:spLocks noChangeShapeType="1"/>
          </p:cNvSpPr>
          <p:nvPr/>
        </p:nvSpPr>
        <p:spPr bwMode="auto">
          <a:xfrm>
            <a:off x="5181600" y="4629150"/>
            <a:ext cx="3657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4984750" y="1908175"/>
            <a:ext cx="4097338" cy="4073525"/>
            <a:chOff x="3140" y="1202"/>
            <a:chExt cx="2581" cy="2566"/>
          </a:xfrm>
        </p:grpSpPr>
        <p:sp>
          <p:nvSpPr>
            <p:cNvPr id="129035" name="Text Box 13"/>
            <p:cNvSpPr txBox="1">
              <a:spLocks noChangeArrowheads="1"/>
            </p:cNvSpPr>
            <p:nvPr/>
          </p:nvSpPr>
          <p:spPr bwMode="auto">
            <a:xfrm>
              <a:off x="4189" y="2130"/>
              <a:ext cx="5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0000</a:t>
              </a:r>
            </a:p>
          </p:txBody>
        </p:sp>
        <p:sp>
          <p:nvSpPr>
            <p:cNvPr id="129036" name="Text Box 14"/>
            <p:cNvSpPr txBox="1">
              <a:spLocks noChangeArrowheads="1"/>
            </p:cNvSpPr>
            <p:nvPr/>
          </p:nvSpPr>
          <p:spPr bwMode="auto">
            <a:xfrm>
              <a:off x="4160" y="1202"/>
              <a:ext cx="5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1000</a:t>
              </a:r>
            </a:p>
          </p:txBody>
        </p:sp>
        <p:sp>
          <p:nvSpPr>
            <p:cNvPr id="129037" name="Text Box 15"/>
            <p:cNvSpPr txBox="1">
              <a:spLocks noChangeArrowheads="1"/>
            </p:cNvSpPr>
            <p:nvPr/>
          </p:nvSpPr>
          <p:spPr bwMode="auto">
            <a:xfrm>
              <a:off x="3140" y="1202"/>
              <a:ext cx="5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1100</a:t>
              </a:r>
            </a:p>
          </p:txBody>
        </p:sp>
        <p:sp>
          <p:nvSpPr>
            <p:cNvPr id="129038" name="Text Box 16"/>
            <p:cNvSpPr txBox="1">
              <a:spLocks noChangeArrowheads="1"/>
            </p:cNvSpPr>
            <p:nvPr/>
          </p:nvSpPr>
          <p:spPr bwMode="auto">
            <a:xfrm>
              <a:off x="4176" y="3057"/>
              <a:ext cx="5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0010</a:t>
              </a:r>
            </a:p>
          </p:txBody>
        </p:sp>
        <p:sp>
          <p:nvSpPr>
            <p:cNvPr id="129039" name="Text Box 17"/>
            <p:cNvSpPr txBox="1">
              <a:spLocks noChangeArrowheads="1"/>
            </p:cNvSpPr>
            <p:nvPr/>
          </p:nvSpPr>
          <p:spPr bwMode="auto">
            <a:xfrm>
              <a:off x="3393" y="3480"/>
              <a:ext cx="2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above left below right</a:t>
              </a:r>
            </a:p>
          </p:txBody>
        </p:sp>
        <p:sp>
          <p:nvSpPr>
            <p:cNvPr id="129040" name="Line 18"/>
            <p:cNvSpPr>
              <a:spLocks noChangeShapeType="1"/>
            </p:cNvSpPr>
            <p:nvPr/>
          </p:nvSpPr>
          <p:spPr bwMode="auto">
            <a:xfrm flipV="1">
              <a:off x="3872" y="3313"/>
              <a:ext cx="371" cy="24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41" name="Line 19"/>
            <p:cNvSpPr>
              <a:spLocks noChangeShapeType="1"/>
            </p:cNvSpPr>
            <p:nvPr/>
          </p:nvSpPr>
          <p:spPr bwMode="auto">
            <a:xfrm flipV="1">
              <a:off x="4317" y="3313"/>
              <a:ext cx="46" cy="25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42" name="Line 20"/>
            <p:cNvSpPr>
              <a:spLocks noChangeShapeType="1"/>
            </p:cNvSpPr>
            <p:nvPr/>
          </p:nvSpPr>
          <p:spPr bwMode="auto">
            <a:xfrm flipH="1" flipV="1">
              <a:off x="4500" y="3308"/>
              <a:ext cx="211" cy="25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43" name="Line 21"/>
            <p:cNvSpPr>
              <a:spLocks noChangeShapeType="1"/>
            </p:cNvSpPr>
            <p:nvPr/>
          </p:nvSpPr>
          <p:spPr bwMode="auto">
            <a:xfrm flipH="1" flipV="1">
              <a:off x="4659" y="3308"/>
              <a:ext cx="485" cy="22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44" name="Text Box 22"/>
            <p:cNvSpPr txBox="1">
              <a:spLocks noChangeArrowheads="1"/>
            </p:cNvSpPr>
            <p:nvPr/>
          </p:nvSpPr>
          <p:spPr bwMode="auto">
            <a:xfrm>
              <a:off x="3140" y="2138"/>
              <a:ext cx="5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0100</a:t>
              </a:r>
            </a:p>
          </p:txBody>
        </p:sp>
        <p:sp>
          <p:nvSpPr>
            <p:cNvPr id="129045" name="Text Box 23"/>
            <p:cNvSpPr txBox="1">
              <a:spLocks noChangeArrowheads="1"/>
            </p:cNvSpPr>
            <p:nvPr/>
          </p:nvSpPr>
          <p:spPr bwMode="auto">
            <a:xfrm>
              <a:off x="3140" y="3068"/>
              <a:ext cx="5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0110</a:t>
              </a:r>
            </a:p>
          </p:txBody>
        </p:sp>
        <p:sp>
          <p:nvSpPr>
            <p:cNvPr id="129046" name="Text Box 24"/>
            <p:cNvSpPr txBox="1">
              <a:spLocks noChangeArrowheads="1"/>
            </p:cNvSpPr>
            <p:nvPr/>
          </p:nvSpPr>
          <p:spPr bwMode="auto">
            <a:xfrm>
              <a:off x="5156" y="1202"/>
              <a:ext cx="5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1001</a:t>
              </a:r>
            </a:p>
          </p:txBody>
        </p:sp>
        <p:sp>
          <p:nvSpPr>
            <p:cNvPr id="129047" name="Text Box 25"/>
            <p:cNvSpPr txBox="1">
              <a:spLocks noChangeArrowheads="1"/>
            </p:cNvSpPr>
            <p:nvPr/>
          </p:nvSpPr>
          <p:spPr bwMode="auto">
            <a:xfrm>
              <a:off x="5156" y="2126"/>
              <a:ext cx="5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0001</a:t>
              </a:r>
            </a:p>
          </p:txBody>
        </p:sp>
        <p:sp>
          <p:nvSpPr>
            <p:cNvPr id="129048" name="Text Box 26"/>
            <p:cNvSpPr txBox="1">
              <a:spLocks noChangeArrowheads="1"/>
            </p:cNvSpPr>
            <p:nvPr/>
          </p:nvSpPr>
          <p:spPr bwMode="auto">
            <a:xfrm>
              <a:off x="5153" y="3058"/>
              <a:ext cx="5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0011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ea typeface="ＭＳ Ｐゴシック" pitchFamily="-1" charset="-128"/>
                <a:cs typeface="ＭＳ Ｐゴシック" pitchFamily="-1" charset="-128"/>
              </a:rPr>
              <a:t>Cohen-Sutherland continued</a:t>
            </a:r>
          </a:p>
        </p:txBody>
      </p:sp>
      <p:sp>
        <p:nvSpPr>
          <p:cNvPr id="1310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Clip against one boundary at a time, </a:t>
            </a:r>
            <a:r>
              <a:rPr lang="en-US" sz="2400" b="1">
                <a:ea typeface="ＭＳ Ｐゴシック" pitchFamily="-1" charset="-128"/>
                <a:cs typeface="ＭＳ Ｐゴシック" pitchFamily="-1" charset="-128"/>
              </a:rPr>
              <a:t>top</a:t>
            </a: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, left, bottom, right.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>
              <a:ea typeface="ＭＳ Ｐゴシック" pitchFamily="-1" charset="-128"/>
              <a:cs typeface="ＭＳ Ｐゴシック" pitchFamily="-1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	Check for trivial accept or reject.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>
              <a:ea typeface="ＭＳ Ｐゴシック" pitchFamily="-1" charset="-128"/>
              <a:cs typeface="ＭＳ Ｐゴシック" pitchFamily="-1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	If a line segment PQ falls into the “test further” category then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		if (outcode(P) &amp; 1000 ≠</a:t>
            </a:r>
            <a:r>
              <a:rPr lang="en-US" sz="2400">
                <a:ea typeface="ＭＳ Ｐゴシック" pitchFamily="-1" charset="-128"/>
                <a:cs typeface="ＭＳ Ｐゴシック" pitchFamily="-1" charset="-128"/>
                <a:sym typeface="Symbol" pitchFamily="-1" charset="2"/>
              </a:rPr>
              <a:t> 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  <a:sym typeface="Symbol" pitchFamily="-1" charset="2"/>
              </a:rPr>
              <a:t>			replace P with PQ intersect y = top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  <a:sym typeface="Symbol" pitchFamily="-1" charset="2"/>
              </a:rPr>
              <a:t>		else if </a:t>
            </a: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(outcode(Q) &amp; 1000 ≠</a:t>
            </a:r>
            <a:r>
              <a:rPr lang="en-US" sz="2400">
                <a:ea typeface="ＭＳ Ｐゴシック" pitchFamily="-1" charset="-128"/>
                <a:cs typeface="ＭＳ Ｐゴシック" pitchFamily="-1" charset="-128"/>
                <a:sym typeface="Symbol" pitchFamily="-1" charset="2"/>
              </a:rPr>
              <a:t> 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  <a:sym typeface="Symbol" pitchFamily="-1" charset="2"/>
              </a:rPr>
              <a:t>		 	replace Q with PQ intersect y = top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>
                <a:ea typeface="ＭＳ Ｐゴシック" pitchFamily="-1" charset="-128"/>
                <a:cs typeface="ＭＳ Ｐゴシック" pitchFamily="-1" charset="-128"/>
                <a:sym typeface="Symbol" pitchFamily="-1" charset="2"/>
              </a:rPr>
              <a:t>		go on to next boundary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1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CEAE32B8-973E-B146-8903-C39FE8B151D9}" type="datetime4">
              <a:rPr lang="en-US" smtClean="0">
                <a:latin typeface="Arial" pitchFamily="-1" charset="0"/>
              </a:rPr>
              <a:pPr/>
              <a:t>October 28, 2012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31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C0636D5-7395-434A-80E2-7808732079FA}" type="slidenum">
              <a:rPr lang="en-US" smtClean="0">
                <a:latin typeface="Arial" pitchFamily="-1" charset="0"/>
              </a:rPr>
              <a:pPr/>
              <a:t>5</a:t>
            </a:fld>
            <a:endParaRPr lang="en-US" smtClean="0">
              <a:latin typeface="Arial" pitchFamily="-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Line 5"/>
          <p:cNvSpPr>
            <a:spLocks noChangeShapeType="1"/>
          </p:cNvSpPr>
          <p:nvPr/>
        </p:nvSpPr>
        <p:spPr bwMode="auto">
          <a:xfrm>
            <a:off x="2514600" y="1600200"/>
            <a:ext cx="0" cy="47529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23" name="Line 6"/>
          <p:cNvSpPr>
            <a:spLocks noChangeShapeType="1"/>
          </p:cNvSpPr>
          <p:nvPr/>
        </p:nvSpPr>
        <p:spPr bwMode="auto">
          <a:xfrm>
            <a:off x="6629400" y="1600200"/>
            <a:ext cx="0" cy="47529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24" name="Line 7"/>
          <p:cNvSpPr>
            <a:spLocks noChangeShapeType="1"/>
          </p:cNvSpPr>
          <p:nvPr/>
        </p:nvSpPr>
        <p:spPr bwMode="auto">
          <a:xfrm>
            <a:off x="914400" y="1828800"/>
            <a:ext cx="7315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25" name="Line 8"/>
          <p:cNvSpPr>
            <a:spLocks noChangeShapeType="1"/>
          </p:cNvSpPr>
          <p:nvPr/>
        </p:nvSpPr>
        <p:spPr bwMode="auto">
          <a:xfrm>
            <a:off x="914400" y="5486400"/>
            <a:ext cx="7315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26" name="Line 9"/>
          <p:cNvSpPr>
            <a:spLocks noChangeShapeType="1"/>
          </p:cNvSpPr>
          <p:nvPr/>
        </p:nvSpPr>
        <p:spPr bwMode="auto">
          <a:xfrm flipH="1" flipV="1">
            <a:off x="2514600" y="3657600"/>
            <a:ext cx="1371600" cy="1828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26" name="Line 10"/>
          <p:cNvSpPr>
            <a:spLocks noChangeShapeType="1"/>
          </p:cNvSpPr>
          <p:nvPr/>
        </p:nvSpPr>
        <p:spPr bwMode="auto">
          <a:xfrm flipH="1" flipV="1">
            <a:off x="1143000" y="1828800"/>
            <a:ext cx="1371600" cy="1828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27" name="Line 11"/>
          <p:cNvSpPr>
            <a:spLocks noChangeShapeType="1"/>
          </p:cNvSpPr>
          <p:nvPr/>
        </p:nvSpPr>
        <p:spPr bwMode="auto">
          <a:xfrm>
            <a:off x="3886200" y="5486400"/>
            <a:ext cx="6858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28" name="Line 12"/>
          <p:cNvSpPr>
            <a:spLocks noChangeShapeType="1"/>
          </p:cNvSpPr>
          <p:nvPr/>
        </p:nvSpPr>
        <p:spPr bwMode="auto">
          <a:xfrm flipH="1" flipV="1">
            <a:off x="457200" y="914400"/>
            <a:ext cx="6858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29" name="Text Box 13"/>
          <p:cNvSpPr txBox="1">
            <a:spLocks noChangeArrowheads="1"/>
          </p:cNvSpPr>
          <p:nvPr/>
        </p:nvSpPr>
        <p:spPr bwMode="auto">
          <a:xfrm>
            <a:off x="0" y="685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188430" name="Text Box 14"/>
          <p:cNvSpPr txBox="1">
            <a:spLocks noChangeArrowheads="1"/>
          </p:cNvSpPr>
          <p:nvPr/>
        </p:nvSpPr>
        <p:spPr bwMode="auto">
          <a:xfrm>
            <a:off x="4572000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88431" name="Text Box 15"/>
          <p:cNvSpPr txBox="1">
            <a:spLocks noChangeArrowheads="1"/>
          </p:cNvSpPr>
          <p:nvPr/>
        </p:nvSpPr>
        <p:spPr bwMode="auto">
          <a:xfrm>
            <a:off x="3886200" y="502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H’</a:t>
            </a:r>
          </a:p>
        </p:txBody>
      </p:sp>
      <p:sp>
        <p:nvSpPr>
          <p:cNvPr id="188432" name="Text Box 16"/>
          <p:cNvSpPr txBox="1">
            <a:spLocks noChangeArrowheads="1"/>
          </p:cNvSpPr>
          <p:nvPr/>
        </p:nvSpPr>
        <p:spPr bwMode="auto">
          <a:xfrm>
            <a:off x="2514600" y="3429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G’’</a:t>
            </a:r>
          </a:p>
        </p:txBody>
      </p:sp>
      <p:sp>
        <p:nvSpPr>
          <p:cNvPr id="188433" name="Line 17"/>
          <p:cNvSpPr>
            <a:spLocks noChangeShapeType="1"/>
          </p:cNvSpPr>
          <p:nvPr/>
        </p:nvSpPr>
        <p:spPr bwMode="auto">
          <a:xfrm>
            <a:off x="914400" y="1838325"/>
            <a:ext cx="73152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34" name="Text Box 18"/>
          <p:cNvSpPr txBox="1">
            <a:spLocks noChangeArrowheads="1"/>
          </p:cNvSpPr>
          <p:nvPr/>
        </p:nvSpPr>
        <p:spPr bwMode="auto">
          <a:xfrm>
            <a:off x="996950" y="137636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G’</a:t>
            </a:r>
          </a:p>
        </p:txBody>
      </p:sp>
      <p:sp>
        <p:nvSpPr>
          <p:cNvPr id="188435" name="Line 19"/>
          <p:cNvSpPr>
            <a:spLocks noChangeShapeType="1"/>
          </p:cNvSpPr>
          <p:nvPr/>
        </p:nvSpPr>
        <p:spPr bwMode="auto">
          <a:xfrm flipH="1" flipV="1">
            <a:off x="458788" y="925513"/>
            <a:ext cx="685800" cy="91440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36" name="Line 20"/>
          <p:cNvSpPr>
            <a:spLocks noChangeShapeType="1"/>
          </p:cNvSpPr>
          <p:nvPr/>
        </p:nvSpPr>
        <p:spPr bwMode="auto">
          <a:xfrm>
            <a:off x="2506663" y="1593850"/>
            <a:ext cx="0" cy="4752975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37" name="Line 21"/>
          <p:cNvSpPr>
            <a:spLocks noChangeShapeType="1"/>
          </p:cNvSpPr>
          <p:nvPr/>
        </p:nvSpPr>
        <p:spPr bwMode="auto">
          <a:xfrm flipH="1" flipV="1">
            <a:off x="1143000" y="1828800"/>
            <a:ext cx="1371600" cy="182880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38" name="Line 22"/>
          <p:cNvSpPr>
            <a:spLocks noChangeShapeType="1"/>
          </p:cNvSpPr>
          <p:nvPr/>
        </p:nvSpPr>
        <p:spPr bwMode="auto">
          <a:xfrm>
            <a:off x="895350" y="5486400"/>
            <a:ext cx="73152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39" name="Line 23"/>
          <p:cNvSpPr>
            <a:spLocks noChangeShapeType="1"/>
          </p:cNvSpPr>
          <p:nvPr/>
        </p:nvSpPr>
        <p:spPr bwMode="auto">
          <a:xfrm>
            <a:off x="3886200" y="5486400"/>
            <a:ext cx="685800" cy="91440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40" name="Line 24"/>
          <p:cNvSpPr>
            <a:spLocks noChangeShapeType="1"/>
          </p:cNvSpPr>
          <p:nvPr/>
        </p:nvSpPr>
        <p:spPr bwMode="auto">
          <a:xfrm flipH="1" flipV="1">
            <a:off x="2524125" y="3657600"/>
            <a:ext cx="1371600" cy="182880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442" name="Text Box 26"/>
          <p:cNvSpPr txBox="1">
            <a:spLocks noChangeArrowheads="1"/>
          </p:cNvSpPr>
          <p:nvPr/>
        </p:nvSpPr>
        <p:spPr bwMode="auto">
          <a:xfrm>
            <a:off x="4495800" y="3395663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33CC33"/>
                </a:solidFill>
              </a:rPr>
              <a:t>ACCEPT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884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88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188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88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884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8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8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6" grpId="0" animBg="1"/>
      <p:bldP spid="188427" grpId="0" animBg="1"/>
      <p:bldP spid="188428" grpId="0" animBg="1"/>
      <p:bldP spid="188429" grpId="0"/>
      <p:bldP spid="188430" grpId="0"/>
      <p:bldP spid="188431" grpId="0"/>
      <p:bldP spid="188432" grpId="0"/>
      <p:bldP spid="188433" grpId="0" animBg="1"/>
      <p:bldP spid="188433" grpId="1" animBg="1"/>
      <p:bldP spid="188434" grpId="0"/>
      <p:bldP spid="188434" grpId="1"/>
      <p:bldP spid="188435" grpId="0" animBg="1"/>
      <p:bldP spid="188436" grpId="0" animBg="1"/>
      <p:bldP spid="188436" grpId="1" animBg="1"/>
      <p:bldP spid="188437" grpId="0" animBg="1"/>
      <p:bldP spid="188438" grpId="0" animBg="1"/>
      <p:bldP spid="188438" grpId="1" animBg="1"/>
      <p:bldP spid="188439" grpId="0" animBg="1"/>
      <p:bldP spid="188440" grpId="0" animBg="1"/>
      <p:bldP spid="1884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Liang-Barsky Clipping</a:t>
            </a:r>
          </a:p>
        </p:txBody>
      </p:sp>
      <p:sp>
        <p:nvSpPr>
          <p:cNvPr id="135170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F81A28CE-2A16-BC4E-8F6B-52BC7F222620}" type="datetime4">
              <a:rPr lang="en-US" smtClean="0">
                <a:latin typeface="Arial" pitchFamily="-1" charset="0"/>
              </a:rPr>
              <a:pPr/>
              <a:t>October 28, 2012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3517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AB47767-7976-364E-A840-48E460B387E0}" type="slidenum">
              <a:rPr lang="en-US" smtClean="0">
                <a:latin typeface="Arial" pitchFamily="-1" charset="0"/>
              </a:rPr>
              <a:pPr/>
              <a:t>7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35172" name="Rectangle 10"/>
          <p:cNvSpPr>
            <a:spLocks noChangeArrowheads="1"/>
          </p:cNvSpPr>
          <p:nvPr/>
        </p:nvSpPr>
        <p:spPr bwMode="auto">
          <a:xfrm>
            <a:off x="1222375" y="2398713"/>
            <a:ext cx="2281238" cy="2036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34988" y="1714500"/>
            <a:ext cx="3657600" cy="3429000"/>
            <a:chOff x="2880" y="1584"/>
            <a:chExt cx="2304" cy="2160"/>
          </a:xfrm>
        </p:grpSpPr>
        <p:sp>
          <p:nvSpPr>
            <p:cNvPr id="135176" name="Line 4"/>
            <p:cNvSpPr>
              <a:spLocks noChangeShapeType="1"/>
            </p:cNvSpPr>
            <p:nvPr/>
          </p:nvSpPr>
          <p:spPr bwMode="auto">
            <a:xfrm>
              <a:off x="3312" y="1584"/>
              <a:ext cx="0" cy="216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177" name="Line 5"/>
            <p:cNvSpPr>
              <a:spLocks noChangeShapeType="1"/>
            </p:cNvSpPr>
            <p:nvPr/>
          </p:nvSpPr>
          <p:spPr bwMode="auto">
            <a:xfrm>
              <a:off x="4752" y="1584"/>
              <a:ext cx="0" cy="216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178" name="Line 6"/>
            <p:cNvSpPr>
              <a:spLocks noChangeShapeType="1"/>
            </p:cNvSpPr>
            <p:nvPr/>
          </p:nvSpPr>
          <p:spPr bwMode="auto">
            <a:xfrm>
              <a:off x="2880" y="2016"/>
              <a:ext cx="2304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179" name="Line 7"/>
            <p:cNvSpPr>
              <a:spLocks noChangeShapeType="1"/>
            </p:cNvSpPr>
            <p:nvPr/>
          </p:nvSpPr>
          <p:spPr bwMode="auto">
            <a:xfrm>
              <a:off x="2880" y="3312"/>
              <a:ext cx="2304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5175" name="Text Box 9"/>
          <p:cNvSpPr txBox="1">
            <a:spLocks noChangeArrowheads="1"/>
          </p:cNvSpPr>
          <p:nvPr/>
        </p:nvSpPr>
        <p:spPr bwMode="auto">
          <a:xfrm>
            <a:off x="4572000" y="2470150"/>
            <a:ext cx="395605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Clip window interior is defined by:</a:t>
            </a:r>
          </a:p>
          <a:p>
            <a:pPr>
              <a:spcBef>
                <a:spcPct val="50000"/>
              </a:spcBef>
            </a:pPr>
            <a:r>
              <a:rPr lang="en-US" sz="2400"/>
              <a:t>	xleft </a:t>
            </a:r>
            <a:r>
              <a:rPr lang="en-US" sz="2400">
                <a:sym typeface="Symbol" pitchFamily="-1" charset="2"/>
              </a:rPr>
              <a:t>≤ x</a:t>
            </a:r>
            <a:r>
              <a:rPr lang="en-US" sz="2400"/>
              <a:t> </a:t>
            </a:r>
            <a:r>
              <a:rPr lang="en-US" sz="2400">
                <a:sym typeface="Symbol" pitchFamily="-1" charset="2"/>
              </a:rPr>
              <a:t>≤ xright</a:t>
            </a:r>
          </a:p>
          <a:p>
            <a:pPr>
              <a:spcBef>
                <a:spcPct val="50000"/>
              </a:spcBef>
            </a:pPr>
            <a:r>
              <a:rPr lang="en-US" sz="2400">
                <a:sym typeface="Symbol" pitchFamily="-1" charset="2"/>
              </a:rPr>
              <a:t>	ybottom ≤ y</a:t>
            </a:r>
            <a:r>
              <a:rPr lang="en-US" sz="2400"/>
              <a:t> </a:t>
            </a:r>
            <a:r>
              <a:rPr lang="en-US" sz="2400">
                <a:sym typeface="Symbol" pitchFamily="-1" charset="2"/>
              </a:rPr>
              <a:t>≤ ytop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Liang-Barsky continued</a:t>
            </a:r>
          </a:p>
        </p:txBody>
      </p:sp>
      <p:sp>
        <p:nvSpPr>
          <p:cNvPr id="137218" name="Date Placeholder 2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9C09EB35-EEC3-A244-908C-FF56ED86E85A}" type="datetime4">
              <a:rPr lang="en-US" smtClean="0">
                <a:latin typeface="Arial" pitchFamily="-1" charset="0"/>
              </a:rPr>
              <a:pPr/>
              <a:t>October 28, 2012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3721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76137A3-D5B7-B949-8298-20C2E20C41E3}" type="slidenum">
              <a:rPr lang="en-US" smtClean="0">
                <a:latin typeface="Arial" pitchFamily="-1" charset="0"/>
              </a:rPr>
              <a:pPr/>
              <a:t>8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37221" name="Line 5"/>
          <p:cNvSpPr>
            <a:spLocks noChangeShapeType="1"/>
          </p:cNvSpPr>
          <p:nvPr/>
        </p:nvSpPr>
        <p:spPr bwMode="auto">
          <a:xfrm flipV="1">
            <a:off x="1258888" y="2290763"/>
            <a:ext cx="3159125" cy="2579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22" name="Oval 6"/>
          <p:cNvSpPr>
            <a:spLocks noChangeArrowheads="1"/>
          </p:cNvSpPr>
          <p:nvPr/>
        </p:nvSpPr>
        <p:spPr bwMode="auto">
          <a:xfrm>
            <a:off x="1231900" y="48053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23" name="Oval 7"/>
          <p:cNvSpPr>
            <a:spLocks noChangeArrowheads="1"/>
          </p:cNvSpPr>
          <p:nvPr/>
        </p:nvSpPr>
        <p:spPr bwMode="auto">
          <a:xfrm>
            <a:off x="4348163" y="225742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933450" y="4806950"/>
            <a:ext cx="2208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</a:t>
            </a:r>
            <a:r>
              <a:rPr lang="en-US" sz="2400" baseline="-25000"/>
              <a:t>0</a:t>
            </a:r>
            <a:r>
              <a:rPr lang="en-US" sz="2400"/>
              <a:t> = (x</a:t>
            </a:r>
            <a:r>
              <a:rPr lang="en-US" sz="2400" baseline="-25000"/>
              <a:t>0</a:t>
            </a:r>
            <a:r>
              <a:rPr lang="en-US" sz="2400"/>
              <a:t>, y</a:t>
            </a:r>
            <a:r>
              <a:rPr lang="en-US" sz="2400" baseline="-25000"/>
              <a:t>0</a:t>
            </a:r>
            <a:r>
              <a:rPr lang="en-US" sz="2400"/>
              <a:t>)</a:t>
            </a: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4286250" y="1901825"/>
            <a:ext cx="2208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</a:t>
            </a:r>
            <a:r>
              <a:rPr lang="en-US" sz="2400" baseline="-25000"/>
              <a:t>1</a:t>
            </a:r>
            <a:r>
              <a:rPr lang="en-US" sz="2400"/>
              <a:t> = (x</a:t>
            </a:r>
            <a:r>
              <a:rPr lang="en-US" sz="2400" baseline="-25000"/>
              <a:t>1</a:t>
            </a:r>
            <a:r>
              <a:rPr lang="en-US" sz="2400"/>
              <a:t>, y</a:t>
            </a:r>
            <a:r>
              <a:rPr lang="en-US" sz="2400" baseline="-25000"/>
              <a:t>1</a:t>
            </a:r>
            <a:r>
              <a:rPr lang="en-US" sz="2400"/>
              <a:t>)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4192588" y="3657600"/>
            <a:ext cx="4318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/>
              <a:t>x</a:t>
            </a:r>
            <a:r>
              <a:rPr lang="en-US" sz="2400" dirty="0"/>
              <a:t> = x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dirty="0" err="1">
                <a:sym typeface="Symbol" pitchFamily="-1" charset="2"/>
              </a:rPr>
              <a:t>tΔx</a:t>
            </a:r>
            <a:r>
              <a:rPr lang="en-US" sz="2400" dirty="0">
                <a:sym typeface="Symbol" pitchFamily="-1" charset="2"/>
              </a:rPr>
              <a:t>	</a:t>
            </a:r>
            <a:r>
              <a:rPr lang="en-US" sz="2400" dirty="0" smtClean="0">
                <a:sym typeface="Symbol" pitchFamily="-1" charset="2"/>
              </a:rPr>
              <a:t> 	 </a:t>
            </a:r>
            <a:r>
              <a:rPr lang="en-US" sz="2400" dirty="0" err="1" smtClean="0">
                <a:sym typeface="Symbol" pitchFamily="-1" charset="2"/>
              </a:rPr>
              <a:t>Δx</a:t>
            </a:r>
            <a:r>
              <a:rPr lang="en-US" sz="2400" dirty="0" smtClean="0">
                <a:sym typeface="Symbol" pitchFamily="-1" charset="2"/>
              </a:rPr>
              <a:t> = </a:t>
            </a:r>
            <a:r>
              <a:rPr lang="en-US" sz="2400" dirty="0"/>
              <a:t>x</a:t>
            </a:r>
            <a:r>
              <a:rPr lang="en-US" sz="2400" baseline="-25000" dirty="0"/>
              <a:t>1 </a:t>
            </a:r>
            <a:r>
              <a:rPr lang="en-US" sz="2400" dirty="0"/>
              <a:t>- x</a:t>
            </a:r>
            <a:r>
              <a:rPr lang="en-US" sz="2400" baseline="-25000" dirty="0"/>
              <a:t>0</a:t>
            </a:r>
          </a:p>
          <a:p>
            <a:pPr>
              <a:spcBef>
                <a:spcPct val="50000"/>
              </a:spcBef>
            </a:pPr>
            <a:r>
              <a:rPr lang="en-US" sz="2400" dirty="0" err="1"/>
              <a:t>y</a:t>
            </a:r>
            <a:r>
              <a:rPr lang="en-US" sz="2400" dirty="0"/>
              <a:t> = y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dirty="0" err="1" smtClean="0">
                <a:sym typeface="Symbol" pitchFamily="-1" charset="2"/>
              </a:rPr>
              <a:t>tΔy</a:t>
            </a:r>
            <a:r>
              <a:rPr lang="en-US" sz="2400" dirty="0" smtClean="0">
                <a:sym typeface="Symbol" pitchFamily="-1" charset="2"/>
              </a:rPr>
              <a:t>	 	 </a:t>
            </a:r>
            <a:r>
              <a:rPr lang="en-US" sz="2400" dirty="0" err="1" smtClean="0">
                <a:sym typeface="Symbol" pitchFamily="-1" charset="2"/>
              </a:rPr>
              <a:t>Δy</a:t>
            </a:r>
            <a:r>
              <a:rPr lang="en-US" sz="2400" dirty="0" smtClean="0">
                <a:sym typeface="Symbol" pitchFamily="-1" charset="2"/>
              </a:rPr>
              <a:t> </a:t>
            </a:r>
            <a:r>
              <a:rPr lang="en-US" sz="2400" dirty="0">
                <a:sym typeface="Symbol" pitchFamily="-1" charset="2"/>
              </a:rPr>
              <a:t>= </a:t>
            </a:r>
            <a:r>
              <a:rPr lang="en-US" sz="2400" dirty="0"/>
              <a:t>y</a:t>
            </a:r>
            <a:r>
              <a:rPr lang="en-US" sz="2400" baseline="-25000" dirty="0"/>
              <a:t>1 </a:t>
            </a:r>
            <a:r>
              <a:rPr lang="en-US" sz="2400" dirty="0"/>
              <a:t>- y</a:t>
            </a:r>
            <a:r>
              <a:rPr lang="en-US" sz="2400" baseline="-25000" dirty="0"/>
              <a:t>0</a:t>
            </a:r>
          </a:p>
          <a:p>
            <a:pPr>
              <a:spcBef>
                <a:spcPct val="50000"/>
              </a:spcBef>
            </a:pPr>
            <a:endParaRPr lang="en-US" sz="2400" baseline="-25000" dirty="0"/>
          </a:p>
          <a:p>
            <a:pPr>
              <a:spcBef>
                <a:spcPct val="50000"/>
              </a:spcBef>
            </a:pPr>
            <a:r>
              <a:rPr lang="en-US" sz="2400" dirty="0" err="1"/>
              <a:t>t</a:t>
            </a:r>
            <a:r>
              <a:rPr lang="en-US" sz="2400" dirty="0"/>
              <a:t> = 0 at V</a:t>
            </a:r>
            <a:r>
              <a:rPr lang="en-US" sz="2400" baseline="-25000" dirty="0"/>
              <a:t>0	 </a:t>
            </a:r>
            <a:r>
              <a:rPr lang="en-US" sz="2400" dirty="0" err="1"/>
              <a:t>t</a:t>
            </a:r>
            <a:r>
              <a:rPr lang="en-US" sz="2400" dirty="0"/>
              <a:t> = 1 at V</a:t>
            </a:r>
            <a:r>
              <a:rPr lang="en-US" sz="2400" baseline="-25000" dirty="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Liang-Barsky continued</a:t>
            </a:r>
          </a:p>
        </p:txBody>
      </p:sp>
      <p:sp>
        <p:nvSpPr>
          <p:cNvPr id="13926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Put the parametric equations into the inequalities:</a:t>
            </a:r>
          </a:p>
          <a:p>
            <a:pPr lvl="1" eaLnBrk="1" hangingPunct="1">
              <a:spcAft>
                <a:spcPct val="10000"/>
              </a:spcAft>
              <a:buFont typeface="Wingdings" pitchFamily="-1" charset="2"/>
              <a:buNone/>
            </a:pPr>
            <a:r>
              <a:rPr lang="en-US"/>
              <a:t>xleft</a:t>
            </a:r>
            <a:r>
              <a:rPr lang="en-US" smtClean="0"/>
              <a:t> </a:t>
            </a:r>
            <a:r>
              <a:rPr lang="en-US" smtClean="0">
                <a:sym typeface="Symbol" pitchFamily="-1" charset="2"/>
              </a:rPr>
              <a:t>≤ </a:t>
            </a:r>
            <a:r>
              <a:rPr lang="en-US"/>
              <a:t>x</a:t>
            </a:r>
            <a:r>
              <a:rPr lang="en-US" baseline="-25000"/>
              <a:t>0</a:t>
            </a:r>
            <a:r>
              <a:rPr lang="en-US"/>
              <a:t> + </a:t>
            </a:r>
            <a:r>
              <a:rPr lang="en-US" smtClean="0">
                <a:sym typeface="Symbol" pitchFamily="-1" charset="2"/>
              </a:rPr>
              <a:t>tΔx</a:t>
            </a:r>
            <a:r>
              <a:rPr lang="en-US" smtClean="0"/>
              <a:t> </a:t>
            </a:r>
            <a:r>
              <a:rPr lang="en-US" smtClean="0">
                <a:sym typeface="Symbol" pitchFamily="-1" charset="2"/>
              </a:rPr>
              <a:t>≤ </a:t>
            </a:r>
            <a:r>
              <a:rPr lang="en-US">
                <a:sym typeface="Symbol" pitchFamily="-1" charset="2"/>
              </a:rPr>
              <a:t>xright</a:t>
            </a:r>
          </a:p>
          <a:p>
            <a:pPr lvl="1" eaLnBrk="1" hangingPunct="1">
              <a:spcAft>
                <a:spcPct val="10000"/>
              </a:spcAft>
              <a:buFont typeface="Wingdings" pitchFamily="-1" charset="2"/>
              <a:buNone/>
            </a:pPr>
            <a:r>
              <a:rPr lang="en-US">
                <a:sym typeface="Symbol" pitchFamily="-1" charset="2"/>
              </a:rPr>
              <a:t>ybottom</a:t>
            </a:r>
            <a:r>
              <a:rPr lang="en-US" smtClean="0">
                <a:sym typeface="Symbol" pitchFamily="-1" charset="2"/>
              </a:rPr>
              <a:t> ≤ </a:t>
            </a:r>
            <a:r>
              <a:rPr lang="en-US"/>
              <a:t>y</a:t>
            </a:r>
            <a:r>
              <a:rPr lang="en-US" baseline="-25000"/>
              <a:t>0</a:t>
            </a:r>
            <a:r>
              <a:rPr lang="en-US"/>
              <a:t> + </a:t>
            </a:r>
            <a:r>
              <a:rPr lang="en-US" smtClean="0">
                <a:sym typeface="Symbol" pitchFamily="-1" charset="2"/>
              </a:rPr>
              <a:t>tΔy</a:t>
            </a:r>
            <a:r>
              <a:rPr lang="en-US" smtClean="0"/>
              <a:t> </a:t>
            </a:r>
            <a:r>
              <a:rPr lang="en-US" smtClean="0">
                <a:sym typeface="Symbol" pitchFamily="-1" charset="2"/>
              </a:rPr>
              <a:t>≤ </a:t>
            </a:r>
            <a:r>
              <a:rPr lang="en-US">
                <a:sym typeface="Symbol" pitchFamily="-1" charset="2"/>
              </a:rPr>
              <a:t>ytop</a:t>
            </a:r>
          </a:p>
          <a:p>
            <a:pPr lvl="1" eaLnBrk="1" hangingPunct="1">
              <a:buFont typeface="Wingdings" pitchFamily="-1" charset="2"/>
              <a:buNone/>
            </a:pPr>
            <a:endParaRPr lang="en-US">
              <a:sym typeface="Symbol" pitchFamily="-1" charset="2"/>
            </a:endParaRPr>
          </a:p>
          <a:p>
            <a:pPr lvl="1" eaLnBrk="1" hangingPunct="1">
              <a:buFont typeface="Wingdings" pitchFamily="-1" charset="2"/>
              <a:buNone/>
            </a:pPr>
            <a:r>
              <a:rPr lang="en-US">
                <a:sym typeface="Symbol" pitchFamily="-1" charset="2"/>
              </a:rPr>
              <a:t>-</a:t>
            </a:r>
            <a:r>
              <a:rPr lang="en-US" smtClean="0">
                <a:sym typeface="Symbol" pitchFamily="-1" charset="2"/>
              </a:rPr>
              <a:t>tΔx</a:t>
            </a:r>
            <a:r>
              <a:rPr lang="en-US" smtClean="0"/>
              <a:t> </a:t>
            </a:r>
            <a:r>
              <a:rPr lang="en-US" smtClean="0">
                <a:sym typeface="Symbol" pitchFamily="-1" charset="2"/>
              </a:rPr>
              <a:t>≤ </a:t>
            </a:r>
            <a:r>
              <a:rPr lang="en-US"/>
              <a:t>x</a:t>
            </a:r>
            <a:r>
              <a:rPr lang="en-US" baseline="-25000"/>
              <a:t>0</a:t>
            </a:r>
            <a:r>
              <a:rPr lang="en-US"/>
              <a:t> - xleft 		 </a:t>
            </a:r>
            <a:r>
              <a:rPr lang="en-US" smtClean="0">
                <a:sym typeface="Symbol" pitchFamily="-1" charset="2"/>
              </a:rPr>
              <a:t>tΔx</a:t>
            </a:r>
            <a:r>
              <a:rPr lang="en-US" smtClean="0"/>
              <a:t> </a:t>
            </a:r>
            <a:r>
              <a:rPr lang="en-US" smtClean="0">
                <a:sym typeface="Symbol" pitchFamily="-1" charset="2"/>
              </a:rPr>
              <a:t>≤ </a:t>
            </a:r>
            <a:r>
              <a:rPr lang="en-US">
                <a:sym typeface="Symbol" pitchFamily="-1" charset="2"/>
              </a:rPr>
              <a:t>xright - </a:t>
            </a:r>
            <a:r>
              <a:rPr lang="en-US"/>
              <a:t>x</a:t>
            </a:r>
            <a:r>
              <a:rPr lang="en-US" baseline="-25000"/>
              <a:t>0</a:t>
            </a:r>
            <a:r>
              <a:rPr lang="en-US"/>
              <a:t> </a:t>
            </a:r>
          </a:p>
          <a:p>
            <a:pPr lvl="1" eaLnBrk="1" hangingPunct="1">
              <a:buFontTx/>
              <a:buNone/>
            </a:pPr>
            <a:r>
              <a:rPr lang="en-US">
                <a:sym typeface="Symbol" pitchFamily="-1" charset="2"/>
              </a:rPr>
              <a:t>-</a:t>
            </a:r>
            <a:r>
              <a:rPr lang="en-US" smtClean="0">
                <a:sym typeface="Symbol" pitchFamily="-1" charset="2"/>
              </a:rPr>
              <a:t>tΔy</a:t>
            </a:r>
            <a:r>
              <a:rPr lang="en-US" smtClean="0"/>
              <a:t> </a:t>
            </a:r>
            <a:r>
              <a:rPr lang="en-US" smtClean="0">
                <a:sym typeface="Symbol" pitchFamily="-1" charset="2"/>
              </a:rPr>
              <a:t>≤ </a:t>
            </a:r>
            <a:r>
              <a:rPr lang="en-US"/>
              <a:t>y</a:t>
            </a:r>
            <a:r>
              <a:rPr lang="en-US" baseline="-25000"/>
              <a:t>0</a:t>
            </a:r>
            <a:r>
              <a:rPr lang="en-US"/>
              <a:t> - </a:t>
            </a:r>
            <a:r>
              <a:rPr lang="en-US">
                <a:sym typeface="Symbol" pitchFamily="-1" charset="2"/>
              </a:rPr>
              <a:t>ybottom		 </a:t>
            </a:r>
            <a:r>
              <a:rPr lang="en-US" smtClean="0">
                <a:sym typeface="Symbol" pitchFamily="-1" charset="2"/>
              </a:rPr>
              <a:t>tΔy</a:t>
            </a:r>
            <a:r>
              <a:rPr lang="en-US" smtClean="0"/>
              <a:t> </a:t>
            </a:r>
            <a:r>
              <a:rPr lang="en-US" smtClean="0">
                <a:sym typeface="Symbol" pitchFamily="-1" charset="2"/>
              </a:rPr>
              <a:t>≤ </a:t>
            </a:r>
            <a:r>
              <a:rPr lang="en-US">
                <a:sym typeface="Symbol" pitchFamily="-1" charset="2"/>
              </a:rPr>
              <a:t>ytop - </a:t>
            </a:r>
            <a:r>
              <a:rPr lang="en-US"/>
              <a:t>y</a:t>
            </a:r>
            <a:r>
              <a:rPr lang="en-US" baseline="-25000"/>
              <a:t>0</a:t>
            </a:r>
          </a:p>
          <a:p>
            <a:pPr lvl="1" eaLnBrk="1" hangingPunct="1">
              <a:buFontTx/>
              <a:buChar char="-"/>
            </a:pPr>
            <a:endParaRPr lang="en-US" baseline="-25000"/>
          </a:p>
          <a:p>
            <a:pPr eaLnBrk="1" hangingPunct="1">
              <a:buFontTx/>
              <a:buNone/>
            </a:pPr>
            <a:r>
              <a:rPr lang="en-US" sz="2800">
                <a:ea typeface="ＭＳ Ｐゴシック" pitchFamily="-1" charset="-128"/>
                <a:cs typeface="ＭＳ Ｐゴシック" pitchFamily="-1" charset="-128"/>
              </a:rPr>
              <a:t>	These decribe the interior of the clip window in terms of t.</a:t>
            </a:r>
          </a:p>
        </p:txBody>
      </p:sp>
      <p:sp>
        <p:nvSpPr>
          <p:cNvPr id="139266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3894FBE-FB36-2F4A-BD95-4EA5A7669EDE}" type="datetime4">
              <a:rPr lang="en-US" smtClean="0">
                <a:latin typeface="Arial" pitchFamily="-1" charset="0"/>
              </a:rPr>
              <a:pPr/>
              <a:t>October 28, 2012</a:t>
            </a:fld>
            <a:endParaRPr lang="en-US" smtClean="0">
              <a:latin typeface="Arial" pitchFamily="-1" charset="0"/>
            </a:endParaRPr>
          </a:p>
        </p:txBody>
      </p:sp>
      <p:sp>
        <p:nvSpPr>
          <p:cNvPr id="1392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12E6C4E-56C6-6849-9C75-C042A02218F0}" type="slidenum">
              <a:rPr lang="en-US" smtClean="0">
                <a:latin typeface="Arial" pitchFamily="-1" charset="0"/>
              </a:rPr>
              <a:pPr/>
              <a:t>9</a:t>
            </a:fld>
            <a:endParaRPr lang="en-US" smtClean="0">
              <a:latin typeface="Arial" pitchFamily="-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G140 Template">
  <a:themeElements>
    <a:clrScheme name="CSG140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SG140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SG140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G140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G140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CSgraphics.potx</Template>
  <TotalTime>5449</TotalTime>
  <Words>778</Words>
  <Application>Microsoft Macintosh PowerPoint</Application>
  <PresentationFormat>On-screen Show (4:3)</PresentationFormat>
  <Paragraphs>170</Paragraphs>
  <Slides>13</Slides>
  <Notes>12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CSG140 Template</vt:lpstr>
      <vt:lpstr>PowerPoint.Show.8</vt:lpstr>
      <vt:lpstr>2D Clipping</vt:lpstr>
      <vt:lpstr>Clipping Lines</vt:lpstr>
      <vt:lpstr>Intersections</vt:lpstr>
      <vt:lpstr>Cohen-Sutherland Clipping</vt:lpstr>
      <vt:lpstr>Cohen-Sutherland continued</vt:lpstr>
      <vt:lpstr>Slide 6</vt:lpstr>
      <vt:lpstr>Liang-Barsky Clipping</vt:lpstr>
      <vt:lpstr>Liang-Barsky continued</vt:lpstr>
      <vt:lpstr>Liang-Barsky continued</vt:lpstr>
      <vt:lpstr>Liang-Barsky continued</vt:lpstr>
      <vt:lpstr>Slide 11</vt:lpstr>
      <vt:lpstr>Slide 12</vt:lpstr>
      <vt:lpstr>Liang-Barsky Rules</vt:lpstr>
    </vt:vector>
  </TitlesOfParts>
  <Company>Northeastern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2D Clipping</dc:title>
  <dc:creator>Harriet Fell</dc:creator>
  <cp:lastModifiedBy>Harriet Fell</cp:lastModifiedBy>
  <cp:revision>4</cp:revision>
  <dcterms:created xsi:type="dcterms:W3CDTF">2012-10-28T17:00:50Z</dcterms:created>
  <dcterms:modified xsi:type="dcterms:W3CDTF">2012-10-31T16:24:47Z</dcterms:modified>
</cp:coreProperties>
</file>