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Override PartName="/ppt/embeddings/oleObject8.bin" ContentType="application/vnd.openxmlformats-officedocument.oleObject"/>
  <Override PartName="/ppt/embeddings/oleObject1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16.bin" ContentType="application/vnd.openxmlformats-officedocument.oleObject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embeddings/oleObject15.bin" ContentType="application/vnd.openxmlformats-officedocument.oleObject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embeddings/oleObject6.bin" ContentType="application/vnd.openxmlformats-officedocument.oleObject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embeddings/oleObject14.bin" ContentType="application/vnd.openxmlformats-officedocument.oleObject"/>
  <Default Extension="pict" ContentType="image/pict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embeddings/oleObject12.bin" ContentType="application/vnd.openxmlformats-officedocument.oleObject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embeddings/oleObject5.bin" ContentType="application/vnd.openxmlformats-officedocument.oleObject"/>
  <Override PartName="/ppt/notesSlides/notesSlide5.xml" ContentType="application/vnd.openxmlformats-officedocument.presentationml.notesSlide+xml"/>
  <Override PartName="/ppt/embeddings/oleObject13.bin" ContentType="application/vnd.openxmlformats-officedocument.oleObject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embeddings/oleObject11.bin" ContentType="application/vnd.openxmlformats-officedocument.oleObject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ppt/embeddings/oleObject4.bin" ContentType="application/vnd.openxmlformats-officedocument.oleObject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2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62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58" r:id="rId14"/>
    <p:sldId id="259" r:id="rId15"/>
    <p:sldId id="260" r:id="rId16"/>
    <p:sldId id="292" r:id="rId17"/>
    <p:sldId id="26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0" r:id="rId29"/>
    <p:sldId id="290" r:id="rId30"/>
    <p:sldId id="291" r:id="rId31"/>
    <p:sldId id="283" r:id="rId32"/>
    <p:sldId id="285" r:id="rId33"/>
    <p:sldId id="286" r:id="rId34"/>
    <p:sldId id="284" r:id="rId35"/>
    <p:sldId id="287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CCFF66"/>
    <a:srgbClr val="FF33CC"/>
    <a:srgbClr val="CC3399"/>
    <a:srgbClr val="009900"/>
    <a:srgbClr val="FF33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4914" autoAdjust="0"/>
    <p:restoredTop sz="95540" autoAdjust="0"/>
  </p:normalViewPr>
  <p:slideViewPr>
    <p:cSldViewPr snapToGrid="0">
      <p:cViewPr varScale="1">
        <p:scale>
          <a:sx n="117" d="100"/>
          <a:sy n="117" d="100"/>
        </p:scale>
        <p:origin x="-272" y="-11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ict"/><Relationship Id="rId4" Type="http://schemas.openxmlformats.org/officeDocument/2006/relationships/image" Target="../media/image13.pict"/><Relationship Id="rId1" Type="http://schemas.openxmlformats.org/officeDocument/2006/relationships/image" Target="../media/image14.pict"/><Relationship Id="rId2" Type="http://schemas.openxmlformats.org/officeDocument/2006/relationships/image" Target="../media/image15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ict"/><Relationship Id="rId2" Type="http://schemas.openxmlformats.org/officeDocument/2006/relationships/image" Target="../media/image18.pict"/><Relationship Id="rId3" Type="http://schemas.openxmlformats.org/officeDocument/2006/relationships/image" Target="../media/image19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5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5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ED5233-1FF9-714A-A80A-599C2F0C22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D89176F-4E94-2D45-9BC7-FC75F5A10C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A29931-BEB0-1F4D-AA84-9CB526FCD1DD}" type="slidenum">
              <a:rPr lang="en-US"/>
              <a:pPr/>
              <a:t>1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E2B96-CAB8-0D47-82E3-B6F1B525DE6F}" type="slidenum">
              <a:rPr lang="en-US"/>
              <a:pPr/>
              <a:t>10</a:t>
            </a:fld>
            <a:endParaRPr lang="en-US"/>
          </a:p>
        </p:txBody>
      </p:sp>
      <p:sp>
        <p:nvSpPr>
          <p:cNvPr id="778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E00BD-80C0-5D4F-9DEF-807FC283DD77}" type="slidenum">
              <a:rPr lang="en-US"/>
              <a:pPr/>
              <a:t>11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8418E-9813-EE47-862B-BF736B370E9F}" type="slidenum">
              <a:rPr lang="en-US"/>
              <a:pPr/>
              <a:t>12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7B2C7-7646-3A4D-97A6-CB1BC05FD429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5C9389-C9CD-6A44-BBDF-B7B91E2BEE74}" type="slidenum">
              <a:rPr lang="en-US"/>
              <a:pPr/>
              <a:t>14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5BB52-EE8B-DD45-ABC1-000E6380D072}" type="slidenum">
              <a:rPr lang="en-US"/>
              <a:pPr/>
              <a:t>15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BC12C-BD0B-C049-84A2-EDBD9D0E79B3}" type="slidenum">
              <a:rPr lang="en-US"/>
              <a:pPr/>
              <a:t>17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838C3-AB79-224F-8089-9F8E298F3370}" type="slidenum">
              <a:rPr lang="en-US"/>
              <a:pPr/>
              <a:t>18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356D8E-5DC2-9741-B6B7-3A41DAEEBA7A}" type="slidenum">
              <a:rPr lang="en-US"/>
              <a:pPr/>
              <a:t>19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3B7767-3053-BF4D-9630-5FC4093F0EA5}" type="slidenum">
              <a:rPr lang="en-US"/>
              <a:pPr/>
              <a:t>20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98459-5132-3042-80E2-90D5BF3841FC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7C89CD-1000-D244-9D42-0A44E1489BA5}" type="slidenum">
              <a:rPr lang="en-US"/>
              <a:pPr/>
              <a:t>21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CE34E-619A-454C-A3BD-17B8AA8B8950}" type="slidenum">
              <a:rPr lang="en-US"/>
              <a:pPr/>
              <a:t>22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257CA-0EB2-FC4D-B4AC-001596D16528}" type="slidenum">
              <a:rPr lang="en-US"/>
              <a:pPr/>
              <a:t>23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90D7E-2813-B04C-BA6D-1BEA933304A2}" type="slidenum">
              <a:rPr lang="en-US"/>
              <a:pPr/>
              <a:t>24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667F0-8027-FA4D-94D3-8D1FBB39AB1E}" type="slidenum">
              <a:rPr lang="en-US"/>
              <a:pPr/>
              <a:t>25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DD2B0-82C3-7F48-AE15-DD8FAFAB8591}" type="slidenum">
              <a:rPr lang="en-US"/>
              <a:pPr/>
              <a:t>26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248DDE-0E4F-F24E-9ECB-3D282899129D}" type="slidenum">
              <a:rPr lang="en-US"/>
              <a:pPr/>
              <a:t>27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30A97-6330-2249-9336-20D08D4CA90D}" type="slidenum">
              <a:rPr lang="en-US"/>
              <a:pPr/>
              <a:t>28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EB76F-B836-3543-AC21-20D2F62BDF9A}" type="slidenum">
              <a:rPr lang="en-US"/>
              <a:pPr/>
              <a:t>29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E604D-E70E-6F44-97CD-7B6358FEA220}" type="slidenum">
              <a:rPr lang="en-US"/>
              <a:pPr/>
              <a:t>30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700A7-66BB-F648-BFC7-6DE9459AA772}" type="slidenum">
              <a:rPr lang="en-US"/>
              <a:pPr/>
              <a:t>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C85EB-DF1C-364F-9343-6185F88E660C}" type="slidenum">
              <a:rPr lang="en-US"/>
              <a:pPr/>
              <a:t>31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2E52B4-B800-194A-A5C2-AD9AAC863FE5}" type="slidenum">
              <a:rPr lang="en-US"/>
              <a:pPr/>
              <a:t>32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73F27-DA3E-FA46-8E2F-03A72B6D4A0E}" type="slidenum">
              <a:rPr lang="en-US"/>
              <a:pPr/>
              <a:t>33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496A8-7C57-964B-8766-1AC4070DB2FF}" type="slidenum">
              <a:rPr lang="en-US"/>
              <a:pPr/>
              <a:t>34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F36B1-3C0A-6F4B-A1DF-F949485BE6BA}" type="slidenum">
              <a:rPr lang="en-US"/>
              <a:pPr/>
              <a:t>35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FDCAD-698F-534D-86AC-94CD8D7F7D11}" type="slidenum">
              <a:rPr lang="en-US"/>
              <a:pPr/>
              <a:t>4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BB74C-6190-E544-B4A8-062D3F0D6C85}" type="slidenum">
              <a:rPr lang="en-US"/>
              <a:pPr/>
              <a:t>5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FA099C-5BF1-624C-9A66-E153F2DD6643}" type="slidenum">
              <a:rPr lang="en-US"/>
              <a:pPr/>
              <a:t>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0967F3-7EDC-A846-98DC-B24F008348AA}" type="slidenum">
              <a:rPr lang="en-US"/>
              <a:pPr/>
              <a:t>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2C749-AE68-2C47-8855-2F7ABDA715E2}" type="slidenum">
              <a:rPr lang="en-US"/>
              <a:pPr/>
              <a:t>8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1197C-01FF-104C-AACF-C35BAC44A254}" type="slidenum">
              <a:rPr lang="en-US"/>
              <a:pPr/>
              <a:t>9</a:t>
            </a:fld>
            <a:endParaRPr lang="en-US"/>
          </a:p>
        </p:txBody>
      </p:sp>
      <p:sp>
        <p:nvSpPr>
          <p:cNvPr id="706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FDDC41-144C-6A48-99C2-0B1073834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513963-7294-C945-BB10-E4EE294199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53CCC3-3505-4845-85D5-686AA3E734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1600200" cy="304800"/>
          </a:xfrm>
        </p:spPr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00800"/>
            <a:ext cx="762000" cy="320675"/>
          </a:xfrm>
        </p:spPr>
        <p:txBody>
          <a:bodyPr/>
          <a:lstStyle>
            <a:lvl1pPr>
              <a:defRPr smtClean="0"/>
            </a:lvl1pPr>
          </a:lstStyle>
          <a:p>
            <a:fld id="{4410B8E6-70D0-8845-9394-C2A3DFEA5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1600200" cy="304800"/>
          </a:xfrm>
        </p:spPr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00800"/>
            <a:ext cx="762000" cy="320675"/>
          </a:xfrm>
        </p:spPr>
        <p:txBody>
          <a:bodyPr/>
          <a:lstStyle>
            <a:lvl1pPr>
              <a:defRPr smtClean="0"/>
            </a:lvl1pPr>
          </a:lstStyle>
          <a:p>
            <a:fld id="{E46FAD4C-5B5B-1F4B-9E15-8CE975B8F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12198957-1147-E540-AE7F-D2E54F1949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F041CD-7E2D-CA45-957E-2B651E7A6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143D91-A3A6-674A-8927-F39F9AF2AC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26DE8223-70E7-5042-9445-61C265E52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179A0220-58E3-1147-BD86-9DAA3B04F8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9156047B-75FD-BD40-892D-215270524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197E42-CABF-9846-A4D0-98C3EE58FD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954C8ADD-E15E-3B4C-810D-0D43580D55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00800"/>
            <a:ext cx="762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F98FE15F-A61E-864B-BDA9-E42AEFE15E2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6630" name="Picture 6" descr="background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57200" y="269875"/>
            <a:ext cx="109537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209800" y="6400800"/>
            <a:ext cx="565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362200" y="6400800"/>
            <a:ext cx="502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Arial" charset="0"/>
              </a:rPr>
              <a:t>College of Computer and Information Science, Northeastern University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57200" y="1524000"/>
            <a:ext cx="6629400" cy="0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mrl.nyu.edu/~perlin/experiments/bsplin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oleObject10.bin"/><Relationship Id="rId6" Type="http://schemas.openxmlformats.org/officeDocument/2006/relationships/oleObject" Target="../embeddings/oleObject1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oleObject" Target="../embeddings/oleObject1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ccs.neu.edu/home/fell/Applets/bezier/bezier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14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oleObject1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oleObject1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Users/fell/www/CS4300/CodeSamplesCompiled/Bezier/Bezier.class" TargetMode="External"/><Relationship Id="rId4" Type="http://schemas.openxmlformats.org/officeDocument/2006/relationships/hyperlink" Target="file://localhost/Users/fell/www/CS4300/CodeSamplesCompiled/CatmullRom/CatmullRom.clas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hyperlink" Target="http://mathworld.wolfram.com/LagrangeInterpolatingPolynomial.html" TargetMode="External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68006-D1D9-2545-851F-67B8CF6FDA48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4688" y="2119313"/>
            <a:ext cx="7772400" cy="1470025"/>
          </a:xfrm>
        </p:spPr>
        <p:txBody>
          <a:bodyPr/>
          <a:lstStyle/>
          <a:p>
            <a:r>
              <a:rPr lang="en-US" dirty="0"/>
              <a:t>CS</a:t>
            </a:r>
            <a:r>
              <a:rPr lang="en-US" dirty="0" smtClean="0"/>
              <a:t> 4300</a:t>
            </a:r>
            <a:br>
              <a:rPr lang="en-US" dirty="0" smtClean="0"/>
            </a:br>
            <a:r>
              <a:rPr lang="en-US" dirty="0"/>
              <a:t>Computer Graphics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0263" y="3886200"/>
            <a:ext cx="7483475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Prof. Harriet Fell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CS4300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Lectures</a:t>
            </a:r>
            <a:r>
              <a:rPr lang="en-US" sz="2800" dirty="0" smtClean="0"/>
              <a:t> </a:t>
            </a:r>
            <a:r>
              <a:rPr lang="en-US" sz="2800" dirty="0" smtClean="0"/>
              <a:t>13,14 </a:t>
            </a:r>
            <a:r>
              <a:rPr lang="en-US" sz="2800" dirty="0"/>
              <a:t>–</a:t>
            </a:r>
            <a:r>
              <a:rPr lang="en-US" sz="2800" dirty="0" smtClean="0"/>
              <a:t> October</a:t>
            </a:r>
            <a:r>
              <a:rPr lang="en-US" sz="2800" dirty="0" smtClean="0"/>
              <a:t> 3, 4, 10 2012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987F59-A719-3C4B-A600-FE8FB8568602}" type="slidenum">
              <a:rPr lang="en-US"/>
              <a:pPr/>
              <a:t>10</a:t>
            </a:fld>
            <a:endParaRPr lang="en-US"/>
          </a:p>
        </p:txBody>
      </p:sp>
      <p:sp>
        <p:nvSpPr>
          <p:cNvPr id="7168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</a:t>
            </a:r>
          </a:p>
        </p:txBody>
      </p:sp>
      <p:pic>
        <p:nvPicPr>
          <p:cNvPr id="71685" name="Picture 1029" descr="polyExample1points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57338" y="1600200"/>
            <a:ext cx="6027737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7E2CBA-4F37-BD4A-B71E-B022E3A41F6B}" type="slidenum">
              <a:rPr lang="en-US"/>
              <a:pPr/>
              <a:t>11</a:t>
            </a:fld>
            <a:endParaRPr lang="en-US"/>
          </a:p>
        </p:txBody>
      </p:sp>
      <p:sp>
        <p:nvSpPr>
          <p:cNvPr id="74756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Polynomial Fit</a:t>
            </a:r>
          </a:p>
        </p:txBody>
      </p:sp>
      <p:pic>
        <p:nvPicPr>
          <p:cNvPr id="74757" name="Picture 1029" descr="polyExample1poly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57338" y="1600200"/>
            <a:ext cx="6027737" cy="4525963"/>
          </a:xfrm>
          <a:noFill/>
          <a:ln/>
        </p:spPr>
      </p:pic>
      <p:sp>
        <p:nvSpPr>
          <p:cNvPr id="74759" name="Text Box 1031"/>
          <p:cNvSpPr txBox="1">
            <a:spLocks noChangeArrowheads="1"/>
          </p:cNvSpPr>
          <p:nvPr/>
        </p:nvSpPr>
        <p:spPr bwMode="auto">
          <a:xfrm>
            <a:off x="1738313" y="5867400"/>
            <a:ext cx="573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P(x) = -.5x(x-2)(x-3)(x-4)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-658935" y="6875423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559117-C6CD-B044-BD13-EA874B996EBD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October 2, 2012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6808665" y="6875423"/>
            <a:ext cx="762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198957-1147-E540-AE7F-D2E54F1949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59BAC-9D76-9F4E-8433-7CF6DB825E45}" type="slidenum">
              <a:rPr lang="en-US"/>
              <a:pPr/>
              <a:t>12</a:t>
            </a:fld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Piecewise Fit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5394841" y="1557338"/>
            <a:ext cx="3729038" cy="32316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>
                <a:solidFill>
                  <a:srgbClr val="009900"/>
                </a:solidFill>
              </a:rPr>
              <a:t>P</a:t>
            </a:r>
            <a:r>
              <a:rPr lang="en-US" i="1" baseline="-25000" dirty="0" err="1">
                <a:solidFill>
                  <a:srgbClr val="009900"/>
                </a:solidFill>
              </a:rPr>
              <a:t>a</a:t>
            </a:r>
            <a:r>
              <a:rPr lang="en-US" i="1" dirty="0" err="1">
                <a:solidFill>
                  <a:srgbClr val="009900"/>
                </a:solidFill>
              </a:rPr>
              <a:t>(x</a:t>
            </a:r>
            <a:r>
              <a:rPr lang="en-US" i="1" dirty="0">
                <a:solidFill>
                  <a:srgbClr val="009900"/>
                </a:solidFill>
              </a:rPr>
              <a:t>) = 4.1249 </a:t>
            </a:r>
            <a:r>
              <a:rPr lang="en-US" i="1" dirty="0" err="1">
                <a:solidFill>
                  <a:srgbClr val="009900"/>
                </a:solidFill>
              </a:rPr>
              <a:t>x</a:t>
            </a:r>
            <a:r>
              <a:rPr lang="en-US" i="1" dirty="0">
                <a:solidFill>
                  <a:srgbClr val="009900"/>
                </a:solidFill>
              </a:rPr>
              <a:t> (</a:t>
            </a:r>
            <a:r>
              <a:rPr lang="en-US" i="1" dirty="0" err="1">
                <a:solidFill>
                  <a:srgbClr val="009900"/>
                </a:solidFill>
              </a:rPr>
              <a:t>x</a:t>
            </a:r>
            <a:r>
              <a:rPr lang="en-US" i="1" dirty="0">
                <a:solidFill>
                  <a:srgbClr val="009900"/>
                </a:solidFill>
              </a:rPr>
              <a:t> - 1.7273)</a:t>
            </a:r>
          </a:p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009900"/>
                </a:solidFill>
              </a:rPr>
              <a:t>	0</a:t>
            </a:r>
            <a:r>
              <a:rPr lang="en-US" i="1" dirty="0" smtClean="0">
                <a:solidFill>
                  <a:srgbClr val="009900"/>
                </a:solidFill>
              </a:rPr>
              <a:t> </a:t>
            </a:r>
            <a:r>
              <a:rPr lang="en-US" i="1" dirty="0" smtClean="0">
                <a:solidFill>
                  <a:srgbClr val="009900"/>
                </a:solidFill>
                <a:sym typeface="Symbol" charset="2"/>
              </a:rPr>
              <a:t>≤  </a:t>
            </a:r>
            <a:r>
              <a:rPr lang="en-US" i="1" dirty="0" err="1">
                <a:solidFill>
                  <a:srgbClr val="009900"/>
                </a:solidFill>
                <a:sym typeface="Symbol" charset="2"/>
              </a:rPr>
              <a:t>x</a:t>
            </a:r>
            <a:r>
              <a:rPr lang="en-US" i="1" dirty="0">
                <a:solidFill>
                  <a:srgbClr val="009900"/>
                </a:solidFill>
                <a:sym typeface="Symbol" charset="2"/>
              </a:rPr>
              <a:t> </a:t>
            </a:r>
            <a:r>
              <a:rPr lang="en-US" i="1" dirty="0" smtClean="0">
                <a:solidFill>
                  <a:srgbClr val="009900"/>
                </a:solidFill>
              </a:rPr>
              <a:t> </a:t>
            </a:r>
            <a:r>
              <a:rPr lang="en-US" i="1" dirty="0" smtClean="0">
                <a:solidFill>
                  <a:srgbClr val="009900"/>
                </a:solidFill>
                <a:sym typeface="Symbol" charset="2"/>
              </a:rPr>
              <a:t>≤  </a:t>
            </a:r>
            <a:r>
              <a:rPr lang="en-US" i="1" dirty="0">
                <a:solidFill>
                  <a:srgbClr val="009900"/>
                </a:solidFill>
                <a:sym typeface="Symbol" charset="2"/>
              </a:rPr>
              <a:t>1.5</a:t>
            </a:r>
          </a:p>
          <a:p>
            <a:pPr>
              <a:spcBef>
                <a:spcPct val="50000"/>
              </a:spcBef>
            </a:pPr>
            <a:r>
              <a:rPr lang="en-US" i="1" dirty="0" err="1">
                <a:solidFill>
                  <a:schemeClr val="accent2"/>
                </a:solidFill>
              </a:rPr>
              <a:t>P</a:t>
            </a:r>
            <a:r>
              <a:rPr lang="en-US" i="1" baseline="-25000" dirty="0" err="1">
                <a:solidFill>
                  <a:schemeClr val="accent2"/>
                </a:solidFill>
              </a:rPr>
              <a:t>b</a:t>
            </a:r>
            <a:r>
              <a:rPr lang="en-US" i="1" dirty="0" err="1">
                <a:solidFill>
                  <a:schemeClr val="accent2"/>
                </a:solidFill>
              </a:rPr>
              <a:t>(x</a:t>
            </a:r>
            <a:r>
              <a:rPr lang="en-US" i="1" dirty="0">
                <a:solidFill>
                  <a:schemeClr val="accent2"/>
                </a:solidFill>
              </a:rPr>
              <a:t>) = 5.4 </a:t>
            </a:r>
            <a:r>
              <a:rPr lang="en-US" i="1" dirty="0" err="1">
                <a:solidFill>
                  <a:schemeClr val="accent2"/>
                </a:solidFill>
              </a:rPr>
              <a:t>x</a:t>
            </a:r>
            <a:r>
              <a:rPr lang="en-US" i="1" dirty="0">
                <a:solidFill>
                  <a:schemeClr val="accent2"/>
                </a:solidFill>
              </a:rPr>
              <a:t> (</a:t>
            </a:r>
            <a:r>
              <a:rPr lang="en-US" i="1" dirty="0" err="1">
                <a:solidFill>
                  <a:schemeClr val="accent2"/>
                </a:solidFill>
              </a:rPr>
              <a:t>x</a:t>
            </a:r>
            <a:r>
              <a:rPr lang="en-US" i="1" dirty="0">
                <a:solidFill>
                  <a:schemeClr val="accent2"/>
                </a:solidFill>
              </a:rPr>
              <a:t> - 1.7273)</a:t>
            </a:r>
          </a:p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chemeClr val="accent2"/>
                </a:solidFill>
              </a:rPr>
              <a:t>	</a:t>
            </a:r>
            <a:r>
              <a:rPr lang="en-US" i="1" dirty="0">
                <a:solidFill>
                  <a:schemeClr val="accent2"/>
                </a:solidFill>
              </a:rPr>
              <a:t>1.5 </a:t>
            </a:r>
            <a:r>
              <a:rPr lang="en-US" i="1" dirty="0">
                <a:solidFill>
                  <a:schemeClr val="accent2"/>
                </a:solidFill>
                <a:sym typeface="Symbol" charset="2"/>
              </a:rPr>
              <a:t>≤  </a:t>
            </a:r>
            <a:r>
              <a:rPr lang="en-US" i="1" dirty="0" err="1">
                <a:solidFill>
                  <a:schemeClr val="accent2"/>
                </a:solidFill>
                <a:sym typeface="Symbol" charset="2"/>
              </a:rPr>
              <a:t>x</a:t>
            </a:r>
            <a:r>
              <a:rPr lang="en-US" i="1" dirty="0">
                <a:solidFill>
                  <a:schemeClr val="accent2"/>
                </a:solidFill>
                <a:sym typeface="Symbol" charset="2"/>
              </a:rPr>
              <a:t> 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chemeClr val="accent2"/>
                </a:solidFill>
                <a:sym typeface="Symbol" charset="2"/>
              </a:rPr>
              <a:t>≤ </a:t>
            </a:r>
            <a:r>
              <a:rPr lang="en-US" i="1" dirty="0" smtClean="0">
                <a:solidFill>
                  <a:schemeClr val="accent2"/>
                </a:solidFill>
                <a:sym typeface="Symbol" charset="2"/>
              </a:rPr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1.7273</a:t>
            </a:r>
            <a:endParaRPr lang="en-US" i="1" dirty="0" smtClean="0">
              <a:solidFill>
                <a:schemeClr val="accent2"/>
              </a:solidFill>
              <a:sym typeface="Symbol" charset="2"/>
            </a:endParaRPr>
          </a:p>
          <a:p>
            <a:pPr>
              <a:spcBef>
                <a:spcPct val="50000"/>
              </a:spcBef>
            </a:pPr>
            <a:r>
              <a:rPr lang="en-US" i="1" dirty="0" err="1">
                <a:solidFill>
                  <a:srgbClr val="009900"/>
                </a:solidFill>
              </a:rPr>
              <a:t>P</a:t>
            </a:r>
            <a:r>
              <a:rPr lang="en-US" i="1" baseline="-25000" dirty="0" err="1">
                <a:solidFill>
                  <a:srgbClr val="009900"/>
                </a:solidFill>
              </a:rPr>
              <a:t>c</a:t>
            </a:r>
            <a:r>
              <a:rPr lang="en-US" i="1" dirty="0" err="1">
                <a:solidFill>
                  <a:srgbClr val="009900"/>
                </a:solidFill>
              </a:rPr>
              <a:t>(x</a:t>
            </a:r>
            <a:r>
              <a:rPr lang="en-US" i="1" dirty="0">
                <a:solidFill>
                  <a:srgbClr val="009900"/>
                </a:solidFill>
              </a:rPr>
              <a:t>) = 0</a:t>
            </a:r>
          </a:p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rgbClr val="009900"/>
                </a:solidFill>
              </a:rPr>
              <a:t>	1.7273 </a:t>
            </a:r>
            <a:r>
              <a:rPr lang="en-US" i="1" dirty="0" smtClean="0">
                <a:solidFill>
                  <a:srgbClr val="009900"/>
                </a:solidFill>
                <a:sym typeface="Symbol" charset="2"/>
              </a:rPr>
              <a:t>≤  </a:t>
            </a:r>
            <a:r>
              <a:rPr lang="en-US" i="1" dirty="0" err="1">
                <a:solidFill>
                  <a:srgbClr val="009900"/>
                </a:solidFill>
                <a:sym typeface="Symbol" charset="2"/>
              </a:rPr>
              <a:t>x</a:t>
            </a:r>
            <a:r>
              <a:rPr lang="en-US" i="1" dirty="0">
                <a:solidFill>
                  <a:srgbClr val="009900"/>
                </a:solidFill>
                <a:sym typeface="Symbol" charset="2"/>
              </a:rPr>
              <a:t> </a:t>
            </a:r>
            <a:r>
              <a:rPr lang="en-US" i="1" dirty="0" smtClean="0">
                <a:solidFill>
                  <a:srgbClr val="009900"/>
                </a:solidFill>
              </a:rPr>
              <a:t> </a:t>
            </a:r>
            <a:r>
              <a:rPr lang="en-US" i="1" dirty="0" smtClean="0">
                <a:solidFill>
                  <a:srgbClr val="009900"/>
                </a:solidFill>
                <a:sym typeface="Symbol" charset="2"/>
              </a:rPr>
              <a:t>≤  </a:t>
            </a:r>
            <a:r>
              <a:rPr lang="en-US" i="1" dirty="0">
                <a:solidFill>
                  <a:srgbClr val="009900"/>
                </a:solidFill>
                <a:sym typeface="Symbol" charset="2"/>
              </a:rPr>
              <a:t>4</a:t>
            </a:r>
          </a:p>
        </p:txBody>
      </p: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958600" y="1984761"/>
            <a:ext cx="0" cy="3684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23110" y="1839231"/>
            <a:ext cx="5338137" cy="4211898"/>
            <a:chOff x="469493" y="1839231"/>
            <a:chExt cx="5338137" cy="4211898"/>
          </a:xfrm>
        </p:grpSpPr>
        <p:grpSp>
          <p:nvGrpSpPr>
            <p:cNvPr id="17" name="Group 16"/>
            <p:cNvGrpSpPr/>
            <p:nvPr/>
          </p:nvGrpSpPr>
          <p:grpSpPr>
            <a:xfrm>
              <a:off x="469493" y="1839231"/>
              <a:ext cx="5338137" cy="4211898"/>
              <a:chOff x="542311" y="1800747"/>
              <a:chExt cx="5725215" cy="4211898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/>
              <a:srcRect l="3006" t="4000" r="3006" b="4000"/>
              <a:stretch>
                <a:fillRect/>
              </a:stretch>
            </p:blipFill>
            <p:spPr>
              <a:xfrm>
                <a:off x="542311" y="1800747"/>
                <a:ext cx="5725215" cy="4211898"/>
              </a:xfrm>
              <a:prstGeom prst="rect">
                <a:avLst/>
              </a:prstGeom>
            </p:spPr>
          </p:pic>
          <p:grpSp>
            <p:nvGrpSpPr>
              <p:cNvPr id="16" name="Group 15"/>
              <p:cNvGrpSpPr/>
              <p:nvPr/>
            </p:nvGrpSpPr>
            <p:grpSpPr>
              <a:xfrm>
                <a:off x="2907125" y="3734649"/>
                <a:ext cx="659392" cy="1217259"/>
                <a:chOff x="2907125" y="3734649"/>
                <a:chExt cx="659392" cy="1217259"/>
              </a:xfrm>
            </p:grpSpPr>
            <p:sp>
              <p:nvSpPr>
                <p:cNvPr id="14" name="Freeform 13"/>
                <p:cNvSpPr/>
                <p:nvPr/>
              </p:nvSpPr>
              <p:spPr>
                <a:xfrm>
                  <a:off x="2907125" y="3734649"/>
                  <a:ext cx="439435" cy="1217259"/>
                </a:xfrm>
                <a:custGeom>
                  <a:avLst/>
                  <a:gdLst>
                    <a:gd name="connsiteX0" fmla="*/ 2138 w 335696"/>
                    <a:gd name="connsiteY0" fmla="*/ 0 h 1039042"/>
                    <a:gd name="connsiteX1" fmla="*/ 14967 w 335696"/>
                    <a:gd name="connsiteY1" fmla="*/ 410486 h 1039042"/>
                    <a:gd name="connsiteX2" fmla="*/ 91942 w 335696"/>
                    <a:gd name="connsiteY2" fmla="*/ 859455 h 1039042"/>
                    <a:gd name="connsiteX3" fmla="*/ 258721 w 335696"/>
                    <a:gd name="connsiteY3" fmla="*/ 1013387 h 1039042"/>
                    <a:gd name="connsiteX4" fmla="*/ 335696 w 335696"/>
                    <a:gd name="connsiteY4" fmla="*/ 1013387 h 1039042"/>
                    <a:gd name="connsiteX5" fmla="*/ 335696 w 335696"/>
                    <a:gd name="connsiteY5" fmla="*/ 1013387 h 1039042"/>
                    <a:gd name="connsiteX0" fmla="*/ 2138 w 335696"/>
                    <a:gd name="connsiteY0" fmla="*/ 0 h 1039042"/>
                    <a:gd name="connsiteX1" fmla="*/ 14967 w 335696"/>
                    <a:gd name="connsiteY1" fmla="*/ 410486 h 1039042"/>
                    <a:gd name="connsiteX2" fmla="*/ 91942 w 335696"/>
                    <a:gd name="connsiteY2" fmla="*/ 859455 h 1039042"/>
                    <a:gd name="connsiteX3" fmla="*/ 258721 w 335696"/>
                    <a:gd name="connsiteY3" fmla="*/ 1013387 h 1039042"/>
                    <a:gd name="connsiteX4" fmla="*/ 335696 w 335696"/>
                    <a:gd name="connsiteY4" fmla="*/ 1013387 h 1039042"/>
                    <a:gd name="connsiteX5" fmla="*/ 335696 w 335696"/>
                    <a:gd name="connsiteY5" fmla="*/ 1013387 h 1039042"/>
                    <a:gd name="connsiteX0" fmla="*/ 4275 w 337833"/>
                    <a:gd name="connsiteY0" fmla="*/ 68414 h 1107456"/>
                    <a:gd name="connsiteX1" fmla="*/ 2138 w 337833"/>
                    <a:gd name="connsiteY1" fmla="*/ 68414 h 1107456"/>
                    <a:gd name="connsiteX2" fmla="*/ 17104 w 337833"/>
                    <a:gd name="connsiteY2" fmla="*/ 478900 h 1107456"/>
                    <a:gd name="connsiteX3" fmla="*/ 94079 w 337833"/>
                    <a:gd name="connsiteY3" fmla="*/ 927869 h 1107456"/>
                    <a:gd name="connsiteX4" fmla="*/ 260858 w 337833"/>
                    <a:gd name="connsiteY4" fmla="*/ 1081801 h 1107456"/>
                    <a:gd name="connsiteX5" fmla="*/ 337833 w 337833"/>
                    <a:gd name="connsiteY5" fmla="*/ 1081801 h 1107456"/>
                    <a:gd name="connsiteX6" fmla="*/ 337833 w 337833"/>
                    <a:gd name="connsiteY6" fmla="*/ 1081801 h 1107456"/>
                    <a:gd name="connsiteX0" fmla="*/ 4275 w 337833"/>
                    <a:gd name="connsiteY0" fmla="*/ 68414 h 1107841"/>
                    <a:gd name="connsiteX1" fmla="*/ 2138 w 337833"/>
                    <a:gd name="connsiteY1" fmla="*/ 68414 h 1107841"/>
                    <a:gd name="connsiteX2" fmla="*/ 17104 w 337833"/>
                    <a:gd name="connsiteY2" fmla="*/ 478900 h 1107841"/>
                    <a:gd name="connsiteX3" fmla="*/ 94079 w 337833"/>
                    <a:gd name="connsiteY3" fmla="*/ 927869 h 1107841"/>
                    <a:gd name="connsiteX4" fmla="*/ 260858 w 337833"/>
                    <a:gd name="connsiteY4" fmla="*/ 1081801 h 1107841"/>
                    <a:gd name="connsiteX5" fmla="*/ 268784 w 337833"/>
                    <a:gd name="connsiteY5" fmla="*/ 1084106 h 1107841"/>
                    <a:gd name="connsiteX6" fmla="*/ 337833 w 337833"/>
                    <a:gd name="connsiteY6" fmla="*/ 1081801 h 1107841"/>
                    <a:gd name="connsiteX7" fmla="*/ 337833 w 337833"/>
                    <a:gd name="connsiteY7" fmla="*/ 1081801 h 1107841"/>
                    <a:gd name="connsiteX0" fmla="*/ 4319 w 337877"/>
                    <a:gd name="connsiteY0" fmla="*/ 68414 h 1107841"/>
                    <a:gd name="connsiteX1" fmla="*/ 2182 w 337877"/>
                    <a:gd name="connsiteY1" fmla="*/ 68414 h 1107841"/>
                    <a:gd name="connsiteX2" fmla="*/ 2494 w 337877"/>
                    <a:gd name="connsiteY2" fmla="*/ 91764 h 1107841"/>
                    <a:gd name="connsiteX3" fmla="*/ 17148 w 337877"/>
                    <a:gd name="connsiteY3" fmla="*/ 478900 h 1107841"/>
                    <a:gd name="connsiteX4" fmla="*/ 94123 w 337877"/>
                    <a:gd name="connsiteY4" fmla="*/ 927869 h 1107841"/>
                    <a:gd name="connsiteX5" fmla="*/ 260902 w 337877"/>
                    <a:gd name="connsiteY5" fmla="*/ 1081801 h 1107841"/>
                    <a:gd name="connsiteX6" fmla="*/ 268828 w 337877"/>
                    <a:gd name="connsiteY6" fmla="*/ 1084106 h 1107841"/>
                    <a:gd name="connsiteX7" fmla="*/ 337877 w 337877"/>
                    <a:gd name="connsiteY7" fmla="*/ 1081801 h 1107841"/>
                    <a:gd name="connsiteX8" fmla="*/ 337877 w 337877"/>
                    <a:gd name="connsiteY8" fmla="*/ 1081801 h 11078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37877" h="1107841">
                      <a:moveTo>
                        <a:pt x="4319" y="68414"/>
                      </a:moveTo>
                      <a:cubicBezTo>
                        <a:pt x="3963" y="68414"/>
                        <a:pt x="44" y="0"/>
                        <a:pt x="2182" y="68414"/>
                      </a:cubicBezTo>
                      <a:cubicBezTo>
                        <a:pt x="1878" y="72306"/>
                        <a:pt x="0" y="23350"/>
                        <a:pt x="2494" y="91764"/>
                      </a:cubicBezTo>
                      <a:cubicBezTo>
                        <a:pt x="4988" y="160178"/>
                        <a:pt x="1877" y="339549"/>
                        <a:pt x="17148" y="478900"/>
                      </a:cubicBezTo>
                      <a:cubicBezTo>
                        <a:pt x="32420" y="618251"/>
                        <a:pt x="53497" y="827386"/>
                        <a:pt x="94123" y="927869"/>
                      </a:cubicBezTo>
                      <a:cubicBezTo>
                        <a:pt x="134749" y="1028352"/>
                        <a:pt x="231785" y="1055762"/>
                        <a:pt x="260902" y="1081801"/>
                      </a:cubicBezTo>
                      <a:cubicBezTo>
                        <a:pt x="290020" y="1107841"/>
                        <a:pt x="255999" y="1084106"/>
                        <a:pt x="268828" y="1084106"/>
                      </a:cubicBezTo>
                      <a:cubicBezTo>
                        <a:pt x="281657" y="1084106"/>
                        <a:pt x="326369" y="1082185"/>
                        <a:pt x="337877" y="1081801"/>
                      </a:cubicBezTo>
                      <a:lnTo>
                        <a:pt x="337877" y="1081801"/>
                      </a:lnTo>
                    </a:path>
                  </a:pathLst>
                </a:custGeom>
                <a:ln>
                  <a:solidFill>
                    <a:srgbClr val="333399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Connector 14"/>
                <p:cNvCxnSpPr/>
                <p:nvPr/>
              </p:nvCxnSpPr>
              <p:spPr>
                <a:xfrm rot="10800000">
                  <a:off x="3245787" y="4925829"/>
                  <a:ext cx="320730" cy="1588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2680023" y="2023245"/>
              <a:ext cx="0" cy="3684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973542" y="2029724"/>
              <a:ext cx="0" cy="3684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A3A95-B7F6-ED4F-9D00-927E5A6E347E}" type="slidenum">
              <a:rPr lang="en-US"/>
              <a:pPr/>
              <a:t>13</a:t>
            </a:fld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Spline Curves</a:t>
            </a:r>
          </a:p>
        </p:txBody>
      </p:sp>
      <p:pic>
        <p:nvPicPr>
          <p:cNvPr id="30729" name="Picture 9" descr="CardinalSplines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39963" y="1600200"/>
            <a:ext cx="4664075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B31C5D-4CCC-4941-A981-3B5189AB12AA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Splines and Spline Ducks</a:t>
            </a:r>
          </a:p>
        </p:txBody>
      </p:sp>
      <p:pic>
        <p:nvPicPr>
          <p:cNvPr id="35845" name="Picture 5" descr="draftweight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346325"/>
            <a:ext cx="4038600" cy="3033713"/>
          </a:xfrm>
          <a:noFill/>
          <a:ln/>
        </p:spPr>
      </p:pic>
      <p:pic>
        <p:nvPicPr>
          <p:cNvPr id="35847" name="Picture 7" descr="draftweight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648200" y="2346325"/>
            <a:ext cx="4038600" cy="3033713"/>
          </a:xfrm>
          <a:noFill/>
          <a:ln/>
        </p:spPr>
      </p:pic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31813" y="5459413"/>
            <a:ext cx="807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Arial" charset="0"/>
              </a:rPr>
              <a:t>Marine Drafting Weights </a:t>
            </a:r>
          </a:p>
          <a:p>
            <a:r>
              <a:rPr lang="en-US" sz="1600">
                <a:latin typeface="Arial" charset="0"/>
              </a:rPr>
              <a:t>http://www.frets.com/FRETSPages/Luthier/TipsTricks/DraftingWeights/draftweights.html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C062AB-731B-F24C-B245-FE071919996F}" type="slidenum">
              <a:rPr lang="en-US"/>
              <a:pPr/>
              <a:t>15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Drawing Spline Today (esc)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938213" y="1998663"/>
            <a:ext cx="67278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  <a:buFont typeface="Arial" charset="0"/>
              <a:buAutoNum type="arabicPeriod"/>
            </a:pPr>
            <a:r>
              <a:rPr lang="en-US"/>
              <a:t>Draw some curves in PowerPoint.</a:t>
            </a:r>
          </a:p>
          <a:p>
            <a:pPr marL="342900" indent="-342900">
              <a:spcBef>
                <a:spcPct val="50000"/>
              </a:spcBef>
              <a:buFont typeface="Arial" charset="0"/>
              <a:buAutoNum type="arabicPeriod"/>
            </a:pPr>
            <a:r>
              <a:rPr lang="en-US"/>
              <a:t>Look at </a:t>
            </a:r>
            <a:r>
              <a:rPr lang="en-US">
                <a:hlinkClick r:id="rId3"/>
              </a:rPr>
              <a:t>Perlin’s B-Spline Applet</a:t>
            </a:r>
            <a:r>
              <a:rPr lang="en-US"/>
              <a:t>.</a:t>
            </a:r>
          </a:p>
          <a:p>
            <a:pPr marL="800100" lvl="1" indent="-34290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9B6E6-BCC6-6349-B5AD-CDEEB0740EDA}" type="slidenum">
              <a:rPr lang="en-US"/>
              <a:pPr/>
              <a:t>16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949360" y="2184982"/>
            <a:ext cx="7629087" cy="3307404"/>
          </a:xfrm>
          <a:custGeom>
            <a:avLst/>
            <a:gdLst>
              <a:gd name="connsiteX0" fmla="*/ 0 w 7629087"/>
              <a:gd name="connsiteY0" fmla="*/ 1778772 h 3307404"/>
              <a:gd name="connsiteX1" fmla="*/ 525996 w 7629087"/>
              <a:gd name="connsiteY1" fmla="*/ 944973 h 3307404"/>
              <a:gd name="connsiteX2" fmla="*/ 2129644 w 7629087"/>
              <a:gd name="connsiteY2" fmla="*/ 1060422 h 3307404"/>
              <a:gd name="connsiteX3" fmla="*/ 2617153 w 7629087"/>
              <a:gd name="connsiteY3" fmla="*/ 200967 h 3307404"/>
              <a:gd name="connsiteX4" fmla="*/ 3951388 w 7629087"/>
              <a:gd name="connsiteY4" fmla="*/ 239450 h 3307404"/>
              <a:gd name="connsiteX5" fmla="*/ 5170160 w 7629087"/>
              <a:gd name="connsiteY5" fmla="*/ 1637668 h 3307404"/>
              <a:gd name="connsiteX6" fmla="*/ 3322758 w 7629087"/>
              <a:gd name="connsiteY6" fmla="*/ 3266783 h 3307404"/>
              <a:gd name="connsiteX7" fmla="*/ 3194466 w 7629087"/>
              <a:gd name="connsiteY7" fmla="*/ 1881393 h 3307404"/>
              <a:gd name="connsiteX8" fmla="*/ 5208648 w 7629087"/>
              <a:gd name="connsiteY8" fmla="*/ 367727 h 3307404"/>
              <a:gd name="connsiteX9" fmla="*/ 7338292 w 7629087"/>
              <a:gd name="connsiteY9" fmla="*/ 3100023 h 3307404"/>
              <a:gd name="connsiteX10" fmla="*/ 6953417 w 7629087"/>
              <a:gd name="connsiteY10" fmla="*/ 1009111 h 3307404"/>
              <a:gd name="connsiteX0" fmla="*/ 0 w 7629087"/>
              <a:gd name="connsiteY0" fmla="*/ 1778772 h 3307404"/>
              <a:gd name="connsiteX1" fmla="*/ 525996 w 7629087"/>
              <a:gd name="connsiteY1" fmla="*/ 944973 h 3307404"/>
              <a:gd name="connsiteX2" fmla="*/ 2129644 w 7629087"/>
              <a:gd name="connsiteY2" fmla="*/ 1060422 h 3307404"/>
              <a:gd name="connsiteX3" fmla="*/ 2617153 w 7629087"/>
              <a:gd name="connsiteY3" fmla="*/ 200967 h 3307404"/>
              <a:gd name="connsiteX4" fmla="*/ 3951388 w 7629087"/>
              <a:gd name="connsiteY4" fmla="*/ 239450 h 3307404"/>
              <a:gd name="connsiteX5" fmla="*/ 5170160 w 7629087"/>
              <a:gd name="connsiteY5" fmla="*/ 1637668 h 3307404"/>
              <a:gd name="connsiteX6" fmla="*/ 3322758 w 7629087"/>
              <a:gd name="connsiteY6" fmla="*/ 3266783 h 3307404"/>
              <a:gd name="connsiteX7" fmla="*/ 3194466 w 7629087"/>
              <a:gd name="connsiteY7" fmla="*/ 1881393 h 3307404"/>
              <a:gd name="connsiteX8" fmla="*/ 5208648 w 7629087"/>
              <a:gd name="connsiteY8" fmla="*/ 367727 h 3307404"/>
              <a:gd name="connsiteX9" fmla="*/ 7338292 w 7629087"/>
              <a:gd name="connsiteY9" fmla="*/ 3100023 h 3307404"/>
              <a:gd name="connsiteX10" fmla="*/ 6953417 w 7629087"/>
              <a:gd name="connsiteY10" fmla="*/ 1009111 h 3307404"/>
              <a:gd name="connsiteX0" fmla="*/ 0 w 7629087"/>
              <a:gd name="connsiteY0" fmla="*/ 1778772 h 3307404"/>
              <a:gd name="connsiteX1" fmla="*/ 525996 w 7629087"/>
              <a:gd name="connsiteY1" fmla="*/ 944973 h 3307404"/>
              <a:gd name="connsiteX2" fmla="*/ 2129644 w 7629087"/>
              <a:gd name="connsiteY2" fmla="*/ 1060422 h 3307404"/>
              <a:gd name="connsiteX3" fmla="*/ 2617153 w 7629087"/>
              <a:gd name="connsiteY3" fmla="*/ 200967 h 3307404"/>
              <a:gd name="connsiteX4" fmla="*/ 3951388 w 7629087"/>
              <a:gd name="connsiteY4" fmla="*/ 239450 h 3307404"/>
              <a:gd name="connsiteX5" fmla="*/ 5170160 w 7629087"/>
              <a:gd name="connsiteY5" fmla="*/ 1637668 h 3307404"/>
              <a:gd name="connsiteX6" fmla="*/ 3322758 w 7629087"/>
              <a:gd name="connsiteY6" fmla="*/ 3266783 h 3307404"/>
              <a:gd name="connsiteX7" fmla="*/ 3194466 w 7629087"/>
              <a:gd name="connsiteY7" fmla="*/ 1881393 h 3307404"/>
              <a:gd name="connsiteX8" fmla="*/ 5208648 w 7629087"/>
              <a:gd name="connsiteY8" fmla="*/ 367727 h 3307404"/>
              <a:gd name="connsiteX9" fmla="*/ 7338292 w 7629087"/>
              <a:gd name="connsiteY9" fmla="*/ 3100023 h 3307404"/>
              <a:gd name="connsiteX10" fmla="*/ 6953417 w 7629087"/>
              <a:gd name="connsiteY10" fmla="*/ 1009111 h 3307404"/>
              <a:gd name="connsiteX0" fmla="*/ 0 w 7629087"/>
              <a:gd name="connsiteY0" fmla="*/ 1778772 h 3307404"/>
              <a:gd name="connsiteX1" fmla="*/ 525996 w 7629087"/>
              <a:gd name="connsiteY1" fmla="*/ 944973 h 3307404"/>
              <a:gd name="connsiteX2" fmla="*/ 2129644 w 7629087"/>
              <a:gd name="connsiteY2" fmla="*/ 1060422 h 3307404"/>
              <a:gd name="connsiteX3" fmla="*/ 2617153 w 7629087"/>
              <a:gd name="connsiteY3" fmla="*/ 200967 h 3307404"/>
              <a:gd name="connsiteX4" fmla="*/ 3951388 w 7629087"/>
              <a:gd name="connsiteY4" fmla="*/ 239450 h 3307404"/>
              <a:gd name="connsiteX5" fmla="*/ 5170160 w 7629087"/>
              <a:gd name="connsiteY5" fmla="*/ 1637668 h 3307404"/>
              <a:gd name="connsiteX6" fmla="*/ 3322758 w 7629087"/>
              <a:gd name="connsiteY6" fmla="*/ 3266783 h 3307404"/>
              <a:gd name="connsiteX7" fmla="*/ 3194466 w 7629087"/>
              <a:gd name="connsiteY7" fmla="*/ 1881393 h 3307404"/>
              <a:gd name="connsiteX8" fmla="*/ 5208648 w 7629087"/>
              <a:gd name="connsiteY8" fmla="*/ 367727 h 3307404"/>
              <a:gd name="connsiteX9" fmla="*/ 7338292 w 7629087"/>
              <a:gd name="connsiteY9" fmla="*/ 3100023 h 3307404"/>
              <a:gd name="connsiteX10" fmla="*/ 6953417 w 7629087"/>
              <a:gd name="connsiteY10" fmla="*/ 1009111 h 330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29087" h="3307404">
                <a:moveTo>
                  <a:pt x="0" y="1778772"/>
                </a:moveTo>
                <a:cubicBezTo>
                  <a:pt x="85527" y="1421735"/>
                  <a:pt x="171055" y="1064698"/>
                  <a:pt x="525996" y="944973"/>
                </a:cubicBezTo>
                <a:cubicBezTo>
                  <a:pt x="880937" y="825248"/>
                  <a:pt x="1126830" y="1428149"/>
                  <a:pt x="2129644" y="1060422"/>
                </a:cubicBezTo>
                <a:cubicBezTo>
                  <a:pt x="3145287" y="654212"/>
                  <a:pt x="2313529" y="337796"/>
                  <a:pt x="2617153" y="200967"/>
                </a:cubicBezTo>
                <a:cubicBezTo>
                  <a:pt x="2920777" y="64138"/>
                  <a:pt x="3525887" y="0"/>
                  <a:pt x="3951388" y="239450"/>
                </a:cubicBezTo>
                <a:cubicBezTo>
                  <a:pt x="4376889" y="478900"/>
                  <a:pt x="5274932" y="1133113"/>
                  <a:pt x="5170160" y="1637668"/>
                </a:cubicBezTo>
                <a:cubicBezTo>
                  <a:pt x="5065388" y="2142223"/>
                  <a:pt x="3652040" y="3226162"/>
                  <a:pt x="3322758" y="3266783"/>
                </a:cubicBezTo>
                <a:cubicBezTo>
                  <a:pt x="2993476" y="3307404"/>
                  <a:pt x="2880151" y="2364569"/>
                  <a:pt x="3194466" y="1881393"/>
                </a:cubicBezTo>
                <a:cubicBezTo>
                  <a:pt x="3508781" y="1398217"/>
                  <a:pt x="4518010" y="164622"/>
                  <a:pt x="5208648" y="367727"/>
                </a:cubicBezTo>
                <a:cubicBezTo>
                  <a:pt x="5899286" y="570832"/>
                  <a:pt x="7047497" y="2993126"/>
                  <a:pt x="7338292" y="3100023"/>
                </a:cubicBezTo>
                <a:cubicBezTo>
                  <a:pt x="7629087" y="3206920"/>
                  <a:pt x="6953417" y="1009111"/>
                  <a:pt x="6953417" y="100911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D4B6A7-3B13-2846-9141-5FF916848EE9}" type="slidenum">
              <a:rPr lang="en-US"/>
              <a:pPr/>
              <a:t>17</a:t>
            </a:fld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Hermite Cubics</a:t>
            </a:r>
          </a:p>
        </p:txBody>
      </p:sp>
      <p:grpSp>
        <p:nvGrpSpPr>
          <p:cNvPr id="43026" name="Group 18"/>
          <p:cNvGrpSpPr>
            <a:grpSpLocks/>
          </p:cNvGrpSpPr>
          <p:nvPr/>
        </p:nvGrpSpPr>
        <p:grpSpPr bwMode="auto">
          <a:xfrm>
            <a:off x="557213" y="2024063"/>
            <a:ext cx="4021137" cy="2582862"/>
            <a:chOff x="351" y="1275"/>
            <a:chExt cx="2533" cy="1627"/>
          </a:xfrm>
        </p:grpSpPr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2373" y="1275"/>
              <a:ext cx="240" cy="869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 flipH="1" flipV="1">
              <a:off x="635" y="1648"/>
              <a:ext cx="165" cy="1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9" name="Freeform 11"/>
            <p:cNvSpPr>
              <a:spLocks/>
            </p:cNvSpPr>
            <p:nvPr/>
          </p:nvSpPr>
          <p:spPr bwMode="auto">
            <a:xfrm>
              <a:off x="635" y="1285"/>
              <a:ext cx="1978" cy="1376"/>
            </a:xfrm>
            <a:custGeom>
              <a:avLst/>
              <a:gdLst/>
              <a:ahLst/>
              <a:cxnLst>
                <a:cxn ang="0">
                  <a:pos x="165" y="1376"/>
                </a:cxn>
                <a:cxn ang="0">
                  <a:pos x="1978" y="864"/>
                </a:cxn>
              </a:cxnLst>
              <a:rect l="0" t="0" r="r" b="b"/>
              <a:pathLst>
                <a:path w="1978" h="1376">
                  <a:moveTo>
                    <a:pt x="165" y="1376"/>
                  </a:moveTo>
                  <a:cubicBezTo>
                    <a:pt x="0" y="363"/>
                    <a:pt x="1744" y="0"/>
                    <a:pt x="1978" y="864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2" name="Text Box 14"/>
            <p:cNvSpPr txBox="1">
              <a:spLocks noChangeArrowheads="1"/>
            </p:cNvSpPr>
            <p:nvPr/>
          </p:nvSpPr>
          <p:spPr bwMode="auto">
            <a:xfrm>
              <a:off x="688" y="2614"/>
              <a:ext cx="2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p</a:t>
              </a:r>
            </a:p>
          </p:txBody>
        </p:sp>
        <p:sp>
          <p:nvSpPr>
            <p:cNvPr id="43023" name="Text Box 15"/>
            <p:cNvSpPr txBox="1">
              <a:spLocks noChangeArrowheads="1"/>
            </p:cNvSpPr>
            <p:nvPr/>
          </p:nvSpPr>
          <p:spPr bwMode="auto">
            <a:xfrm>
              <a:off x="2555" y="2070"/>
              <a:ext cx="2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q</a:t>
              </a:r>
            </a:p>
          </p:txBody>
        </p:sp>
        <p:sp>
          <p:nvSpPr>
            <p:cNvPr id="43024" name="Text Box 16"/>
            <p:cNvSpPr txBox="1">
              <a:spLocks noChangeArrowheads="1"/>
            </p:cNvSpPr>
            <p:nvPr/>
          </p:nvSpPr>
          <p:spPr bwMode="auto">
            <a:xfrm>
              <a:off x="351" y="1915"/>
              <a:ext cx="4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Dp</a:t>
              </a:r>
            </a:p>
          </p:txBody>
        </p:sp>
        <p:sp>
          <p:nvSpPr>
            <p:cNvPr id="43025" name="Text Box 17"/>
            <p:cNvSpPr txBox="1">
              <a:spLocks noChangeArrowheads="1"/>
            </p:cNvSpPr>
            <p:nvPr/>
          </p:nvSpPr>
          <p:spPr bwMode="auto">
            <a:xfrm>
              <a:off x="2474" y="1499"/>
              <a:ext cx="4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Dq</a:t>
              </a:r>
            </a:p>
          </p:txBody>
        </p:sp>
      </p:grp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4935538" y="1998663"/>
            <a:ext cx="3717925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i="1"/>
              <a:t> = at</a:t>
            </a:r>
            <a:r>
              <a:rPr lang="en-US" i="1" baseline="30000"/>
              <a:t>3</a:t>
            </a:r>
            <a:r>
              <a:rPr lang="en-US" i="1"/>
              <a:t> + bt</a:t>
            </a:r>
            <a:r>
              <a:rPr lang="en-US" i="1" baseline="30000"/>
              <a:t>2</a:t>
            </a:r>
            <a:r>
              <a:rPr lang="en-US" i="1"/>
              <a:t> +ct +d</a:t>
            </a:r>
            <a:endParaRPr lang="en-US" b="1" i="1"/>
          </a:p>
          <a:p>
            <a:pPr>
              <a:spcBef>
                <a:spcPct val="50000"/>
              </a:spcBef>
            </a:pPr>
            <a:endParaRPr lang="en-US" b="1" i="1"/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(0)</a:t>
            </a:r>
            <a:r>
              <a:rPr lang="en-US" i="1"/>
              <a:t> = </a:t>
            </a:r>
            <a:r>
              <a:rPr lang="en-US" b="1" i="1"/>
              <a:t>p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(1)</a:t>
            </a:r>
            <a:r>
              <a:rPr lang="en-US" i="1"/>
              <a:t> = </a:t>
            </a:r>
            <a:r>
              <a:rPr lang="en-US" b="1" i="1"/>
              <a:t>q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 b="1" i="1">
                <a:ea typeface="Times New Roman" charset="0"/>
                <a:cs typeface="Times New Roman" charset="0"/>
              </a:rPr>
              <a:t>'</a:t>
            </a:r>
            <a:r>
              <a:rPr lang="en-US"/>
              <a:t>(0)</a:t>
            </a:r>
            <a:r>
              <a:rPr lang="en-US" i="1"/>
              <a:t> = </a:t>
            </a:r>
            <a:r>
              <a:rPr lang="en-US" b="1" i="1"/>
              <a:t>Dp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 b="1" i="1">
                <a:ea typeface="Times New Roman" charset="0"/>
                <a:cs typeface="Times New Roman" charset="0"/>
              </a:rPr>
              <a:t>'</a:t>
            </a:r>
            <a:r>
              <a:rPr lang="en-US"/>
              <a:t>(1)</a:t>
            </a:r>
            <a:r>
              <a:rPr lang="en-US" i="1"/>
              <a:t> = </a:t>
            </a:r>
            <a:r>
              <a:rPr lang="en-US" b="1" i="1"/>
              <a:t>Dq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C94BD7-E8F8-BE4C-B7FB-A0F937E3D453}" type="slidenum">
              <a:rPr lang="en-US"/>
              <a:pPr/>
              <a:t>18</a:t>
            </a:fld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Hermite Coefficients</a:t>
            </a:r>
          </a:p>
        </p:txBody>
      </p:sp>
      <p:graphicFrame>
        <p:nvGraphicFramePr>
          <p:cNvPr id="87046" name="Object 6"/>
          <p:cNvGraphicFramePr>
            <a:graphicFrameLocks noChangeAspect="1"/>
          </p:cNvGraphicFramePr>
          <p:nvPr>
            <p:ph sz="half" idx="1"/>
          </p:nvPr>
        </p:nvGraphicFramePr>
        <p:xfrm>
          <a:off x="4754563" y="1838325"/>
          <a:ext cx="3013075" cy="1695450"/>
        </p:xfrm>
        <a:graphic>
          <a:graphicData uri="http://schemas.openxmlformats.org/presentationml/2006/ole">
            <p:oleObj spid="_x0000_s87046" name="Equation" r:id="rId4" imgW="1625997" imgH="914797" progId="Equation.DSMT4">
              <p:embed/>
            </p:oleObj>
          </a:graphicData>
        </a:graphic>
      </p:graphicFrame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15938" y="1814513"/>
            <a:ext cx="3717925" cy="3205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i="1"/>
              <a:t> = at</a:t>
            </a:r>
            <a:r>
              <a:rPr lang="en-US" i="1" baseline="30000"/>
              <a:t>3</a:t>
            </a:r>
            <a:r>
              <a:rPr lang="en-US" i="1"/>
              <a:t> + bt</a:t>
            </a:r>
            <a:r>
              <a:rPr lang="en-US" i="1" baseline="30000"/>
              <a:t>2</a:t>
            </a:r>
            <a:r>
              <a:rPr lang="en-US" i="1"/>
              <a:t> +ct +d</a:t>
            </a:r>
            <a:endParaRPr lang="en-US" b="1" i="1"/>
          </a:p>
          <a:p>
            <a:pPr>
              <a:spcBef>
                <a:spcPct val="50000"/>
              </a:spcBef>
            </a:pPr>
            <a:endParaRPr lang="en-US" b="1" i="1"/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(0)</a:t>
            </a:r>
            <a:r>
              <a:rPr lang="en-US" i="1"/>
              <a:t> = </a:t>
            </a:r>
            <a:r>
              <a:rPr lang="en-US" b="1" i="1"/>
              <a:t>p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(1)</a:t>
            </a:r>
            <a:r>
              <a:rPr lang="en-US" i="1"/>
              <a:t> = </a:t>
            </a:r>
            <a:r>
              <a:rPr lang="en-US" b="1" i="1"/>
              <a:t>q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 b="1" i="1">
                <a:ea typeface="Times New Roman" charset="0"/>
                <a:cs typeface="Times New Roman" charset="0"/>
              </a:rPr>
              <a:t>'</a:t>
            </a:r>
            <a:r>
              <a:rPr lang="en-US"/>
              <a:t>(0)</a:t>
            </a:r>
            <a:r>
              <a:rPr lang="en-US" i="1"/>
              <a:t> = </a:t>
            </a:r>
            <a:r>
              <a:rPr lang="en-US" b="1" i="1"/>
              <a:t>Dp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 b="1" i="1">
                <a:ea typeface="Times New Roman" charset="0"/>
                <a:cs typeface="Times New Roman" charset="0"/>
              </a:rPr>
              <a:t>'</a:t>
            </a:r>
            <a:r>
              <a:rPr lang="en-US"/>
              <a:t>(1)</a:t>
            </a:r>
            <a:r>
              <a:rPr lang="en-US" i="1"/>
              <a:t> = </a:t>
            </a:r>
            <a:r>
              <a:rPr lang="en-US" b="1" i="1"/>
              <a:t>Dq</a:t>
            </a:r>
          </a:p>
        </p:txBody>
      </p:sp>
      <p:graphicFrame>
        <p:nvGraphicFramePr>
          <p:cNvPr id="87048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4722813" y="3735388"/>
          <a:ext cx="3232150" cy="1662112"/>
        </p:xfrm>
        <a:graphic>
          <a:graphicData uri="http://schemas.openxmlformats.org/presentationml/2006/ole">
            <p:oleObj spid="_x0000_s87048" name="Equation" r:id="rId5" imgW="1778397" imgH="914797" progId="Equation.DSMT4">
              <p:embed/>
            </p:oleObj>
          </a:graphicData>
        </a:graphic>
      </p:graphicFrame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74625" y="5646738"/>
            <a:ext cx="8850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For each coordinate, we have 4 linear equations in 4 unknowns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F5654F-0776-D741-9239-E46732F06FB3}" type="slidenum">
              <a:rPr lang="en-US"/>
              <a:pPr/>
              <a:t>19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Boundary Constraint Matrix</a:t>
            </a: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019300" y="3773488"/>
          <a:ext cx="914400" cy="179387"/>
        </p:xfrm>
        <a:graphic>
          <a:graphicData uri="http://schemas.openxmlformats.org/presentationml/2006/ole">
            <p:oleObj spid="_x0000_s92164" name="Equation" r:id="rId4" imgW="429694" imgH="667586" progId="Equation.DSMT4">
              <p:embed/>
            </p:oleObj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4478338" y="2514600"/>
          <a:ext cx="4038600" cy="2254250"/>
        </p:xfrm>
        <a:graphic>
          <a:graphicData uri="http://schemas.openxmlformats.org/presentationml/2006/ole">
            <p:oleObj spid="_x0000_s92166" name="Equation" r:id="rId5" imgW="1638697" imgH="914797" progId="Equation.DSMT4">
              <p:embed/>
            </p:oleObj>
          </a:graphicData>
        </a:graphic>
      </p:graphicFrame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688975" y="1881188"/>
          <a:ext cx="3013075" cy="1695450"/>
        </p:xfrm>
        <a:graphic>
          <a:graphicData uri="http://schemas.openxmlformats.org/presentationml/2006/ole">
            <p:oleObj spid="_x0000_s92168" name="Equation" r:id="rId6" imgW="1625997" imgH="914797" progId="Equation.DSMT4">
              <p:embed/>
            </p:oleObj>
          </a:graphicData>
        </a:graphic>
      </p:graphicFrame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647700" y="3771900"/>
          <a:ext cx="3252788" cy="1674813"/>
        </p:xfrm>
        <a:graphic>
          <a:graphicData uri="http://schemas.openxmlformats.org/presentationml/2006/ole">
            <p:oleObj spid="_x0000_s92169" name="Equation" r:id="rId7" imgW="1778397" imgH="914797" progId="Equation.DSMT4">
              <p:embed/>
            </p:oleObj>
          </a:graphicData>
        </a:graphic>
      </p:graphicFrame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5781675" y="2624138"/>
            <a:ext cx="2006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5780088" y="3082925"/>
            <a:ext cx="2006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5783263" y="3749675"/>
            <a:ext cx="2006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5781675" y="4208463"/>
            <a:ext cx="2006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0" grpId="0" animBg="1"/>
      <p:bldP spid="92171" grpId="0" animBg="1"/>
      <p:bldP spid="92172" grpId="0" animBg="1"/>
      <p:bldP spid="921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D17B56-AF2F-2C49-AE8D-962C57D90400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Topics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Curves</a:t>
            </a:r>
          </a:p>
          <a:p>
            <a:r>
              <a:rPr lang="en-US"/>
              <a:t>Fitting Curves to Data Points</a:t>
            </a:r>
          </a:p>
          <a:p>
            <a:r>
              <a:rPr lang="en-US"/>
              <a:t>Splines</a:t>
            </a:r>
          </a:p>
          <a:p>
            <a:r>
              <a:rPr lang="en-US"/>
              <a:t>Hermite Cubics</a:t>
            </a:r>
          </a:p>
          <a:p>
            <a:r>
              <a:rPr lang="en-US"/>
              <a:t>Bezier Cubics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9C3094-9088-064D-9A5F-F031B2F28364}" type="slidenum">
              <a:rPr lang="en-US"/>
              <a:pPr/>
              <a:t>20</a:t>
            </a:fld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Hermite Matrix</a:t>
            </a:r>
          </a:p>
        </p:txBody>
      </p:sp>
      <p:graphicFrame>
        <p:nvGraphicFramePr>
          <p:cNvPr id="97285" name="Object 5"/>
          <p:cNvGraphicFramePr>
            <a:graphicFrameLocks noChangeAspect="1"/>
          </p:cNvGraphicFramePr>
          <p:nvPr>
            <p:ph idx="1"/>
          </p:nvPr>
        </p:nvGraphicFramePr>
        <p:xfrm>
          <a:off x="1643063" y="1658938"/>
          <a:ext cx="6096000" cy="2832100"/>
        </p:xfrm>
        <a:graphic>
          <a:graphicData uri="http://schemas.openxmlformats.org/presentationml/2006/ole">
            <p:oleObj spid="_x0000_s97285" name="Equation" r:id="rId4" imgW="1968897" imgH="914797" progId="Equation.DSMT4">
              <p:embed/>
            </p:oleObj>
          </a:graphicData>
        </a:graphic>
      </p:graphicFrame>
      <p:sp>
        <p:nvSpPr>
          <p:cNvPr id="97287" name="AutoShape 7"/>
          <p:cNvSpPr>
            <a:spLocks/>
          </p:cNvSpPr>
          <p:nvPr/>
        </p:nvSpPr>
        <p:spPr bwMode="auto">
          <a:xfrm rot="-5400000">
            <a:off x="4513263" y="2900362"/>
            <a:ext cx="446088" cy="3649663"/>
          </a:xfrm>
          <a:prstGeom prst="leftBrace">
            <a:avLst>
              <a:gd name="adj1" fmla="val 6817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4318000" y="4927600"/>
            <a:ext cx="1201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spcAft>
                <a:spcPct val="10000"/>
              </a:spcAft>
            </a:pPr>
            <a:r>
              <a:rPr lang="en-US" sz="2800" b="1" i="1"/>
              <a:t>M</a:t>
            </a:r>
            <a:r>
              <a:rPr lang="en-US" sz="2800" b="1" i="1" baseline="-25000"/>
              <a:t>H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6591300" y="4932363"/>
            <a:ext cx="120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spcAft>
                <a:spcPct val="10000"/>
              </a:spcAft>
            </a:pPr>
            <a:r>
              <a:rPr lang="en-US" sz="2800" b="1" i="1"/>
              <a:t>G</a:t>
            </a:r>
            <a:r>
              <a:rPr lang="en-US" sz="2800" b="1" i="1" baseline="-25000"/>
              <a:t>H</a:t>
            </a:r>
          </a:p>
        </p:txBody>
      </p:sp>
      <p:sp>
        <p:nvSpPr>
          <p:cNvPr id="97291" name="AutoShape 11"/>
          <p:cNvSpPr>
            <a:spLocks/>
          </p:cNvSpPr>
          <p:nvPr/>
        </p:nvSpPr>
        <p:spPr bwMode="auto">
          <a:xfrm rot="-5400000">
            <a:off x="6970712" y="4235451"/>
            <a:ext cx="398463" cy="950912"/>
          </a:xfrm>
          <a:prstGeom prst="leftBrace">
            <a:avLst>
              <a:gd name="adj1" fmla="val 1988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11C79-9852-BC48-863D-6BBF2F4F6332}" type="slidenum">
              <a:rPr lang="en-US"/>
              <a:pPr/>
              <a:t>21</a:t>
            </a:fld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Hermite Blending Functions</a:t>
            </a:r>
          </a:p>
        </p:txBody>
      </p:sp>
      <p:graphicFrame>
        <p:nvGraphicFramePr>
          <p:cNvPr id="99333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487363" y="1755775"/>
          <a:ext cx="8328025" cy="1662113"/>
        </p:xfrm>
        <a:graphic>
          <a:graphicData uri="http://schemas.openxmlformats.org/presentationml/2006/ole">
            <p:oleObj spid="_x0000_s99333" name="Equation" r:id="rId4" imgW="4585097" imgH="914797" progId="Equation.DSMT4">
              <p:embed/>
            </p:oleObj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466725" y="3654425"/>
          <a:ext cx="8526463" cy="552450"/>
        </p:xfrm>
        <a:graphic>
          <a:graphicData uri="http://schemas.openxmlformats.org/presentationml/2006/ole">
            <p:oleObj spid="_x0000_s99335" name="Equation" r:id="rId5" imgW="4305697" imgH="279797" progId="Equation.DSMT4">
              <p:embed/>
            </p:oleObj>
          </a:graphicData>
        </a:graphic>
      </p:graphicFrame>
      <p:graphicFrame>
        <p:nvGraphicFramePr>
          <p:cNvPr id="99345" name="Object 17"/>
          <p:cNvGraphicFramePr>
            <a:graphicFrameLocks noChangeAspect="1"/>
          </p:cNvGraphicFramePr>
          <p:nvPr/>
        </p:nvGraphicFramePr>
        <p:xfrm>
          <a:off x="1173163" y="4692650"/>
          <a:ext cx="6638925" cy="576263"/>
        </p:xfrm>
        <a:graphic>
          <a:graphicData uri="http://schemas.openxmlformats.org/presentationml/2006/ole">
            <p:oleObj spid="_x0000_s99345" name="Equation" r:id="rId6" imgW="2921397" imgH="254397" progId="Equation.DSMT4">
              <p:embed/>
            </p:oleObj>
          </a:graphicData>
        </a:graphic>
      </p:graphicFrame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1617663" y="3548063"/>
            <a:ext cx="1676400" cy="6937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3709988" y="3608388"/>
            <a:ext cx="1430337" cy="6937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5816600" y="3606800"/>
            <a:ext cx="1504950" cy="6937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9" name="Rectangle 21"/>
          <p:cNvSpPr>
            <a:spLocks noChangeArrowheads="1"/>
          </p:cNvSpPr>
          <p:nvPr/>
        </p:nvSpPr>
        <p:spPr bwMode="auto">
          <a:xfrm>
            <a:off x="8008938" y="3590925"/>
            <a:ext cx="966787" cy="6937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1008063" y="4614863"/>
            <a:ext cx="7315200" cy="6937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9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9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9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9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6" grpId="0" animBg="1"/>
      <p:bldP spid="99347" grpId="0" animBg="1"/>
      <p:bldP spid="99348" grpId="0" animBg="1"/>
      <p:bldP spid="99349" grpId="0" animBg="1"/>
      <p:bldP spid="9935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4DB916-86F2-2445-966B-549CF2A58A60}" type="slidenum">
              <a:rPr lang="en-US"/>
              <a:pPr/>
              <a:t>22</a:t>
            </a:fld>
            <a:endParaRPr lang="en-US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Splines of Hermite Cubics</a:t>
            </a:r>
          </a:p>
        </p:txBody>
      </p:sp>
      <p:sp>
        <p:nvSpPr>
          <p:cNvPr id="109577" name="Freeform 9"/>
          <p:cNvSpPr>
            <a:spLocks/>
          </p:cNvSpPr>
          <p:nvPr/>
        </p:nvSpPr>
        <p:spPr bwMode="auto">
          <a:xfrm>
            <a:off x="1066800" y="2065338"/>
            <a:ext cx="6934200" cy="2768600"/>
          </a:xfrm>
          <a:custGeom>
            <a:avLst/>
            <a:gdLst/>
            <a:ahLst/>
            <a:cxnLst>
              <a:cxn ang="0">
                <a:pos x="224" y="1744"/>
              </a:cxn>
              <a:cxn ang="0">
                <a:pos x="1323" y="283"/>
              </a:cxn>
              <a:cxn ang="0">
                <a:pos x="3280" y="1478"/>
              </a:cxn>
              <a:cxn ang="0">
                <a:pos x="4235" y="912"/>
              </a:cxn>
              <a:cxn ang="0">
                <a:pos x="4080" y="0"/>
              </a:cxn>
            </a:cxnLst>
            <a:rect l="0" t="0" r="r" b="b"/>
            <a:pathLst>
              <a:path w="4368" h="1744">
                <a:moveTo>
                  <a:pt x="224" y="1744"/>
                </a:moveTo>
                <a:cubicBezTo>
                  <a:pt x="0" y="774"/>
                  <a:pt x="814" y="327"/>
                  <a:pt x="1323" y="283"/>
                </a:cubicBezTo>
                <a:cubicBezTo>
                  <a:pt x="1832" y="239"/>
                  <a:pt x="2795" y="1373"/>
                  <a:pt x="3280" y="1478"/>
                </a:cubicBezTo>
                <a:cubicBezTo>
                  <a:pt x="3765" y="1583"/>
                  <a:pt x="4102" y="1158"/>
                  <a:pt x="4235" y="912"/>
                </a:cubicBezTo>
                <a:cubicBezTo>
                  <a:pt x="4368" y="666"/>
                  <a:pt x="4352" y="192"/>
                  <a:pt x="408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 flipH="1" flipV="1">
            <a:off x="1074738" y="3294063"/>
            <a:ext cx="347662" cy="1539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0" name="Line 12"/>
          <p:cNvSpPr>
            <a:spLocks noChangeShapeType="1"/>
          </p:cNvSpPr>
          <p:nvPr/>
        </p:nvSpPr>
        <p:spPr bwMode="auto">
          <a:xfrm flipV="1">
            <a:off x="3132138" y="2446338"/>
            <a:ext cx="812800" cy="68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>
            <a:off x="6272213" y="4422775"/>
            <a:ext cx="777875" cy="177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 flipV="1">
            <a:off x="7773988" y="3171825"/>
            <a:ext cx="209550" cy="3635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 flipV="1">
            <a:off x="2362200" y="2514600"/>
            <a:ext cx="812800" cy="68263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1" name="Line 13"/>
          <p:cNvSpPr>
            <a:spLocks noChangeShapeType="1"/>
          </p:cNvSpPr>
          <p:nvPr/>
        </p:nvSpPr>
        <p:spPr bwMode="auto">
          <a:xfrm>
            <a:off x="5503863" y="4241800"/>
            <a:ext cx="777875" cy="17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 flipV="1">
            <a:off x="7569200" y="3530600"/>
            <a:ext cx="209550" cy="363538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6" name="Line 18"/>
          <p:cNvSpPr>
            <a:spLocks noChangeShapeType="1"/>
          </p:cNvSpPr>
          <p:nvPr/>
        </p:nvSpPr>
        <p:spPr bwMode="auto">
          <a:xfrm flipH="1" flipV="1">
            <a:off x="7543800" y="2065338"/>
            <a:ext cx="423863" cy="304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9592" name="Group 24"/>
          <p:cNvGrpSpPr>
            <a:grpSpLocks/>
          </p:cNvGrpSpPr>
          <p:nvPr/>
        </p:nvGrpSpPr>
        <p:grpSpPr bwMode="auto">
          <a:xfrm>
            <a:off x="3157538" y="2370138"/>
            <a:ext cx="3098800" cy="2049462"/>
            <a:chOff x="1989" y="1493"/>
            <a:chExt cx="1952" cy="1291"/>
          </a:xfrm>
        </p:grpSpPr>
        <p:sp>
          <p:nvSpPr>
            <p:cNvPr id="109590" name="Freeform 22"/>
            <p:cNvSpPr>
              <a:spLocks/>
            </p:cNvSpPr>
            <p:nvPr/>
          </p:nvSpPr>
          <p:spPr bwMode="auto">
            <a:xfrm>
              <a:off x="1989" y="1493"/>
              <a:ext cx="1952" cy="1291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1952" y="1291"/>
                </a:cxn>
              </a:cxnLst>
              <a:rect l="0" t="0" r="r" b="b"/>
              <a:pathLst>
                <a:path w="1952" h="1291">
                  <a:moveTo>
                    <a:pt x="0" y="91"/>
                  </a:moveTo>
                  <a:cubicBezTo>
                    <a:pt x="1158" y="0"/>
                    <a:pt x="1478" y="1184"/>
                    <a:pt x="1952" y="1291"/>
                  </a:cubicBez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91" name="Line 23"/>
            <p:cNvSpPr>
              <a:spLocks noChangeShapeType="1"/>
            </p:cNvSpPr>
            <p:nvPr/>
          </p:nvSpPr>
          <p:spPr bwMode="auto">
            <a:xfrm flipV="1">
              <a:off x="1995" y="1499"/>
              <a:ext cx="1152" cy="80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593" name="Text Box 25"/>
          <p:cNvSpPr txBox="1">
            <a:spLocks noChangeArrowheads="1"/>
          </p:cNvSpPr>
          <p:nvPr/>
        </p:nvSpPr>
        <p:spPr bwMode="auto">
          <a:xfrm>
            <a:off x="406400" y="1735138"/>
            <a:ext cx="481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 C</a:t>
            </a:r>
            <a:r>
              <a:rPr lang="en-US" baseline="30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 spline of Hermite curves</a:t>
            </a:r>
          </a:p>
        </p:txBody>
      </p:sp>
      <p:sp>
        <p:nvSpPr>
          <p:cNvPr id="109594" name="Text Box 26"/>
          <p:cNvSpPr txBox="1">
            <a:spLocks noChangeArrowheads="1"/>
          </p:cNvSpPr>
          <p:nvPr/>
        </p:nvSpPr>
        <p:spPr bwMode="auto">
          <a:xfrm>
            <a:off x="2852738" y="5189538"/>
            <a:ext cx="5730875" cy="495300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 G</a:t>
            </a:r>
            <a:r>
              <a:rPr lang="en-US" baseline="30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 but not C</a:t>
            </a:r>
            <a:r>
              <a:rPr lang="en-US" baseline="30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 spline of Hermite curves</a:t>
            </a:r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501650" y="5875338"/>
            <a:ext cx="852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The vectors shown are 1/3 the length of the tangent vectors.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10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94" grpId="0" animBg="1"/>
      <p:bldP spid="10959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F0A1D8-D70A-AF49-B9C5-C007DA7B3886}" type="slidenum">
              <a:rPr lang="en-US"/>
              <a:pPr/>
              <a:t>23</a:t>
            </a:fld>
            <a:endParaRPr lang="en-US"/>
          </a:p>
        </p:txBody>
      </p:sp>
      <p:sp>
        <p:nvSpPr>
          <p:cNvPr id="114699" name="Freeform 11"/>
          <p:cNvSpPr>
            <a:spLocks/>
          </p:cNvSpPr>
          <p:nvPr/>
        </p:nvSpPr>
        <p:spPr bwMode="auto">
          <a:xfrm>
            <a:off x="719138" y="2166938"/>
            <a:ext cx="7197725" cy="2311400"/>
          </a:xfrm>
          <a:custGeom>
            <a:avLst/>
            <a:gdLst/>
            <a:ahLst/>
            <a:cxnLst>
              <a:cxn ang="0">
                <a:pos x="0" y="1456"/>
              </a:cxn>
              <a:cxn ang="0">
                <a:pos x="299" y="496"/>
              </a:cxn>
              <a:cxn ang="0">
                <a:pos x="1616" y="0"/>
              </a:cxn>
              <a:cxn ang="0">
                <a:pos x="3014" y="486"/>
              </a:cxn>
              <a:cxn ang="0">
                <a:pos x="4534" y="160"/>
              </a:cxn>
            </a:cxnLst>
            <a:rect l="0" t="0" r="r" b="b"/>
            <a:pathLst>
              <a:path w="4534" h="1456">
                <a:moveTo>
                  <a:pt x="0" y="1456"/>
                </a:moveTo>
                <a:lnTo>
                  <a:pt x="299" y="496"/>
                </a:lnTo>
                <a:lnTo>
                  <a:pt x="1616" y="0"/>
                </a:lnTo>
                <a:lnTo>
                  <a:pt x="3014" y="486"/>
                </a:lnTo>
                <a:lnTo>
                  <a:pt x="4534" y="160"/>
                </a:lnTo>
              </a:path>
            </a:pathLst>
          </a:custGeom>
          <a:noFill/>
          <a:ln w="28575" cap="rnd" cmpd="sng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Computing the Tangent Vectors</a:t>
            </a:r>
            <a:br>
              <a:rPr lang="en-US" sz="3800"/>
            </a:br>
            <a:r>
              <a:rPr lang="en-US" sz="3800"/>
              <a:t>Catmull-Rom Spline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650875" y="438467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1116013" y="286226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3200400" y="207327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5419725" y="286067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7821613" y="2327275"/>
            <a:ext cx="182562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447675" y="4421188"/>
            <a:ext cx="550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 </a:t>
            </a:r>
            <a:r>
              <a:rPr lang="en-US" b="1" i="1"/>
              <a:t>p</a:t>
            </a:r>
            <a:r>
              <a:rPr lang="en-US" b="1" i="1" baseline="-25000"/>
              <a:t>1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844550" y="2338388"/>
            <a:ext cx="550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 </a:t>
            </a:r>
            <a:r>
              <a:rPr lang="en-US" b="1" i="1"/>
              <a:t>p</a:t>
            </a:r>
            <a:r>
              <a:rPr lang="en-US" b="1" i="1" baseline="-25000"/>
              <a:t>2</a:t>
            </a:r>
          </a:p>
        </p:txBody>
      </p:sp>
      <p:sp>
        <p:nvSpPr>
          <p:cNvPr id="114702" name="Text Box 14"/>
          <p:cNvSpPr txBox="1">
            <a:spLocks noChangeArrowheads="1"/>
          </p:cNvSpPr>
          <p:nvPr/>
        </p:nvSpPr>
        <p:spPr bwMode="auto">
          <a:xfrm>
            <a:off x="3309938" y="1652588"/>
            <a:ext cx="550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 </a:t>
            </a:r>
            <a:r>
              <a:rPr lang="en-US" b="1" i="1"/>
              <a:t>p</a:t>
            </a:r>
            <a:r>
              <a:rPr lang="en-US" b="1" i="1" baseline="-25000"/>
              <a:t>3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5214938" y="2973388"/>
            <a:ext cx="550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 </a:t>
            </a:r>
            <a:r>
              <a:rPr lang="en-US" b="1" i="1"/>
              <a:t>p</a:t>
            </a:r>
            <a:r>
              <a:rPr lang="en-US" b="1" i="1" baseline="-25000"/>
              <a:t>4</a:t>
            </a:r>
          </a:p>
        </p:txBody>
      </p:sp>
      <p:sp>
        <p:nvSpPr>
          <p:cNvPr id="114704" name="Text Box 16"/>
          <p:cNvSpPr txBox="1">
            <a:spLocks noChangeArrowheads="1"/>
          </p:cNvSpPr>
          <p:nvPr/>
        </p:nvSpPr>
        <p:spPr bwMode="auto">
          <a:xfrm>
            <a:off x="7797800" y="1779588"/>
            <a:ext cx="550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 p</a:t>
            </a:r>
            <a:r>
              <a:rPr lang="en-US" b="1" i="1" baseline="-25000"/>
              <a:t>5</a:t>
            </a:r>
          </a:p>
        </p:txBody>
      </p:sp>
      <p:sp>
        <p:nvSpPr>
          <p:cNvPr id="114707" name="Freeform 19"/>
          <p:cNvSpPr>
            <a:spLocks/>
          </p:cNvSpPr>
          <p:nvPr/>
        </p:nvSpPr>
        <p:spPr bwMode="auto">
          <a:xfrm>
            <a:off x="728663" y="2155825"/>
            <a:ext cx="7204075" cy="2332038"/>
          </a:xfrm>
          <a:custGeom>
            <a:avLst/>
            <a:gdLst/>
            <a:ahLst/>
            <a:cxnLst>
              <a:cxn ang="0">
                <a:pos x="0" y="1469"/>
              </a:cxn>
              <a:cxn ang="0">
                <a:pos x="298" y="498"/>
              </a:cxn>
              <a:cxn ang="0">
                <a:pos x="1610" y="2"/>
              </a:cxn>
              <a:cxn ang="0">
                <a:pos x="3024" y="509"/>
              </a:cxn>
              <a:cxn ang="0">
                <a:pos x="4538" y="157"/>
              </a:cxn>
            </a:cxnLst>
            <a:rect l="0" t="0" r="r" b="b"/>
            <a:pathLst>
              <a:path w="4538" h="1469">
                <a:moveTo>
                  <a:pt x="0" y="1469"/>
                </a:moveTo>
                <a:cubicBezTo>
                  <a:pt x="0" y="1463"/>
                  <a:pt x="30" y="742"/>
                  <a:pt x="298" y="498"/>
                </a:cubicBezTo>
                <a:cubicBezTo>
                  <a:pt x="566" y="254"/>
                  <a:pt x="1156" y="0"/>
                  <a:pt x="1610" y="2"/>
                </a:cubicBezTo>
                <a:cubicBezTo>
                  <a:pt x="2064" y="4"/>
                  <a:pt x="2536" y="483"/>
                  <a:pt x="3024" y="509"/>
                </a:cubicBezTo>
                <a:cubicBezTo>
                  <a:pt x="3512" y="535"/>
                  <a:pt x="4538" y="162"/>
                  <a:pt x="4538" y="1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4711" name="Group 23"/>
          <p:cNvGrpSpPr>
            <a:grpSpLocks/>
          </p:cNvGrpSpPr>
          <p:nvPr/>
        </p:nvGrpSpPr>
        <p:grpSpPr bwMode="auto">
          <a:xfrm>
            <a:off x="3233738" y="2166938"/>
            <a:ext cx="4368800" cy="3598862"/>
            <a:chOff x="2037" y="1365"/>
            <a:chExt cx="2752" cy="2267"/>
          </a:xfrm>
        </p:grpSpPr>
        <p:sp>
          <p:nvSpPr>
            <p:cNvPr id="114705" name="Text Box 17"/>
            <p:cNvSpPr txBox="1">
              <a:spLocks noChangeArrowheads="1"/>
            </p:cNvSpPr>
            <p:nvPr/>
          </p:nvSpPr>
          <p:spPr bwMode="auto">
            <a:xfrm>
              <a:off x="2037" y="2309"/>
              <a:ext cx="2752" cy="1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>
                  <a:solidFill>
                    <a:schemeClr val="accent2"/>
                  </a:solidFill>
                </a:rPr>
                <a:t>(0)</a:t>
              </a:r>
              <a:r>
                <a:rPr lang="en-US" i="1">
                  <a:solidFill>
                    <a:schemeClr val="accent2"/>
                  </a:solidFill>
                </a:rPr>
                <a:t> = </a:t>
              </a: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 baseline="-25000">
                  <a:solidFill>
                    <a:schemeClr val="accent2"/>
                  </a:solidFill>
                </a:rPr>
                <a:t>3</a:t>
              </a:r>
            </a:p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>
                  <a:solidFill>
                    <a:schemeClr val="accent2"/>
                  </a:solidFill>
                </a:rPr>
                <a:t>(1)</a:t>
              </a:r>
              <a:r>
                <a:rPr lang="en-US" i="1">
                  <a:solidFill>
                    <a:schemeClr val="accent2"/>
                  </a:solidFill>
                </a:rPr>
                <a:t> = </a:t>
              </a: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 baseline="-25000">
                  <a:solidFill>
                    <a:schemeClr val="accent2"/>
                  </a:solidFill>
                </a:rPr>
                <a:t>4</a:t>
              </a:r>
            </a:p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>
                  <a:solidFill>
                    <a:schemeClr val="accent2"/>
                  </a:solidFill>
                  <a:ea typeface="Times New Roman" charset="0"/>
                  <a:cs typeface="Times New Roman" charset="0"/>
                </a:rPr>
                <a:t>'</a:t>
              </a:r>
              <a:r>
                <a:rPr lang="en-US">
                  <a:solidFill>
                    <a:schemeClr val="accent2"/>
                  </a:solidFill>
                </a:rPr>
                <a:t>(0)</a:t>
              </a:r>
              <a:r>
                <a:rPr lang="en-US" i="1">
                  <a:solidFill>
                    <a:schemeClr val="accent2"/>
                  </a:solidFill>
                </a:rPr>
                <a:t> = </a:t>
              </a:r>
              <a:r>
                <a:rPr lang="en-US">
                  <a:solidFill>
                    <a:schemeClr val="accent2"/>
                  </a:solidFill>
                  <a:latin typeface="Comic Sans MS" charset="0"/>
                </a:rPr>
                <a:t>½</a:t>
              </a:r>
              <a:r>
                <a:rPr lang="en-US" i="1">
                  <a:solidFill>
                    <a:schemeClr val="accent2"/>
                  </a:solidFill>
                </a:rPr>
                <a:t>(</a:t>
              </a: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 baseline="-25000">
                  <a:solidFill>
                    <a:schemeClr val="accent2"/>
                  </a:solidFill>
                </a:rPr>
                <a:t>4 </a:t>
              </a:r>
              <a:r>
                <a:rPr lang="en-US" i="1">
                  <a:solidFill>
                    <a:schemeClr val="accent2"/>
                  </a:solidFill>
                </a:rPr>
                <a:t>- </a:t>
              </a: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 baseline="-25000">
                  <a:solidFill>
                    <a:schemeClr val="accent2"/>
                  </a:solidFill>
                </a:rPr>
                <a:t>2 </a:t>
              </a:r>
              <a:r>
                <a:rPr lang="en-US" sz="1800" i="1">
                  <a:solidFill>
                    <a:schemeClr val="accent2"/>
                  </a:solidFill>
                  <a:latin typeface="Arial" charset="0"/>
                </a:rPr>
                <a:t>)</a:t>
              </a:r>
              <a:endParaRPr lang="en-US" b="1" i="1" baseline="-25000">
                <a:solidFill>
                  <a:schemeClr val="accent2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>
                  <a:solidFill>
                    <a:schemeClr val="accent2"/>
                  </a:solidFill>
                  <a:ea typeface="Times New Roman" charset="0"/>
                  <a:cs typeface="Times New Roman" charset="0"/>
                </a:rPr>
                <a:t>'</a:t>
              </a:r>
              <a:r>
                <a:rPr lang="en-US">
                  <a:solidFill>
                    <a:schemeClr val="accent2"/>
                  </a:solidFill>
                </a:rPr>
                <a:t>(1)</a:t>
              </a:r>
              <a:r>
                <a:rPr lang="en-US" i="1">
                  <a:solidFill>
                    <a:schemeClr val="accent2"/>
                  </a:solidFill>
                </a:rPr>
                <a:t> = </a:t>
              </a:r>
              <a:r>
                <a:rPr lang="en-US">
                  <a:solidFill>
                    <a:schemeClr val="accent2"/>
                  </a:solidFill>
                  <a:latin typeface="Comic Sans MS" charset="0"/>
                </a:rPr>
                <a:t>½</a:t>
              </a:r>
              <a:r>
                <a:rPr lang="en-US" i="1">
                  <a:solidFill>
                    <a:schemeClr val="accent2"/>
                  </a:solidFill>
                </a:rPr>
                <a:t>(</a:t>
              </a: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 baseline="-25000">
                  <a:solidFill>
                    <a:schemeClr val="accent2"/>
                  </a:solidFill>
                </a:rPr>
                <a:t>5 </a:t>
              </a:r>
              <a:r>
                <a:rPr lang="en-US" i="1">
                  <a:solidFill>
                    <a:schemeClr val="accent2"/>
                  </a:solidFill>
                </a:rPr>
                <a:t>- </a:t>
              </a:r>
              <a:r>
                <a:rPr lang="en-US" b="1" i="1">
                  <a:solidFill>
                    <a:schemeClr val="accent2"/>
                  </a:solidFill>
                </a:rPr>
                <a:t>p</a:t>
              </a:r>
              <a:r>
                <a:rPr lang="en-US" b="1" i="1" baseline="-25000">
                  <a:solidFill>
                    <a:schemeClr val="accent2"/>
                  </a:solidFill>
                </a:rPr>
                <a:t>3 </a:t>
              </a:r>
              <a:r>
                <a:rPr lang="en-US" sz="1800" i="1">
                  <a:solidFill>
                    <a:schemeClr val="accent2"/>
                  </a:solidFill>
                  <a:latin typeface="Arial" charset="0"/>
                </a:rPr>
                <a:t>)</a:t>
              </a:r>
            </a:p>
          </p:txBody>
        </p:sp>
        <p:sp>
          <p:nvSpPr>
            <p:cNvPr id="114708" name="Freeform 20"/>
            <p:cNvSpPr>
              <a:spLocks/>
            </p:cNvSpPr>
            <p:nvPr/>
          </p:nvSpPr>
          <p:spPr bwMode="auto">
            <a:xfrm>
              <a:off x="2064" y="1365"/>
              <a:ext cx="1408" cy="4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8" y="491"/>
                </a:cxn>
              </a:cxnLst>
              <a:rect l="0" t="0" r="r" b="b"/>
              <a:pathLst>
                <a:path w="1408" h="491">
                  <a:moveTo>
                    <a:pt x="0" y="0"/>
                  </a:moveTo>
                  <a:cubicBezTo>
                    <a:pt x="443" y="0"/>
                    <a:pt x="875" y="459"/>
                    <a:pt x="1408" y="491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10" name="Line 22"/>
            <p:cNvSpPr>
              <a:spLocks noChangeShapeType="1"/>
            </p:cNvSpPr>
            <p:nvPr/>
          </p:nvSpPr>
          <p:spPr bwMode="auto">
            <a:xfrm flipV="1">
              <a:off x="2235" y="1723"/>
              <a:ext cx="490" cy="57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1185863" y="2951163"/>
            <a:ext cx="43370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3355975" y="2955925"/>
            <a:ext cx="2166938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3286125" y="2154238"/>
            <a:ext cx="4618038" cy="2635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Aspect="1" noChangeShapeType="1"/>
          </p:cNvSpPr>
          <p:nvPr/>
        </p:nvSpPr>
        <p:spPr bwMode="auto">
          <a:xfrm>
            <a:off x="5559425" y="2286000"/>
            <a:ext cx="2312988" cy="1317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-0.00046 L -0.00573 -0.1140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14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16667E-6 1.91996E-7 L -0.00782 0.09761 " pathEditMode="relative" ptsTypes="AA">
                                      <p:cBhvr>
                                        <p:cTn id="37" dur="2000" fill="hold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12" grpId="0" animBg="1"/>
      <p:bldP spid="114712" grpId="1" animBg="1"/>
      <p:bldP spid="114713" grpId="0" animBg="1"/>
      <p:bldP spid="114713" grpId="1" animBg="1"/>
      <p:bldP spid="114714" grpId="0" animBg="1"/>
      <p:bldP spid="114714" grpId="1" animBg="1"/>
      <p:bldP spid="114715" grpId="0" animBg="1"/>
      <p:bldP spid="11471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0D1572-0240-0347-B34B-265A1DD12493}" type="slidenum">
              <a:rPr lang="en-US"/>
              <a:pPr/>
              <a:t>24</a:t>
            </a:fld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Cardinal Spline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488950" y="1633538"/>
            <a:ext cx="3225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The Catmull-Rom spline</a:t>
            </a:r>
          </a:p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i="1">
                <a:solidFill>
                  <a:schemeClr val="accent2"/>
                </a:solidFill>
              </a:rPr>
              <a:t>(0) = </a:t>
            </a: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 baseline="-25000">
                <a:solidFill>
                  <a:schemeClr val="accent2"/>
                </a:solidFill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i="1">
                <a:solidFill>
                  <a:schemeClr val="accent2"/>
                </a:solidFill>
              </a:rPr>
              <a:t>(1) = </a:t>
            </a: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 baseline="-25000">
                <a:solidFill>
                  <a:schemeClr val="accent2"/>
                </a:solidFill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>
                <a:solidFill>
                  <a:schemeClr val="accent2"/>
                </a:solidFill>
                <a:ea typeface="Times New Roman" charset="0"/>
                <a:cs typeface="Times New Roman" charset="0"/>
              </a:rPr>
              <a:t>'</a:t>
            </a:r>
            <a:r>
              <a:rPr lang="en-US" i="1">
                <a:solidFill>
                  <a:schemeClr val="accent2"/>
                </a:solidFill>
              </a:rPr>
              <a:t>(0) = </a:t>
            </a:r>
            <a:r>
              <a:rPr lang="en-US">
                <a:solidFill>
                  <a:schemeClr val="accent2"/>
                </a:solidFill>
                <a:latin typeface="Comic Sans MS" charset="0"/>
              </a:rPr>
              <a:t>½</a:t>
            </a:r>
            <a:r>
              <a:rPr lang="en-US" i="1">
                <a:solidFill>
                  <a:schemeClr val="accent2"/>
                </a:solidFill>
              </a:rPr>
              <a:t>(</a:t>
            </a: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 baseline="-25000">
                <a:solidFill>
                  <a:schemeClr val="accent2"/>
                </a:solidFill>
              </a:rPr>
              <a:t>4 </a:t>
            </a:r>
            <a:r>
              <a:rPr lang="en-US" i="1">
                <a:solidFill>
                  <a:schemeClr val="accent2"/>
                </a:solidFill>
              </a:rPr>
              <a:t>- </a:t>
            </a: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 baseline="-25000">
                <a:solidFill>
                  <a:schemeClr val="accent2"/>
                </a:solidFill>
              </a:rPr>
              <a:t>2 </a:t>
            </a:r>
            <a:r>
              <a:rPr lang="en-US" sz="1800" i="1">
                <a:solidFill>
                  <a:schemeClr val="accent2"/>
                </a:solidFill>
                <a:latin typeface="Arial" charset="0"/>
              </a:rPr>
              <a:t>)</a:t>
            </a:r>
            <a:endParaRPr lang="en-US" b="1" i="1" baseline="-250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>
                <a:solidFill>
                  <a:schemeClr val="accent2"/>
                </a:solidFill>
                <a:ea typeface="Times New Roman" charset="0"/>
                <a:cs typeface="Times New Roman" charset="0"/>
              </a:rPr>
              <a:t>'</a:t>
            </a:r>
            <a:r>
              <a:rPr lang="en-US" i="1">
                <a:solidFill>
                  <a:schemeClr val="accent2"/>
                </a:solidFill>
              </a:rPr>
              <a:t>(1) = </a:t>
            </a:r>
            <a:r>
              <a:rPr lang="en-US">
                <a:solidFill>
                  <a:schemeClr val="accent2"/>
                </a:solidFill>
                <a:latin typeface="Comic Sans MS" charset="0"/>
              </a:rPr>
              <a:t>½</a:t>
            </a:r>
            <a:r>
              <a:rPr lang="en-US" i="1">
                <a:solidFill>
                  <a:schemeClr val="accent2"/>
                </a:solidFill>
              </a:rPr>
              <a:t>(</a:t>
            </a: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 baseline="-25000">
                <a:solidFill>
                  <a:schemeClr val="accent2"/>
                </a:solidFill>
              </a:rPr>
              <a:t>5 </a:t>
            </a:r>
            <a:r>
              <a:rPr lang="en-US" i="1">
                <a:solidFill>
                  <a:schemeClr val="accent2"/>
                </a:solidFill>
              </a:rPr>
              <a:t>- </a:t>
            </a:r>
            <a:r>
              <a:rPr lang="en-US" b="1" i="1">
                <a:solidFill>
                  <a:schemeClr val="accent2"/>
                </a:solidFill>
              </a:rPr>
              <a:t>p</a:t>
            </a:r>
            <a:r>
              <a:rPr lang="en-US" b="1" i="1" baseline="-25000">
                <a:solidFill>
                  <a:schemeClr val="accent2"/>
                </a:solidFill>
              </a:rPr>
              <a:t>3 </a:t>
            </a:r>
            <a:r>
              <a:rPr lang="en-US" sz="1800" i="1">
                <a:solidFill>
                  <a:schemeClr val="accent2"/>
                </a:solidFill>
                <a:latin typeface="Arial" charset="0"/>
              </a:rPr>
              <a:t>)</a:t>
            </a: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3732213" y="2211388"/>
            <a:ext cx="4886325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is a special case of the Cardinal spline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(0)</a:t>
            </a:r>
            <a:r>
              <a:rPr lang="en-US" i="1"/>
              <a:t> = </a:t>
            </a:r>
            <a:r>
              <a:rPr lang="en-US" b="1" i="1"/>
              <a:t>p</a:t>
            </a:r>
            <a:r>
              <a:rPr lang="en-US" b="1" i="1" baseline="-25000"/>
              <a:t>3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/>
              <a:t>(1)</a:t>
            </a:r>
            <a:r>
              <a:rPr lang="en-US" i="1"/>
              <a:t> = </a:t>
            </a:r>
            <a:r>
              <a:rPr lang="en-US" b="1" i="1"/>
              <a:t>p</a:t>
            </a:r>
            <a:r>
              <a:rPr lang="en-US" b="1" i="1" baseline="-25000"/>
              <a:t>4</a:t>
            </a:r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 b="1" i="1">
                <a:ea typeface="Times New Roman" charset="0"/>
                <a:cs typeface="Times New Roman" charset="0"/>
              </a:rPr>
              <a:t>'</a:t>
            </a:r>
            <a:r>
              <a:rPr lang="en-US"/>
              <a:t>(0)</a:t>
            </a:r>
            <a:r>
              <a:rPr lang="en-US" i="1"/>
              <a:t> = </a:t>
            </a:r>
            <a:r>
              <a:rPr lang="en-US"/>
              <a:t>(1 -</a:t>
            </a:r>
            <a:r>
              <a:rPr lang="en-US" i="1"/>
              <a:t> t</a:t>
            </a:r>
            <a:r>
              <a:rPr lang="en-US"/>
              <a:t>)</a:t>
            </a:r>
            <a:r>
              <a:rPr lang="en-US" i="1"/>
              <a:t>(</a:t>
            </a:r>
            <a:r>
              <a:rPr lang="en-US" b="1" i="1"/>
              <a:t>p</a:t>
            </a:r>
            <a:r>
              <a:rPr lang="en-US" b="1" i="1" baseline="-25000"/>
              <a:t>4 </a:t>
            </a:r>
            <a:r>
              <a:rPr lang="en-US" i="1"/>
              <a:t>- </a:t>
            </a:r>
            <a:r>
              <a:rPr lang="en-US" b="1" i="1"/>
              <a:t>p</a:t>
            </a:r>
            <a:r>
              <a:rPr lang="en-US" b="1" i="1" baseline="-25000"/>
              <a:t>2 </a:t>
            </a:r>
            <a:r>
              <a:rPr lang="en-US" sz="1800" i="1">
                <a:latin typeface="Arial" charset="0"/>
              </a:rPr>
              <a:t>)</a:t>
            </a:r>
            <a:endParaRPr lang="en-US" b="1" i="1" baseline="-25000"/>
          </a:p>
          <a:p>
            <a:pPr>
              <a:spcBef>
                <a:spcPct val="50000"/>
              </a:spcBef>
            </a:pPr>
            <a:r>
              <a:rPr lang="en-US" b="1" i="1"/>
              <a:t>P</a:t>
            </a:r>
            <a:r>
              <a:rPr lang="en-US" b="1" i="1">
                <a:ea typeface="Times New Roman" charset="0"/>
                <a:cs typeface="Times New Roman" charset="0"/>
              </a:rPr>
              <a:t>'</a:t>
            </a:r>
            <a:r>
              <a:rPr lang="en-US"/>
              <a:t>(1)</a:t>
            </a:r>
            <a:r>
              <a:rPr lang="en-US" i="1"/>
              <a:t> = </a:t>
            </a:r>
            <a:r>
              <a:rPr lang="en-US"/>
              <a:t>(1 -</a:t>
            </a:r>
            <a:r>
              <a:rPr lang="en-US" i="1"/>
              <a:t> t</a:t>
            </a:r>
            <a:r>
              <a:rPr lang="en-US"/>
              <a:t>)(</a:t>
            </a:r>
            <a:r>
              <a:rPr lang="en-US" b="1" i="1"/>
              <a:t>p</a:t>
            </a:r>
            <a:r>
              <a:rPr lang="en-US" b="1" i="1" baseline="-25000"/>
              <a:t>5 </a:t>
            </a:r>
            <a:r>
              <a:rPr lang="en-US" i="1"/>
              <a:t>- </a:t>
            </a:r>
            <a:r>
              <a:rPr lang="en-US" b="1" i="1"/>
              <a:t>p</a:t>
            </a:r>
            <a:r>
              <a:rPr lang="en-US" b="1" i="1" baseline="-25000"/>
              <a:t>3 </a:t>
            </a:r>
            <a:r>
              <a:rPr lang="en-US" sz="1800" i="1"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/>
              <a:t>0</a:t>
            </a:r>
            <a:r>
              <a:rPr lang="en-US" i="1"/>
              <a:t> </a:t>
            </a:r>
            <a:r>
              <a:rPr lang="en-US" i="1">
                <a:ea typeface="Times New Roman" charset="0"/>
                <a:cs typeface="Times New Roman" charset="0"/>
              </a:rPr>
              <a:t>≤ t </a:t>
            </a:r>
            <a:r>
              <a:rPr lang="en-US" i="1"/>
              <a:t>≤</a:t>
            </a:r>
            <a:r>
              <a:rPr lang="en-US"/>
              <a:t> 1 is the </a:t>
            </a:r>
            <a:r>
              <a:rPr lang="en-US" i="1"/>
              <a:t>tension.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298C8-62BB-C54C-9AF0-362EEF337052}" type="slidenum">
              <a:rPr lang="en-US"/>
              <a:pPr/>
              <a:t>25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Drawing Hermite Cubics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055938"/>
            <a:ext cx="8120063" cy="3070225"/>
          </a:xfrm>
        </p:spPr>
        <p:txBody>
          <a:bodyPr/>
          <a:lstStyle/>
          <a:p>
            <a:r>
              <a:rPr lang="en-US" sz="2800"/>
              <a:t>How many points should we draw?</a:t>
            </a:r>
          </a:p>
          <a:p>
            <a:r>
              <a:rPr lang="en-US" sz="2800"/>
              <a:t>Will the points be evenly distributed if we use a constant increment on </a:t>
            </a:r>
            <a:r>
              <a:rPr lang="en-US" sz="2800" i="1">
                <a:latin typeface="Times New Roman" charset="0"/>
              </a:rPr>
              <a:t>t</a:t>
            </a:r>
            <a:r>
              <a:rPr lang="en-US" sz="2800" i="1"/>
              <a:t> </a:t>
            </a:r>
            <a:r>
              <a:rPr lang="en-US" sz="2800"/>
              <a:t>?</a:t>
            </a:r>
          </a:p>
          <a:p>
            <a:endParaRPr lang="en-US" sz="2800"/>
          </a:p>
          <a:p>
            <a:r>
              <a:rPr lang="en-US" sz="2800"/>
              <a:t>We actually draw Bezier cubics.</a:t>
            </a:r>
          </a:p>
        </p:txBody>
      </p:sp>
      <p:graphicFrame>
        <p:nvGraphicFramePr>
          <p:cNvPr id="12288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57200" y="1760538"/>
          <a:ext cx="7931150" cy="514350"/>
        </p:xfrm>
        <a:graphic>
          <a:graphicData uri="http://schemas.openxmlformats.org/presentationml/2006/ole">
            <p:oleObj spid="_x0000_s122884" name="Equation" r:id="rId4" imgW="4305697" imgH="2797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41ACDF-0B56-2149-A739-49C42BE41921}" type="slidenum">
              <a:rPr lang="en-US"/>
              <a:pPr/>
              <a:t>26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Bezier Curves</a:t>
            </a: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>
            <p:ph idx="1"/>
          </p:nvPr>
        </p:nvGraphicFramePr>
        <p:xfrm>
          <a:off x="1887538" y="1674813"/>
          <a:ext cx="5503862" cy="4111625"/>
        </p:xfrm>
        <a:graphic>
          <a:graphicData uri="http://schemas.openxmlformats.org/presentationml/2006/ole">
            <p:oleObj spid="_x0000_s129028" name="Equation" r:id="rId4" imgW="3162697" imgH="23625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CA59C4-37CD-8B40-A82C-FD386ECB66D7}" type="slidenum">
              <a:rPr lang="en-US"/>
              <a:pPr/>
              <a:t>27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Low Order Bezier Curves</a:t>
            </a:r>
          </a:p>
        </p:txBody>
      </p:sp>
      <p:grpSp>
        <p:nvGrpSpPr>
          <p:cNvPr id="133144" name="Group 24"/>
          <p:cNvGrpSpPr>
            <a:grpSpLocks/>
          </p:cNvGrpSpPr>
          <p:nvPr/>
        </p:nvGrpSpPr>
        <p:grpSpPr bwMode="auto">
          <a:xfrm>
            <a:off x="533400" y="1600200"/>
            <a:ext cx="8016875" cy="1077913"/>
            <a:chOff x="336" y="1008"/>
            <a:chExt cx="5050" cy="679"/>
          </a:xfrm>
        </p:grpSpPr>
        <p:sp>
          <p:nvSpPr>
            <p:cNvPr id="133124" name="Oval 4"/>
            <p:cNvSpPr>
              <a:spLocks noChangeArrowheads="1"/>
            </p:cNvSpPr>
            <p:nvPr/>
          </p:nvSpPr>
          <p:spPr bwMode="auto">
            <a:xfrm>
              <a:off x="539" y="1163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25" name="Text Box 5"/>
            <p:cNvSpPr txBox="1">
              <a:spLocks noChangeArrowheads="1"/>
            </p:cNvSpPr>
            <p:nvPr/>
          </p:nvSpPr>
          <p:spPr bwMode="auto">
            <a:xfrm>
              <a:off x="336" y="1179"/>
              <a:ext cx="34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p</a:t>
              </a:r>
              <a:r>
                <a:rPr lang="en-US" b="1" i="1" baseline="-25000"/>
                <a:t>0</a:t>
              </a:r>
            </a:p>
          </p:txBody>
        </p:sp>
        <p:sp>
          <p:nvSpPr>
            <p:cNvPr id="133126" name="Text Box 6"/>
            <p:cNvSpPr txBox="1">
              <a:spLocks noChangeArrowheads="1"/>
            </p:cNvSpPr>
            <p:nvPr/>
          </p:nvSpPr>
          <p:spPr bwMode="auto">
            <a:xfrm>
              <a:off x="976" y="1008"/>
              <a:ext cx="4410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i="1"/>
                <a:t>n = 0</a:t>
              </a:r>
              <a:r>
                <a:rPr lang="en-US" b="1" i="1"/>
                <a:t>		 </a:t>
              </a:r>
              <a:r>
                <a:rPr lang="en-US" i="1"/>
                <a:t>b</a:t>
              </a:r>
              <a:r>
                <a:rPr lang="en-US" i="1" baseline="-25000"/>
                <a:t>0,0 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1</a:t>
              </a:r>
              <a:endParaRPr lang="en-US" b="1" i="1"/>
            </a:p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		B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</a:t>
              </a:r>
              <a:r>
                <a:rPr lang="en-US" b="1" i="1"/>
                <a:t>p</a:t>
              </a:r>
              <a:r>
                <a:rPr lang="en-US" b="1" i="1" baseline="-25000"/>
                <a:t>0</a:t>
              </a:r>
              <a:r>
                <a:rPr lang="en-US" i="1"/>
                <a:t> b</a:t>
              </a:r>
              <a:r>
                <a:rPr lang="en-US" i="1" baseline="-25000"/>
                <a:t>0,0 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</a:t>
              </a:r>
              <a:r>
                <a:rPr lang="en-US" b="1" i="1"/>
                <a:t>p</a:t>
              </a:r>
              <a:r>
                <a:rPr lang="en-US" b="1" i="1" baseline="-25000"/>
                <a:t>0</a:t>
              </a:r>
              <a:r>
                <a:rPr lang="en-US" i="1"/>
                <a:t> </a:t>
              </a:r>
              <a:r>
                <a:rPr lang="en-US"/>
                <a:t>		0 </a:t>
              </a:r>
              <a:r>
                <a:rPr lang="en-US">
                  <a:ea typeface="Times New Roman" charset="0"/>
                  <a:cs typeface="Times New Roman" charset="0"/>
                </a:rPr>
                <a:t>≤ </a:t>
              </a:r>
              <a:r>
                <a:rPr lang="en-US" i="1">
                  <a:ea typeface="Times New Roman" charset="0"/>
                  <a:cs typeface="Times New Roman" charset="0"/>
                </a:rPr>
                <a:t>t </a:t>
              </a:r>
              <a:r>
                <a:rPr lang="en-US">
                  <a:ea typeface="Times New Roman" charset="0"/>
                  <a:cs typeface="Times New Roman" charset="0"/>
                </a:rPr>
                <a:t>≤ 1</a:t>
              </a:r>
            </a:p>
          </p:txBody>
        </p:sp>
      </p:grpSp>
      <p:grpSp>
        <p:nvGrpSpPr>
          <p:cNvPr id="133142" name="Group 22"/>
          <p:cNvGrpSpPr>
            <a:grpSpLocks/>
          </p:cNvGrpSpPr>
          <p:nvPr/>
        </p:nvGrpSpPr>
        <p:grpSpPr bwMode="auto">
          <a:xfrm>
            <a:off x="515938" y="2836863"/>
            <a:ext cx="8024812" cy="1468437"/>
            <a:chOff x="325" y="1787"/>
            <a:chExt cx="5055" cy="925"/>
          </a:xfrm>
        </p:grpSpPr>
        <p:sp>
          <p:nvSpPr>
            <p:cNvPr id="133132" name="Line 12"/>
            <p:cNvSpPr>
              <a:spLocks noChangeShapeType="1"/>
            </p:cNvSpPr>
            <p:nvPr/>
          </p:nvSpPr>
          <p:spPr bwMode="auto">
            <a:xfrm>
              <a:off x="576" y="1839"/>
              <a:ext cx="251" cy="6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27" name="Oval 7"/>
            <p:cNvSpPr>
              <a:spLocks noChangeArrowheads="1"/>
            </p:cNvSpPr>
            <p:nvPr/>
          </p:nvSpPr>
          <p:spPr bwMode="auto">
            <a:xfrm>
              <a:off x="528" y="1787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28" name="Text Box 8"/>
            <p:cNvSpPr txBox="1">
              <a:spLocks noChangeArrowheads="1"/>
            </p:cNvSpPr>
            <p:nvPr/>
          </p:nvSpPr>
          <p:spPr bwMode="auto">
            <a:xfrm>
              <a:off x="325" y="1803"/>
              <a:ext cx="34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p</a:t>
              </a:r>
              <a:r>
                <a:rPr lang="en-US" b="1" i="1" baseline="-25000"/>
                <a:t>0</a:t>
              </a:r>
            </a:p>
          </p:txBody>
        </p:sp>
        <p:sp>
          <p:nvSpPr>
            <p:cNvPr id="133129" name="Text Box 9"/>
            <p:cNvSpPr txBox="1">
              <a:spLocks noChangeArrowheads="1"/>
            </p:cNvSpPr>
            <p:nvPr/>
          </p:nvSpPr>
          <p:spPr bwMode="auto">
            <a:xfrm>
              <a:off x="970" y="1802"/>
              <a:ext cx="4410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i="1"/>
                <a:t>n = 1</a:t>
              </a:r>
              <a:r>
                <a:rPr lang="en-US" b="1" i="1"/>
                <a:t>		 </a:t>
              </a:r>
              <a:r>
                <a:rPr lang="en-US" i="1"/>
                <a:t>b</a:t>
              </a:r>
              <a:r>
                <a:rPr lang="en-US" i="1" baseline="-25000"/>
                <a:t>0,1 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1 - </a:t>
              </a:r>
              <a:r>
                <a:rPr lang="en-US" i="1"/>
                <a:t>t</a:t>
              </a:r>
              <a:r>
                <a:rPr lang="en-US"/>
                <a:t>     </a:t>
              </a:r>
              <a:r>
                <a:rPr lang="en-US" i="1"/>
                <a:t>b</a:t>
              </a:r>
              <a:r>
                <a:rPr lang="en-US" i="1" baseline="-25000"/>
                <a:t>1,1 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</a:t>
              </a:r>
              <a:r>
                <a:rPr lang="en-US" i="1"/>
                <a:t>t </a:t>
              </a:r>
              <a:endParaRPr lang="en-US" b="1" i="1"/>
            </a:p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		B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(1 - </a:t>
              </a:r>
              <a:r>
                <a:rPr lang="en-US" i="1"/>
                <a:t>t</a:t>
              </a:r>
              <a:r>
                <a:rPr lang="en-US"/>
                <a:t>) </a:t>
              </a:r>
              <a:r>
                <a:rPr lang="en-US" b="1" i="1"/>
                <a:t>p</a:t>
              </a:r>
              <a:r>
                <a:rPr lang="en-US" b="1" i="1" baseline="-25000"/>
                <a:t>0</a:t>
              </a:r>
              <a:r>
                <a:rPr lang="en-US" i="1"/>
                <a:t> </a:t>
              </a:r>
              <a:r>
                <a:rPr lang="en-US"/>
                <a:t>+ </a:t>
              </a:r>
              <a:r>
                <a:rPr lang="en-US" i="1"/>
                <a:t>t</a:t>
              </a:r>
              <a:r>
                <a:rPr lang="en-US"/>
                <a:t> </a:t>
              </a:r>
              <a:r>
                <a:rPr lang="en-US" b="1" i="1"/>
                <a:t>p</a:t>
              </a:r>
              <a:r>
                <a:rPr lang="en-US" b="1" i="1" baseline="-25000"/>
                <a:t>1</a:t>
              </a:r>
              <a:r>
                <a:rPr lang="en-US" i="1"/>
                <a:t> </a:t>
              </a:r>
              <a:r>
                <a:rPr lang="en-US"/>
                <a:t>		0 </a:t>
              </a:r>
              <a:r>
                <a:rPr lang="en-US">
                  <a:ea typeface="Times New Roman" charset="0"/>
                  <a:cs typeface="Times New Roman" charset="0"/>
                </a:rPr>
                <a:t>≤ </a:t>
              </a:r>
              <a:r>
                <a:rPr lang="en-US" i="1">
                  <a:ea typeface="Times New Roman" charset="0"/>
                  <a:cs typeface="Times New Roman" charset="0"/>
                </a:rPr>
                <a:t>t </a:t>
              </a:r>
              <a:r>
                <a:rPr lang="en-US">
                  <a:ea typeface="Times New Roman" charset="0"/>
                  <a:cs typeface="Times New Roman" charset="0"/>
                </a:rPr>
                <a:t>≤ 1</a:t>
              </a:r>
            </a:p>
          </p:txBody>
        </p:sp>
        <p:sp>
          <p:nvSpPr>
            <p:cNvPr id="133130" name="Oval 10"/>
            <p:cNvSpPr>
              <a:spLocks noChangeArrowheads="1"/>
            </p:cNvSpPr>
            <p:nvPr/>
          </p:nvSpPr>
          <p:spPr bwMode="auto">
            <a:xfrm>
              <a:off x="778" y="2385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31" name="Text Box 11"/>
            <p:cNvSpPr txBox="1">
              <a:spLocks noChangeArrowheads="1"/>
            </p:cNvSpPr>
            <p:nvPr/>
          </p:nvSpPr>
          <p:spPr bwMode="auto">
            <a:xfrm>
              <a:off x="575" y="2401"/>
              <a:ext cx="34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p</a:t>
              </a:r>
              <a:r>
                <a:rPr lang="en-US" b="1" i="1" baseline="-25000"/>
                <a:t>1</a:t>
              </a:r>
            </a:p>
          </p:txBody>
        </p:sp>
      </p:grpSp>
      <p:sp>
        <p:nvSpPr>
          <p:cNvPr id="133138" name="Text Box 18"/>
          <p:cNvSpPr txBox="1">
            <a:spLocks noChangeArrowheads="1"/>
          </p:cNvSpPr>
          <p:nvPr/>
        </p:nvSpPr>
        <p:spPr bwMode="auto">
          <a:xfrm>
            <a:off x="979488" y="5761038"/>
            <a:ext cx="5413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spcAft>
                <a:spcPct val="10000"/>
              </a:spcAft>
            </a:pPr>
            <a:r>
              <a:rPr lang="en-US" b="1" i="1"/>
              <a:t>p</a:t>
            </a:r>
            <a:r>
              <a:rPr lang="en-US" b="1" i="1" baseline="-25000"/>
              <a:t>1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27063" y="4414838"/>
            <a:ext cx="8516937" cy="1503362"/>
            <a:chOff x="627063" y="4414838"/>
            <a:chExt cx="8516937" cy="1503362"/>
          </a:xfrm>
        </p:grpSpPr>
        <p:sp>
          <p:nvSpPr>
            <p:cNvPr id="133141" name="Freeform 21"/>
            <p:cNvSpPr>
              <a:spLocks/>
            </p:cNvSpPr>
            <p:nvPr/>
          </p:nvSpPr>
          <p:spPr bwMode="auto">
            <a:xfrm>
              <a:off x="1027113" y="4630738"/>
              <a:ext cx="1447800" cy="10652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" y="597"/>
                </a:cxn>
                <a:cxn ang="0">
                  <a:pos x="912" y="443"/>
                </a:cxn>
              </a:cxnLst>
              <a:rect l="0" t="0" r="r" b="b"/>
              <a:pathLst>
                <a:path w="912" h="671">
                  <a:moveTo>
                    <a:pt x="0" y="0"/>
                  </a:moveTo>
                  <a:cubicBezTo>
                    <a:pt x="49" y="261"/>
                    <a:pt x="99" y="523"/>
                    <a:pt x="251" y="597"/>
                  </a:cubicBezTo>
                  <a:cubicBezTo>
                    <a:pt x="403" y="671"/>
                    <a:pt x="657" y="557"/>
                    <a:pt x="912" y="443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34" name="Oval 14"/>
            <p:cNvSpPr>
              <a:spLocks noChangeArrowheads="1"/>
            </p:cNvSpPr>
            <p:nvPr/>
          </p:nvSpPr>
          <p:spPr bwMode="auto">
            <a:xfrm>
              <a:off x="949325" y="4541838"/>
              <a:ext cx="182563" cy="1825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35" name="Text Box 15"/>
            <p:cNvSpPr txBox="1">
              <a:spLocks noChangeArrowheads="1"/>
            </p:cNvSpPr>
            <p:nvPr/>
          </p:nvSpPr>
          <p:spPr bwMode="auto">
            <a:xfrm>
              <a:off x="627063" y="4567238"/>
              <a:ext cx="541337" cy="493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p</a:t>
              </a:r>
              <a:r>
                <a:rPr lang="en-US" b="1" i="1" baseline="-25000"/>
                <a:t>0</a:t>
              </a:r>
            </a:p>
          </p:txBody>
        </p:sp>
        <p:sp>
          <p:nvSpPr>
            <p:cNvPr id="133136" name="Text Box 16"/>
            <p:cNvSpPr txBox="1">
              <a:spLocks noChangeArrowheads="1"/>
            </p:cNvSpPr>
            <p:nvPr/>
          </p:nvSpPr>
          <p:spPr bwMode="auto">
            <a:xfrm>
              <a:off x="1897063" y="4414838"/>
              <a:ext cx="7246937" cy="107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i="1"/>
                <a:t>n = 2</a:t>
              </a:r>
              <a:r>
                <a:rPr lang="en-US" b="1" i="1"/>
                <a:t>	</a:t>
              </a:r>
              <a:r>
                <a:rPr lang="en-US" i="1"/>
                <a:t>b</a:t>
              </a:r>
              <a:r>
                <a:rPr lang="en-US" i="1" baseline="-25000"/>
                <a:t>0,2 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(1 - </a:t>
              </a:r>
              <a:r>
                <a:rPr lang="en-US" i="1"/>
                <a:t>t</a:t>
              </a:r>
              <a:r>
                <a:rPr lang="en-US"/>
                <a:t>)</a:t>
              </a:r>
              <a:r>
                <a:rPr lang="en-US" baseline="30000"/>
                <a:t>2</a:t>
              </a:r>
              <a:r>
                <a:rPr lang="en-US"/>
                <a:t>   </a:t>
              </a:r>
              <a:r>
                <a:rPr lang="en-US" i="1"/>
                <a:t>b</a:t>
              </a:r>
              <a:r>
                <a:rPr lang="en-US" i="1" baseline="-25000"/>
                <a:t>1,2 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2</a:t>
              </a:r>
              <a:r>
                <a:rPr lang="en-US" i="1"/>
                <a:t>t </a:t>
              </a:r>
              <a:r>
                <a:rPr lang="en-US"/>
                <a:t>(1 - </a:t>
              </a:r>
              <a:r>
                <a:rPr lang="en-US" i="1"/>
                <a:t>t</a:t>
              </a:r>
              <a:r>
                <a:rPr lang="en-US"/>
                <a:t>) 	 </a:t>
              </a:r>
              <a:r>
                <a:rPr lang="en-US" i="1"/>
                <a:t>b</a:t>
              </a:r>
              <a:r>
                <a:rPr lang="en-US" i="1" baseline="-25000"/>
                <a:t>2,2 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</a:t>
              </a:r>
              <a:r>
                <a:rPr lang="en-US" i="1"/>
                <a:t>t</a:t>
              </a:r>
              <a:r>
                <a:rPr lang="en-US" baseline="30000"/>
                <a:t>2</a:t>
              </a:r>
              <a:r>
                <a:rPr lang="en-US" i="1"/>
                <a:t> </a:t>
              </a:r>
              <a:r>
                <a:rPr lang="en-US"/>
                <a:t> </a:t>
              </a:r>
              <a:endParaRPr lang="en-US" b="1" i="1"/>
            </a:p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	B</a:t>
              </a:r>
              <a:r>
                <a:rPr lang="en-US"/>
                <a:t>(</a:t>
              </a:r>
              <a:r>
                <a:rPr lang="en-US" i="1"/>
                <a:t>t</a:t>
              </a:r>
              <a:r>
                <a:rPr lang="en-US"/>
                <a:t>) = (1 - </a:t>
              </a:r>
              <a:r>
                <a:rPr lang="en-US" i="1"/>
                <a:t>t</a:t>
              </a:r>
              <a:r>
                <a:rPr lang="en-US"/>
                <a:t>) </a:t>
              </a:r>
              <a:r>
                <a:rPr lang="en-US" baseline="30000"/>
                <a:t>2</a:t>
              </a:r>
              <a:r>
                <a:rPr lang="en-US"/>
                <a:t> </a:t>
              </a:r>
              <a:r>
                <a:rPr lang="en-US" b="1" i="1"/>
                <a:t>p</a:t>
              </a:r>
              <a:r>
                <a:rPr lang="en-US" b="1" i="1" baseline="-25000"/>
                <a:t>0</a:t>
              </a:r>
              <a:r>
                <a:rPr lang="en-US" i="1"/>
                <a:t> </a:t>
              </a:r>
              <a:r>
                <a:rPr lang="en-US"/>
                <a:t>+ 2</a:t>
              </a:r>
              <a:r>
                <a:rPr lang="en-US" i="1"/>
                <a:t>t </a:t>
              </a:r>
              <a:r>
                <a:rPr lang="en-US"/>
                <a:t>(1 - </a:t>
              </a:r>
              <a:r>
                <a:rPr lang="en-US" i="1"/>
                <a:t>t</a:t>
              </a:r>
              <a:r>
                <a:rPr lang="en-US"/>
                <a:t>)</a:t>
              </a:r>
              <a:r>
                <a:rPr lang="en-US" b="1" i="1"/>
                <a:t>p</a:t>
              </a:r>
              <a:r>
                <a:rPr lang="en-US" b="1" i="1" baseline="-25000"/>
                <a:t>1</a:t>
              </a:r>
              <a:r>
                <a:rPr lang="en-US" i="1"/>
                <a:t> </a:t>
              </a:r>
              <a:r>
                <a:rPr lang="en-US"/>
                <a:t>+ </a:t>
              </a:r>
              <a:r>
                <a:rPr lang="en-US" i="1"/>
                <a:t>t</a:t>
              </a:r>
              <a:r>
                <a:rPr lang="en-US" baseline="30000"/>
                <a:t>2</a:t>
              </a:r>
              <a:r>
                <a:rPr lang="en-US"/>
                <a:t> </a:t>
              </a:r>
              <a:r>
                <a:rPr lang="en-US" b="1" i="1"/>
                <a:t>p</a:t>
              </a:r>
              <a:r>
                <a:rPr lang="en-US" b="1" i="1" baseline="-25000"/>
                <a:t>2</a:t>
              </a:r>
              <a:r>
                <a:rPr lang="en-US" i="1"/>
                <a:t> </a:t>
              </a:r>
              <a:r>
                <a:rPr lang="en-US"/>
                <a:t>	      0 </a:t>
              </a:r>
              <a:r>
                <a:rPr lang="en-US">
                  <a:ea typeface="Times New Roman" charset="0"/>
                  <a:cs typeface="Times New Roman" charset="0"/>
                </a:rPr>
                <a:t>≤ </a:t>
              </a:r>
              <a:r>
                <a:rPr lang="en-US" i="1">
                  <a:ea typeface="Times New Roman" charset="0"/>
                  <a:cs typeface="Times New Roman" charset="0"/>
                </a:rPr>
                <a:t>t </a:t>
              </a:r>
              <a:r>
                <a:rPr lang="en-US">
                  <a:ea typeface="Times New Roman" charset="0"/>
                  <a:cs typeface="Times New Roman" charset="0"/>
                </a:rPr>
                <a:t>≤ 1</a:t>
              </a:r>
            </a:p>
          </p:txBody>
        </p:sp>
        <p:sp>
          <p:nvSpPr>
            <p:cNvPr id="133137" name="Oval 17"/>
            <p:cNvSpPr>
              <a:spLocks noChangeArrowheads="1"/>
            </p:cNvSpPr>
            <p:nvPr/>
          </p:nvSpPr>
          <p:spPr bwMode="auto">
            <a:xfrm>
              <a:off x="1301750" y="5735638"/>
              <a:ext cx="182563" cy="1825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39" name="Oval 19"/>
            <p:cNvSpPr>
              <a:spLocks noChangeArrowheads="1"/>
            </p:cNvSpPr>
            <p:nvPr/>
          </p:nvSpPr>
          <p:spPr bwMode="auto">
            <a:xfrm>
              <a:off x="2387600" y="5245100"/>
              <a:ext cx="182563" cy="1825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40" name="Text Box 20"/>
            <p:cNvSpPr txBox="1">
              <a:spLocks noChangeArrowheads="1"/>
            </p:cNvSpPr>
            <p:nvPr/>
          </p:nvSpPr>
          <p:spPr bwMode="auto">
            <a:xfrm>
              <a:off x="2360613" y="5287963"/>
              <a:ext cx="541337" cy="493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spcAft>
                  <a:spcPct val="10000"/>
                </a:spcAft>
              </a:pPr>
              <a:r>
                <a:rPr lang="en-US" b="1" i="1"/>
                <a:t>p</a:t>
              </a:r>
              <a:r>
                <a:rPr lang="en-US" b="1" i="1" baseline="-25000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331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3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13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A47665-E0F8-7244-A46D-0D97FE1079FD}" type="slidenum">
              <a:rPr lang="en-US"/>
              <a:pPr/>
              <a:t>28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Bezier Curves</a:t>
            </a:r>
            <a:endParaRPr lang="en-US"/>
          </a:p>
        </p:txBody>
      </p:sp>
      <p:grpSp>
        <p:nvGrpSpPr>
          <p:cNvPr id="125981" name="Group 29"/>
          <p:cNvGrpSpPr>
            <a:grpSpLocks/>
          </p:cNvGrpSpPr>
          <p:nvPr/>
        </p:nvGrpSpPr>
        <p:grpSpPr bwMode="auto">
          <a:xfrm>
            <a:off x="896938" y="1346200"/>
            <a:ext cx="6907212" cy="3362325"/>
            <a:chOff x="565" y="848"/>
            <a:chExt cx="4351" cy="2118"/>
          </a:xfrm>
        </p:grpSpPr>
        <p:sp>
          <p:nvSpPr>
            <p:cNvPr id="125962" name="Line 10"/>
            <p:cNvSpPr>
              <a:spLocks noChangeShapeType="1"/>
            </p:cNvSpPr>
            <p:nvPr/>
          </p:nvSpPr>
          <p:spPr bwMode="auto">
            <a:xfrm flipV="1">
              <a:off x="715" y="1553"/>
              <a:ext cx="698" cy="1147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61" name="Line 9"/>
            <p:cNvSpPr>
              <a:spLocks noChangeShapeType="1"/>
            </p:cNvSpPr>
            <p:nvPr/>
          </p:nvSpPr>
          <p:spPr bwMode="auto">
            <a:xfrm flipH="1" flipV="1">
              <a:off x="3344" y="1079"/>
              <a:ext cx="1360" cy="1120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65" name="Line 13"/>
            <p:cNvSpPr>
              <a:spLocks noChangeShapeType="1"/>
            </p:cNvSpPr>
            <p:nvPr/>
          </p:nvSpPr>
          <p:spPr bwMode="auto">
            <a:xfrm flipV="1">
              <a:off x="1413" y="1084"/>
              <a:ext cx="1952" cy="464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56" name="Freeform 4"/>
            <p:cNvSpPr>
              <a:spLocks/>
            </p:cNvSpPr>
            <p:nvPr/>
          </p:nvSpPr>
          <p:spPr bwMode="auto">
            <a:xfrm>
              <a:off x="720" y="1073"/>
              <a:ext cx="3984" cy="1632"/>
            </a:xfrm>
            <a:custGeom>
              <a:avLst/>
              <a:gdLst/>
              <a:ahLst/>
              <a:cxnLst>
                <a:cxn ang="0">
                  <a:pos x="0" y="1632"/>
                </a:cxn>
                <a:cxn ang="0">
                  <a:pos x="3984" y="1126"/>
                </a:cxn>
              </a:cxnLst>
              <a:rect l="0" t="0" r="r" b="b"/>
              <a:pathLst>
                <a:path w="3984" h="1632">
                  <a:moveTo>
                    <a:pt x="0" y="1632"/>
                  </a:moveTo>
                  <a:cubicBezTo>
                    <a:pt x="693" y="480"/>
                    <a:pt x="2613" y="0"/>
                    <a:pt x="3984" y="112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64" name="Oval 12"/>
            <p:cNvSpPr>
              <a:spLocks noChangeArrowheads="1"/>
            </p:cNvSpPr>
            <p:nvPr/>
          </p:nvSpPr>
          <p:spPr bwMode="auto">
            <a:xfrm>
              <a:off x="667" y="2636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57" name="Oval 5"/>
            <p:cNvSpPr>
              <a:spLocks noChangeArrowheads="1"/>
            </p:cNvSpPr>
            <p:nvPr/>
          </p:nvSpPr>
          <p:spPr bwMode="auto">
            <a:xfrm>
              <a:off x="4624" y="2129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63" name="Oval 11"/>
            <p:cNvSpPr>
              <a:spLocks noChangeArrowheads="1"/>
            </p:cNvSpPr>
            <p:nvPr/>
          </p:nvSpPr>
          <p:spPr bwMode="auto">
            <a:xfrm>
              <a:off x="1355" y="1489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58" name="Oval 6"/>
            <p:cNvSpPr>
              <a:spLocks noChangeArrowheads="1"/>
            </p:cNvSpPr>
            <p:nvPr/>
          </p:nvSpPr>
          <p:spPr bwMode="auto">
            <a:xfrm>
              <a:off x="3300" y="1020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66" name="Text Box 14"/>
            <p:cNvSpPr txBox="1">
              <a:spLocks noChangeArrowheads="1"/>
            </p:cNvSpPr>
            <p:nvPr/>
          </p:nvSpPr>
          <p:spPr bwMode="auto">
            <a:xfrm>
              <a:off x="2192" y="2086"/>
              <a:ext cx="11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Bezier Arch </a:t>
              </a:r>
            </a:p>
          </p:txBody>
        </p:sp>
        <p:sp>
          <p:nvSpPr>
            <p:cNvPr id="125968" name="Text Box 16"/>
            <p:cNvSpPr txBox="1">
              <a:spLocks noChangeArrowheads="1"/>
            </p:cNvSpPr>
            <p:nvPr/>
          </p:nvSpPr>
          <p:spPr bwMode="auto">
            <a:xfrm>
              <a:off x="565" y="267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p</a:t>
              </a:r>
              <a:endParaRPr lang="en-US" b="1" i="1" baseline="-25000"/>
            </a:p>
          </p:txBody>
        </p:sp>
        <p:sp>
          <p:nvSpPr>
            <p:cNvPr id="125969" name="Text Box 17"/>
            <p:cNvSpPr txBox="1">
              <a:spLocks noChangeArrowheads="1"/>
            </p:cNvSpPr>
            <p:nvPr/>
          </p:nvSpPr>
          <p:spPr bwMode="auto">
            <a:xfrm>
              <a:off x="1248" y="121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q</a:t>
              </a:r>
              <a:endParaRPr lang="en-US" b="1" i="1" baseline="-25000"/>
            </a:p>
          </p:txBody>
        </p:sp>
        <p:sp>
          <p:nvSpPr>
            <p:cNvPr id="125970" name="Text Box 18"/>
            <p:cNvSpPr txBox="1">
              <a:spLocks noChangeArrowheads="1"/>
            </p:cNvSpPr>
            <p:nvPr/>
          </p:nvSpPr>
          <p:spPr bwMode="auto">
            <a:xfrm>
              <a:off x="3386" y="84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r</a:t>
              </a:r>
              <a:endParaRPr lang="en-US" b="1" i="1" baseline="-25000"/>
            </a:p>
          </p:txBody>
        </p:sp>
        <p:sp>
          <p:nvSpPr>
            <p:cNvPr id="125971" name="Text Box 19"/>
            <p:cNvSpPr txBox="1">
              <a:spLocks noChangeArrowheads="1"/>
            </p:cNvSpPr>
            <p:nvPr/>
          </p:nvSpPr>
          <p:spPr bwMode="auto">
            <a:xfrm>
              <a:off x="4644" y="2166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s</a:t>
              </a:r>
              <a:endParaRPr lang="en-US" b="1" i="1" baseline="-25000"/>
            </a:p>
          </p:txBody>
        </p:sp>
      </p:grp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250825" y="4662488"/>
            <a:ext cx="8550275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spcAft>
                <a:spcPct val="10000"/>
              </a:spcAft>
            </a:pPr>
            <a:r>
              <a:rPr lang="en-US" i="1"/>
              <a:t>n = 3</a:t>
            </a:r>
            <a:r>
              <a:rPr lang="en-US" b="1" i="1"/>
              <a:t>		</a:t>
            </a:r>
            <a:r>
              <a:rPr lang="en-US" i="1"/>
              <a:t>b</a:t>
            </a:r>
            <a:r>
              <a:rPr lang="en-US" i="1" baseline="-25000"/>
              <a:t>0,3 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= (1 - 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baseline="30000"/>
              <a:t>3</a:t>
            </a:r>
            <a:r>
              <a:rPr lang="en-US"/>
              <a:t>   	</a:t>
            </a:r>
            <a:r>
              <a:rPr lang="en-US" i="1"/>
              <a:t>b</a:t>
            </a:r>
            <a:r>
              <a:rPr lang="en-US" i="1" baseline="-25000"/>
              <a:t>1,3 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= 3</a:t>
            </a:r>
            <a:r>
              <a:rPr lang="en-US" i="1"/>
              <a:t>t </a:t>
            </a:r>
            <a:r>
              <a:rPr lang="en-US"/>
              <a:t>(1 - 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baseline="30000"/>
              <a:t>2</a:t>
            </a:r>
            <a:r>
              <a:rPr lang="en-US"/>
              <a:t> 	 </a:t>
            </a:r>
          </a:p>
          <a:p>
            <a:pPr>
              <a:spcBef>
                <a:spcPct val="50000"/>
              </a:spcBef>
              <a:spcAft>
                <a:spcPct val="10000"/>
              </a:spcAft>
            </a:pPr>
            <a:r>
              <a:rPr lang="en-US"/>
              <a:t>		</a:t>
            </a:r>
            <a:r>
              <a:rPr lang="en-US" i="1"/>
              <a:t>b</a:t>
            </a:r>
            <a:r>
              <a:rPr lang="en-US" i="1" baseline="-25000"/>
              <a:t>2,3 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= 3</a:t>
            </a:r>
            <a:r>
              <a:rPr lang="en-US" i="1"/>
              <a:t>t</a:t>
            </a:r>
            <a:r>
              <a:rPr lang="en-US" baseline="30000"/>
              <a:t>2</a:t>
            </a:r>
            <a:r>
              <a:rPr lang="en-US"/>
              <a:t>(1 - </a:t>
            </a:r>
            <a:r>
              <a:rPr lang="en-US" i="1"/>
              <a:t>t</a:t>
            </a:r>
            <a:r>
              <a:rPr lang="en-US"/>
              <a:t>) 	</a:t>
            </a:r>
            <a:r>
              <a:rPr lang="en-US" i="1"/>
              <a:t>b</a:t>
            </a:r>
            <a:r>
              <a:rPr lang="en-US" i="1" baseline="-25000"/>
              <a:t>2,3 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= </a:t>
            </a:r>
            <a:r>
              <a:rPr lang="en-US" i="1"/>
              <a:t>t</a:t>
            </a:r>
            <a:r>
              <a:rPr lang="en-US" baseline="30000"/>
              <a:t>3</a:t>
            </a:r>
            <a:r>
              <a:rPr lang="en-US"/>
              <a:t> </a:t>
            </a:r>
            <a:endParaRPr lang="en-US" b="1" i="1"/>
          </a:p>
          <a:p>
            <a:pPr>
              <a:spcBef>
                <a:spcPct val="50000"/>
              </a:spcBef>
              <a:spcAft>
                <a:spcPct val="10000"/>
              </a:spcAft>
            </a:pPr>
            <a:r>
              <a:rPr lang="en-US" b="1" i="1"/>
              <a:t>	B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= (1 - </a:t>
            </a:r>
            <a:r>
              <a:rPr lang="en-US" i="1"/>
              <a:t>t</a:t>
            </a:r>
            <a:r>
              <a:rPr lang="en-US"/>
              <a:t>) </a:t>
            </a:r>
            <a:r>
              <a:rPr lang="en-US" baseline="30000"/>
              <a:t>3</a:t>
            </a:r>
            <a:r>
              <a:rPr lang="en-US"/>
              <a:t> </a:t>
            </a:r>
            <a:r>
              <a:rPr lang="en-US" b="1" i="1"/>
              <a:t>p</a:t>
            </a:r>
            <a:r>
              <a:rPr lang="en-US" i="1"/>
              <a:t> </a:t>
            </a:r>
            <a:r>
              <a:rPr lang="en-US"/>
              <a:t>+ 3</a:t>
            </a:r>
            <a:r>
              <a:rPr lang="en-US" i="1"/>
              <a:t>t </a:t>
            </a:r>
            <a:r>
              <a:rPr lang="en-US"/>
              <a:t>(1 - 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baseline="30000"/>
              <a:t>2</a:t>
            </a:r>
            <a:r>
              <a:rPr lang="en-US" b="1" i="1"/>
              <a:t>q</a:t>
            </a:r>
            <a:r>
              <a:rPr lang="en-US" i="1"/>
              <a:t> </a:t>
            </a:r>
            <a:r>
              <a:rPr lang="en-US"/>
              <a:t>+ 3</a:t>
            </a:r>
            <a:r>
              <a:rPr lang="en-US" i="1"/>
              <a:t>t</a:t>
            </a:r>
            <a:r>
              <a:rPr lang="en-US" baseline="30000"/>
              <a:t>2</a:t>
            </a:r>
            <a:r>
              <a:rPr lang="en-US"/>
              <a:t>(1 - 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b="1" i="1"/>
              <a:t>r</a:t>
            </a:r>
            <a:r>
              <a:rPr lang="en-US"/>
              <a:t> + </a:t>
            </a:r>
            <a:r>
              <a:rPr lang="en-US" i="1"/>
              <a:t>t</a:t>
            </a:r>
            <a:r>
              <a:rPr lang="en-US" baseline="30000"/>
              <a:t>3</a:t>
            </a:r>
            <a:r>
              <a:rPr lang="en-US" b="1" i="1"/>
              <a:t>s</a:t>
            </a:r>
            <a:r>
              <a:rPr lang="en-US"/>
              <a:t> 	0 </a:t>
            </a:r>
            <a:r>
              <a:rPr lang="en-US">
                <a:ea typeface="Times New Roman" charset="0"/>
                <a:cs typeface="Times New Roman" charset="0"/>
              </a:rPr>
              <a:t>≤ </a:t>
            </a:r>
            <a:r>
              <a:rPr lang="en-US" i="1">
                <a:ea typeface="Times New Roman" charset="0"/>
                <a:cs typeface="Times New Roman" charset="0"/>
              </a:rPr>
              <a:t>t </a:t>
            </a:r>
            <a:r>
              <a:rPr lang="en-US">
                <a:ea typeface="Times New Roman" charset="0"/>
                <a:cs typeface="Times New Roman" charset="0"/>
              </a:rPr>
              <a:t>≤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5A07B8-2FC3-BA45-B75A-F45D4DF0B418}" type="slidenum">
              <a:rPr lang="en-US"/>
              <a:pPr/>
              <a:t>29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Bezier Matrix</a:t>
            </a:r>
          </a:p>
        </p:txBody>
      </p:sp>
      <p:graphicFrame>
        <p:nvGraphicFramePr>
          <p:cNvPr id="161795" name="Object 3"/>
          <p:cNvGraphicFramePr>
            <a:graphicFrameLocks noChangeAspect="1"/>
          </p:cNvGraphicFramePr>
          <p:nvPr>
            <p:ph idx="1"/>
          </p:nvPr>
        </p:nvGraphicFramePr>
        <p:xfrm>
          <a:off x="1917700" y="2735263"/>
          <a:ext cx="5546725" cy="2832100"/>
        </p:xfrm>
        <a:graphic>
          <a:graphicData uri="http://schemas.openxmlformats.org/presentationml/2006/ole">
            <p:oleObj spid="_x0000_s184322" name="Equation" r:id="rId4" imgW="1791097" imgH="914797" progId="Equation.DSMT4">
              <p:embed/>
            </p:oleObj>
          </a:graphicData>
        </a:graphic>
      </p:graphicFrame>
      <p:sp>
        <p:nvSpPr>
          <p:cNvPr id="161796" name="AutoShape 4"/>
          <p:cNvSpPr>
            <a:spLocks/>
          </p:cNvSpPr>
          <p:nvPr/>
        </p:nvSpPr>
        <p:spPr bwMode="auto">
          <a:xfrm rot="-5400000">
            <a:off x="4729957" y="4020343"/>
            <a:ext cx="292100" cy="3370263"/>
          </a:xfrm>
          <a:prstGeom prst="leftBrace">
            <a:avLst>
              <a:gd name="adj1" fmla="val 961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4308475" y="5861050"/>
            <a:ext cx="1201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spcAft>
                <a:spcPct val="10000"/>
              </a:spcAft>
            </a:pPr>
            <a:r>
              <a:rPr lang="en-US" sz="2800" b="1" i="1"/>
              <a:t>M</a:t>
            </a:r>
            <a:r>
              <a:rPr lang="en-US" sz="2800" b="1" i="1" baseline="-25000"/>
              <a:t>B</a:t>
            </a:r>
          </a:p>
        </p:txBody>
      </p:sp>
      <p:sp>
        <p:nvSpPr>
          <p:cNvPr id="161799" name="Text Box 7"/>
          <p:cNvSpPr txBox="1">
            <a:spLocks noChangeArrowheads="1"/>
          </p:cNvSpPr>
          <p:nvPr/>
        </p:nvSpPr>
        <p:spPr bwMode="auto">
          <a:xfrm>
            <a:off x="452438" y="1765300"/>
            <a:ext cx="80041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B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= (1 - </a:t>
            </a:r>
            <a:r>
              <a:rPr lang="en-US" i="1"/>
              <a:t>t</a:t>
            </a:r>
            <a:r>
              <a:rPr lang="en-US"/>
              <a:t>) </a:t>
            </a:r>
            <a:r>
              <a:rPr lang="en-US" baseline="30000"/>
              <a:t>3</a:t>
            </a:r>
            <a:r>
              <a:rPr lang="en-US"/>
              <a:t> </a:t>
            </a:r>
            <a:r>
              <a:rPr lang="en-US" b="1" i="1"/>
              <a:t>p</a:t>
            </a:r>
            <a:r>
              <a:rPr lang="en-US" i="1"/>
              <a:t> </a:t>
            </a:r>
            <a:r>
              <a:rPr lang="en-US"/>
              <a:t>+ 3</a:t>
            </a:r>
            <a:r>
              <a:rPr lang="en-US" i="1"/>
              <a:t>t </a:t>
            </a:r>
            <a:r>
              <a:rPr lang="en-US"/>
              <a:t>(1 - 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baseline="30000"/>
              <a:t>2</a:t>
            </a:r>
            <a:r>
              <a:rPr lang="en-US" b="1" i="1"/>
              <a:t>q</a:t>
            </a:r>
            <a:r>
              <a:rPr lang="en-US" i="1"/>
              <a:t> </a:t>
            </a:r>
            <a:r>
              <a:rPr lang="en-US"/>
              <a:t>+ 3</a:t>
            </a:r>
            <a:r>
              <a:rPr lang="en-US" i="1"/>
              <a:t>t</a:t>
            </a:r>
            <a:r>
              <a:rPr lang="en-US" baseline="30000"/>
              <a:t>2</a:t>
            </a:r>
            <a:r>
              <a:rPr lang="en-US"/>
              <a:t>(1 - </a:t>
            </a:r>
            <a:r>
              <a:rPr lang="en-US" i="1"/>
              <a:t>t</a:t>
            </a:r>
            <a:r>
              <a:rPr lang="en-US"/>
              <a:t>)</a:t>
            </a:r>
            <a:r>
              <a:rPr lang="en-US" b="1" i="1"/>
              <a:t>r</a:t>
            </a:r>
            <a:r>
              <a:rPr lang="en-US"/>
              <a:t> + </a:t>
            </a:r>
            <a:r>
              <a:rPr lang="en-US" i="1"/>
              <a:t>t</a:t>
            </a:r>
            <a:r>
              <a:rPr lang="en-US" baseline="30000"/>
              <a:t>3</a:t>
            </a:r>
            <a:r>
              <a:rPr lang="en-US" b="1" i="1"/>
              <a:t>s</a:t>
            </a:r>
            <a:r>
              <a:rPr lang="en-US"/>
              <a:t> 	0 </a:t>
            </a:r>
            <a:r>
              <a:rPr lang="en-US">
                <a:ea typeface="Times New Roman" charset="0"/>
                <a:cs typeface="Times New Roman" charset="0"/>
              </a:rPr>
              <a:t>≤ </a:t>
            </a:r>
            <a:r>
              <a:rPr lang="en-US" i="1">
                <a:ea typeface="Times New Roman" charset="0"/>
                <a:cs typeface="Times New Roman" charset="0"/>
              </a:rPr>
              <a:t>t </a:t>
            </a:r>
            <a:r>
              <a:rPr lang="en-US">
                <a:ea typeface="Times New Roman" charset="0"/>
                <a:cs typeface="Times New Roman" charset="0"/>
              </a:rPr>
              <a:t>≤ 1</a:t>
            </a:r>
          </a:p>
          <a:p>
            <a:pPr>
              <a:spcBef>
                <a:spcPct val="50000"/>
              </a:spcBef>
            </a:pPr>
            <a:r>
              <a:rPr lang="en-US" b="1" i="1"/>
              <a:t>B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 = </a:t>
            </a:r>
            <a:r>
              <a:rPr lang="en-US" b="1" i="1"/>
              <a:t>a</a:t>
            </a:r>
            <a:r>
              <a:rPr lang="en-US"/>
              <a:t> t </a:t>
            </a:r>
            <a:r>
              <a:rPr lang="en-US" baseline="30000"/>
              <a:t>3</a:t>
            </a:r>
            <a:r>
              <a:rPr lang="en-US"/>
              <a:t> + </a:t>
            </a:r>
            <a:r>
              <a:rPr lang="en-US" b="1" i="1"/>
              <a:t>b</a:t>
            </a:r>
            <a:r>
              <a:rPr lang="en-US"/>
              <a:t>t</a:t>
            </a:r>
            <a:r>
              <a:rPr lang="en-US" baseline="30000"/>
              <a:t>2</a:t>
            </a:r>
            <a:r>
              <a:rPr lang="en-US" i="1"/>
              <a:t> </a:t>
            </a:r>
            <a:r>
              <a:rPr lang="en-US"/>
              <a:t>+ </a:t>
            </a:r>
            <a:r>
              <a:rPr lang="en-US" b="1" i="1"/>
              <a:t>c</a:t>
            </a:r>
            <a:r>
              <a:rPr lang="en-US"/>
              <a:t>t + </a:t>
            </a:r>
            <a:r>
              <a:rPr lang="en-US" b="1" i="1"/>
              <a:t>d</a:t>
            </a:r>
            <a:r>
              <a:rPr lang="en-US"/>
              <a:t> 	0 </a:t>
            </a:r>
            <a:r>
              <a:rPr lang="en-US">
                <a:ea typeface="Times New Roman" charset="0"/>
                <a:cs typeface="Times New Roman" charset="0"/>
              </a:rPr>
              <a:t>≤ </a:t>
            </a:r>
            <a:r>
              <a:rPr lang="en-US" i="1">
                <a:ea typeface="Times New Roman" charset="0"/>
                <a:cs typeface="Times New Roman" charset="0"/>
              </a:rPr>
              <a:t>t </a:t>
            </a:r>
            <a:r>
              <a:rPr lang="en-US">
                <a:ea typeface="Times New Roman" charset="0"/>
                <a:cs typeface="Times New Roman" charset="0"/>
              </a:rPr>
              <a:t>≤ 1</a:t>
            </a:r>
          </a:p>
          <a:p>
            <a:pPr>
              <a:spcBef>
                <a:spcPct val="50000"/>
              </a:spcBef>
            </a:pPr>
            <a:endParaRPr lang="en-US">
              <a:ea typeface="Times New Roman" charset="0"/>
              <a:cs typeface="Times New Roman" charset="0"/>
            </a:endParaRPr>
          </a:p>
        </p:txBody>
      </p:sp>
      <p:sp>
        <p:nvSpPr>
          <p:cNvPr id="161800" name="AutoShape 8"/>
          <p:cNvSpPr>
            <a:spLocks/>
          </p:cNvSpPr>
          <p:nvPr/>
        </p:nvSpPr>
        <p:spPr bwMode="auto">
          <a:xfrm rot="-5400000">
            <a:off x="6872288" y="5357812"/>
            <a:ext cx="292100" cy="688975"/>
          </a:xfrm>
          <a:prstGeom prst="leftBrace">
            <a:avLst>
              <a:gd name="adj1" fmla="val 196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01" name="Text Box 9"/>
          <p:cNvSpPr txBox="1">
            <a:spLocks noChangeArrowheads="1"/>
          </p:cNvSpPr>
          <p:nvPr/>
        </p:nvSpPr>
        <p:spPr bwMode="auto">
          <a:xfrm>
            <a:off x="6423025" y="5857875"/>
            <a:ext cx="1201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spcAft>
                <a:spcPct val="10000"/>
              </a:spcAft>
            </a:pPr>
            <a:r>
              <a:rPr lang="en-US" sz="2800" b="1" i="1"/>
              <a:t>G</a:t>
            </a:r>
            <a:r>
              <a:rPr lang="en-US" sz="2800" b="1" i="1" baseline="-2500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38B07-CC7D-6A4B-9E9E-BFA9748E20D9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Curves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A </a:t>
            </a:r>
            <a:r>
              <a:rPr lang="en-US" sz="2400" i="1"/>
              <a:t>curve</a:t>
            </a:r>
            <a:r>
              <a:rPr lang="en-US" sz="2400"/>
              <a:t> is the continuous image of an interval in </a:t>
            </a:r>
            <a:r>
              <a:rPr lang="en-US" sz="2400" i="1"/>
              <a:t>n</a:t>
            </a:r>
            <a:r>
              <a:rPr lang="en-US" sz="2400"/>
              <a:t>-space.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33400" y="25146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Implicit </a:t>
            </a:r>
            <a:r>
              <a:rPr lang="en-US">
                <a:latin typeface="Arial" charset="0"/>
              </a:rPr>
              <a:t>	</a:t>
            </a:r>
            <a:r>
              <a:rPr lang="en-US" i="1">
                <a:latin typeface="Arial" charset="0"/>
              </a:rPr>
              <a:t>f(x, y) = 0</a:t>
            </a:r>
          </a:p>
        </p:txBody>
      </p:sp>
      <p:grpSp>
        <p:nvGrpSpPr>
          <p:cNvPr id="44047" name="Group 15"/>
          <p:cNvGrpSpPr>
            <a:grpSpLocks/>
          </p:cNvGrpSpPr>
          <p:nvPr/>
        </p:nvGrpSpPr>
        <p:grpSpPr bwMode="auto">
          <a:xfrm>
            <a:off x="4572000" y="2209800"/>
            <a:ext cx="3886200" cy="1371600"/>
            <a:chOff x="2880" y="1296"/>
            <a:chExt cx="2448" cy="864"/>
          </a:xfrm>
        </p:grpSpPr>
        <p:sp>
          <p:nvSpPr>
            <p:cNvPr id="44037" name="Oval 5"/>
            <p:cNvSpPr>
              <a:spLocks noChangeArrowheads="1"/>
            </p:cNvSpPr>
            <p:nvPr/>
          </p:nvSpPr>
          <p:spPr bwMode="auto">
            <a:xfrm>
              <a:off x="2880" y="1296"/>
              <a:ext cx="864" cy="86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9" name="Text Box 7"/>
            <p:cNvSpPr txBox="1">
              <a:spLocks noChangeArrowheads="1"/>
            </p:cNvSpPr>
            <p:nvPr/>
          </p:nvSpPr>
          <p:spPr bwMode="auto">
            <a:xfrm>
              <a:off x="3840" y="1488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latin typeface="Arial" charset="0"/>
                </a:rPr>
                <a:t>x</a:t>
              </a:r>
              <a:r>
                <a:rPr lang="en-US" i="1" baseline="30000">
                  <a:latin typeface="Arial" charset="0"/>
                </a:rPr>
                <a:t>2</a:t>
              </a:r>
              <a:r>
                <a:rPr lang="en-US" i="1">
                  <a:latin typeface="Arial" charset="0"/>
                </a:rPr>
                <a:t> + y</a:t>
              </a:r>
              <a:r>
                <a:rPr lang="en-US" i="1" baseline="30000">
                  <a:latin typeface="Arial" charset="0"/>
                </a:rPr>
                <a:t>2</a:t>
              </a:r>
              <a:r>
                <a:rPr lang="en-US" i="1">
                  <a:latin typeface="Arial" charset="0"/>
                </a:rPr>
                <a:t> – R</a:t>
              </a:r>
              <a:r>
                <a:rPr lang="en-US" i="1" baseline="30000">
                  <a:latin typeface="Arial" charset="0"/>
                </a:rPr>
                <a:t>2</a:t>
              </a:r>
              <a:r>
                <a:rPr lang="en-US" i="1">
                  <a:latin typeface="Arial" charset="0"/>
                </a:rPr>
                <a:t> = 0</a:t>
              </a:r>
            </a:p>
          </p:txBody>
        </p:sp>
      </p:grp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33400" y="396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Parametric </a:t>
            </a:r>
            <a:r>
              <a:rPr lang="en-US">
                <a:latin typeface="Arial" charset="0"/>
              </a:rPr>
              <a:t>	</a:t>
            </a:r>
            <a:r>
              <a:rPr lang="en-US" i="1">
                <a:latin typeface="Arial" charset="0"/>
              </a:rPr>
              <a:t>(x(t), y(t)) = </a:t>
            </a:r>
            <a:r>
              <a:rPr lang="en-US" b="1" i="1">
                <a:latin typeface="Arial" charset="0"/>
              </a:rPr>
              <a:t>P</a:t>
            </a:r>
            <a:r>
              <a:rPr lang="en-US" i="1">
                <a:latin typeface="Arial" charset="0"/>
              </a:rPr>
              <a:t>(t)</a:t>
            </a:r>
            <a:endParaRPr lang="en-US" b="1" i="1">
              <a:latin typeface="Arial" charset="0"/>
            </a:endParaRPr>
          </a:p>
        </p:txBody>
      </p:sp>
      <p:grpSp>
        <p:nvGrpSpPr>
          <p:cNvPr id="44046" name="Group 14"/>
          <p:cNvGrpSpPr>
            <a:grpSpLocks/>
          </p:cNvGrpSpPr>
          <p:nvPr/>
        </p:nvGrpSpPr>
        <p:grpSpPr bwMode="auto">
          <a:xfrm>
            <a:off x="4343400" y="3429000"/>
            <a:ext cx="4343400" cy="1447800"/>
            <a:chOff x="2736" y="2064"/>
            <a:chExt cx="2736" cy="912"/>
          </a:xfrm>
        </p:grpSpPr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3840" y="2400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latin typeface="Arial" charset="0"/>
                </a:rPr>
                <a:t>P</a:t>
              </a:r>
              <a:r>
                <a:rPr lang="en-US" i="1">
                  <a:latin typeface="Arial" charset="0"/>
                </a:rPr>
                <a:t>(t) = t</a:t>
              </a:r>
              <a:r>
                <a:rPr lang="en-US" b="1" i="1">
                  <a:latin typeface="Arial" charset="0"/>
                </a:rPr>
                <a:t>A</a:t>
              </a:r>
              <a:r>
                <a:rPr lang="en-US" i="1">
                  <a:latin typeface="Arial" charset="0"/>
                </a:rPr>
                <a:t> + (1-t)</a:t>
              </a:r>
              <a:r>
                <a:rPr lang="en-US" b="1" i="1">
                  <a:latin typeface="Arial" charset="0"/>
                </a:rPr>
                <a:t>B</a:t>
              </a:r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 flipV="1">
              <a:off x="2976" y="2258"/>
              <a:ext cx="912" cy="5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4" name="Text Box 12"/>
            <p:cNvSpPr txBox="1">
              <a:spLocks noChangeArrowheads="1"/>
            </p:cNvSpPr>
            <p:nvPr/>
          </p:nvSpPr>
          <p:spPr bwMode="auto">
            <a:xfrm>
              <a:off x="2736" y="268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latin typeface="Arial" charset="0"/>
                </a:rPr>
                <a:t>A</a:t>
              </a:r>
            </a:p>
          </p:txBody>
        </p:sp>
        <p:sp>
          <p:nvSpPr>
            <p:cNvPr id="44045" name="Text Box 13"/>
            <p:cNvSpPr txBox="1">
              <a:spLocks noChangeArrowheads="1"/>
            </p:cNvSpPr>
            <p:nvPr/>
          </p:nvSpPr>
          <p:spPr bwMode="auto">
            <a:xfrm>
              <a:off x="3840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latin typeface="Arial" charset="0"/>
                </a:rPr>
                <a:t>B</a:t>
              </a:r>
            </a:p>
          </p:txBody>
        </p:sp>
      </p:grp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533400" y="51816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>
                <a:latin typeface="Arial" charset="0"/>
              </a:rPr>
              <a:t>Generative </a:t>
            </a:r>
            <a:r>
              <a:rPr lang="en-US" dirty="0">
                <a:latin typeface="Arial" charset="0"/>
              </a:rPr>
              <a:t>	</a:t>
            </a:r>
            <a:r>
              <a:rPr lang="en-US" i="1" dirty="0">
                <a:latin typeface="Arial" charset="0"/>
              </a:rPr>
              <a:t>proc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  <a:sym typeface="Wingdings"/>
              </a:rPr>
              <a:t></a:t>
            </a:r>
            <a:r>
              <a:rPr lang="en-US" dirty="0" smtClean="0">
                <a:latin typeface="Arial" charset="0"/>
                <a:sym typeface="Symbol" charset="2"/>
              </a:rPr>
              <a:t> </a:t>
            </a:r>
            <a:r>
              <a:rPr lang="en-US" i="1" dirty="0">
                <a:latin typeface="Arial" charset="0"/>
              </a:rPr>
              <a:t>(</a:t>
            </a:r>
            <a:r>
              <a:rPr lang="en-US" i="1" dirty="0" err="1">
                <a:latin typeface="Arial" charset="0"/>
              </a:rPr>
              <a:t>x</a:t>
            </a:r>
            <a:r>
              <a:rPr lang="en-US" i="1" dirty="0">
                <a:latin typeface="Arial" charset="0"/>
              </a:rPr>
              <a:t>, </a:t>
            </a:r>
            <a:r>
              <a:rPr lang="en-US" i="1" dirty="0" err="1">
                <a:latin typeface="Arial" charset="0"/>
              </a:rPr>
              <a:t>y</a:t>
            </a:r>
            <a:r>
              <a:rPr lang="en-US" i="1" dirty="0">
                <a:latin typeface="Arial" charset="0"/>
              </a:rPr>
              <a:t>)</a:t>
            </a:r>
            <a:endParaRPr lang="en-US" b="1" i="1" dirty="0">
              <a:latin typeface="Arial" charset="0"/>
            </a:endParaRPr>
          </a:p>
        </p:txBody>
      </p:sp>
      <p:pic>
        <p:nvPicPr>
          <p:cNvPr id="44054" name="Picture 22" descr="LevyFractal_65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53000" y="4640263"/>
            <a:ext cx="3708400" cy="18145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  <p:bldP spid="44041" grpId="0"/>
      <p:bldP spid="4404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5091D2-6DEF-6C42-A620-FA33D0BD521D}" type="slidenum">
              <a:rPr lang="en-US"/>
              <a:pPr/>
              <a:t>30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Geometry Vector</a:t>
            </a:r>
          </a:p>
        </p:txBody>
      </p:sp>
      <p:graphicFrame>
        <p:nvGraphicFramePr>
          <p:cNvPr id="163844" name="Object 4"/>
          <p:cNvGraphicFramePr>
            <a:graphicFrameLocks noChangeAspect="1"/>
          </p:cNvGraphicFramePr>
          <p:nvPr/>
        </p:nvGraphicFramePr>
        <p:xfrm>
          <a:off x="463550" y="1633538"/>
          <a:ext cx="7732713" cy="4268787"/>
        </p:xfrm>
        <a:graphic>
          <a:graphicData uri="http://schemas.openxmlformats.org/presentationml/2006/ole">
            <p:oleObj spid="_x0000_s163844" name="Equation" r:id="rId4" imgW="3911997" imgH="21593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788F76-03B8-B940-A5DD-BDC93F79DF09}" type="slidenum">
              <a:rPr lang="en-US"/>
              <a:pPr/>
              <a:t>31</a:t>
            </a:fld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Properties of Bezier Curves</a:t>
            </a:r>
          </a:p>
        </p:txBody>
      </p:sp>
      <p:graphicFrame>
        <p:nvGraphicFramePr>
          <p:cNvPr id="136198" name="Object 6"/>
          <p:cNvGraphicFramePr>
            <a:graphicFrameLocks noChangeAspect="1"/>
          </p:cNvGraphicFramePr>
          <p:nvPr>
            <p:ph idx="1"/>
          </p:nvPr>
        </p:nvGraphicFramePr>
        <p:xfrm>
          <a:off x="1133475" y="1719263"/>
          <a:ext cx="7094538" cy="3670300"/>
        </p:xfrm>
        <a:graphic>
          <a:graphicData uri="http://schemas.openxmlformats.org/presentationml/2006/ole">
            <p:oleObj spid="_x0000_s188418" name="Equation" r:id="rId4" imgW="3657997" imgH="18926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4452D-3A91-B740-A205-2724829F1D4A}" type="slidenum">
              <a:rPr lang="en-US"/>
              <a:pPr/>
              <a:t>32</a:t>
            </a:fld>
            <a:endParaRPr lang="en-US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Geometry of Bezier Arches</a:t>
            </a:r>
          </a:p>
        </p:txBody>
      </p:sp>
      <p:sp>
        <p:nvSpPr>
          <p:cNvPr id="145414" name="Line 6"/>
          <p:cNvSpPr>
            <a:spLocks noChangeShapeType="1"/>
          </p:cNvSpPr>
          <p:nvPr/>
        </p:nvSpPr>
        <p:spPr bwMode="auto">
          <a:xfrm flipV="1">
            <a:off x="1135063" y="2465388"/>
            <a:ext cx="1108075" cy="182086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5" name="Line 7"/>
          <p:cNvSpPr>
            <a:spLocks noChangeShapeType="1"/>
          </p:cNvSpPr>
          <p:nvPr/>
        </p:nvSpPr>
        <p:spPr bwMode="auto">
          <a:xfrm flipH="1" flipV="1">
            <a:off x="5308600" y="1712913"/>
            <a:ext cx="2159000" cy="177800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 flipV="1">
            <a:off x="2243138" y="1720850"/>
            <a:ext cx="3098800" cy="73660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7" name="Freeform 9"/>
          <p:cNvSpPr>
            <a:spLocks/>
          </p:cNvSpPr>
          <p:nvPr/>
        </p:nvSpPr>
        <p:spPr bwMode="auto">
          <a:xfrm>
            <a:off x="1143000" y="1703388"/>
            <a:ext cx="6324600" cy="2590800"/>
          </a:xfrm>
          <a:custGeom>
            <a:avLst/>
            <a:gdLst/>
            <a:ahLst/>
            <a:cxnLst>
              <a:cxn ang="0">
                <a:pos x="0" y="1632"/>
              </a:cxn>
              <a:cxn ang="0">
                <a:pos x="3984" y="1126"/>
              </a:cxn>
            </a:cxnLst>
            <a:rect l="0" t="0" r="r" b="b"/>
            <a:pathLst>
              <a:path w="3984" h="1632">
                <a:moveTo>
                  <a:pt x="0" y="1632"/>
                </a:moveTo>
                <a:cubicBezTo>
                  <a:pt x="693" y="480"/>
                  <a:pt x="2613" y="0"/>
                  <a:pt x="3984" y="112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auto">
          <a:xfrm>
            <a:off x="7340600" y="3379788"/>
            <a:ext cx="182563" cy="182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896938" y="425132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p</a:t>
            </a:r>
            <a:endParaRPr lang="en-US" b="1" i="1" baseline="-25000"/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1981200" y="19256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q</a:t>
            </a:r>
            <a:endParaRPr lang="en-US" b="1" i="1" baseline="-25000"/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5375275" y="13462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r</a:t>
            </a:r>
            <a:endParaRPr lang="en-US" b="1" i="1" baseline="-25000"/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7372350" y="343852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s</a:t>
            </a:r>
            <a:endParaRPr lang="en-US" b="1" i="1" baseline="-25000"/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 flipV="1">
            <a:off x="1133475" y="3667125"/>
            <a:ext cx="379413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8" name="Line 20"/>
          <p:cNvSpPr>
            <a:spLocks noChangeShapeType="1"/>
          </p:cNvSpPr>
          <p:nvPr/>
        </p:nvSpPr>
        <p:spPr bwMode="auto">
          <a:xfrm flipV="1">
            <a:off x="2251075" y="2198688"/>
            <a:ext cx="1033463" cy="271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9" name="Line 21"/>
          <p:cNvSpPr>
            <a:spLocks noChangeAspect="1" noChangeShapeType="1"/>
          </p:cNvSpPr>
          <p:nvPr/>
        </p:nvSpPr>
        <p:spPr bwMode="auto">
          <a:xfrm>
            <a:off x="5321300" y="1714500"/>
            <a:ext cx="731838" cy="593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1" name="Oval 13"/>
          <p:cNvSpPr>
            <a:spLocks noChangeArrowheads="1"/>
          </p:cNvSpPr>
          <p:nvPr/>
        </p:nvSpPr>
        <p:spPr bwMode="auto">
          <a:xfrm>
            <a:off x="5238750" y="1619250"/>
            <a:ext cx="182563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0" name="Oval 12"/>
          <p:cNvSpPr>
            <a:spLocks noChangeArrowheads="1"/>
          </p:cNvSpPr>
          <p:nvPr/>
        </p:nvSpPr>
        <p:spPr bwMode="auto">
          <a:xfrm>
            <a:off x="2151063" y="2363788"/>
            <a:ext cx="182562" cy="182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auto">
          <a:xfrm>
            <a:off x="1049338" y="4184650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5" name="Line 27"/>
          <p:cNvSpPr>
            <a:spLocks noChangeShapeType="1"/>
          </p:cNvSpPr>
          <p:nvPr/>
        </p:nvSpPr>
        <p:spPr bwMode="auto">
          <a:xfrm flipV="1">
            <a:off x="1485900" y="2198688"/>
            <a:ext cx="1776413" cy="1476375"/>
          </a:xfrm>
          <a:prstGeom prst="line">
            <a:avLst/>
          </a:prstGeom>
          <a:noFill/>
          <a:ln w="28575" cap="rnd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6" name="Line 28"/>
          <p:cNvSpPr>
            <a:spLocks noChangeShapeType="1"/>
          </p:cNvSpPr>
          <p:nvPr/>
        </p:nvSpPr>
        <p:spPr bwMode="auto">
          <a:xfrm>
            <a:off x="3270250" y="2198688"/>
            <a:ext cx="2743200" cy="87312"/>
          </a:xfrm>
          <a:prstGeom prst="line">
            <a:avLst/>
          </a:prstGeom>
          <a:noFill/>
          <a:ln w="28575" cap="rnd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7" name="Line 29"/>
          <p:cNvSpPr>
            <a:spLocks noChangeAspect="1" noChangeShapeType="1"/>
          </p:cNvSpPr>
          <p:nvPr/>
        </p:nvSpPr>
        <p:spPr bwMode="auto">
          <a:xfrm flipV="1">
            <a:off x="1495425" y="3173413"/>
            <a:ext cx="596900" cy="493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8" name="Line 30"/>
          <p:cNvSpPr>
            <a:spLocks noChangeShapeType="1"/>
          </p:cNvSpPr>
          <p:nvPr/>
        </p:nvSpPr>
        <p:spPr bwMode="auto">
          <a:xfrm>
            <a:off x="3262313" y="2198688"/>
            <a:ext cx="914400" cy="34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0" name="Oval 22"/>
          <p:cNvSpPr>
            <a:spLocks noChangeArrowheads="1"/>
          </p:cNvSpPr>
          <p:nvPr/>
        </p:nvSpPr>
        <p:spPr bwMode="auto">
          <a:xfrm>
            <a:off x="1401763" y="3578225"/>
            <a:ext cx="182562" cy="1825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1" name="Oval 23"/>
          <p:cNvSpPr>
            <a:spLocks noChangeArrowheads="1"/>
          </p:cNvSpPr>
          <p:nvPr/>
        </p:nvSpPr>
        <p:spPr bwMode="auto">
          <a:xfrm>
            <a:off x="3178175" y="2109788"/>
            <a:ext cx="182563" cy="18256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2" name="Oval 24"/>
          <p:cNvSpPr>
            <a:spLocks noChangeArrowheads="1"/>
          </p:cNvSpPr>
          <p:nvPr/>
        </p:nvSpPr>
        <p:spPr bwMode="auto">
          <a:xfrm>
            <a:off x="5946775" y="2198688"/>
            <a:ext cx="182563" cy="18256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 flipV="1">
            <a:off x="2074863" y="2241550"/>
            <a:ext cx="2109787" cy="923925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1" name="Oval 33"/>
          <p:cNvSpPr>
            <a:spLocks noChangeArrowheads="1"/>
          </p:cNvSpPr>
          <p:nvPr/>
        </p:nvSpPr>
        <p:spPr bwMode="auto">
          <a:xfrm>
            <a:off x="4090988" y="2146300"/>
            <a:ext cx="182562" cy="1825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3" name="Line 35"/>
          <p:cNvSpPr>
            <a:spLocks noChangeAspect="1" noChangeShapeType="1"/>
          </p:cNvSpPr>
          <p:nvPr/>
        </p:nvSpPr>
        <p:spPr bwMode="auto">
          <a:xfrm flipV="1">
            <a:off x="2084388" y="2878138"/>
            <a:ext cx="658812" cy="301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0" name="Oval 32"/>
          <p:cNvSpPr>
            <a:spLocks noChangeArrowheads="1"/>
          </p:cNvSpPr>
          <p:nvPr/>
        </p:nvSpPr>
        <p:spPr bwMode="auto">
          <a:xfrm>
            <a:off x="1990725" y="3076575"/>
            <a:ext cx="182563" cy="1825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4" name="Oval 36"/>
          <p:cNvSpPr>
            <a:spLocks noChangeArrowheads="1"/>
          </p:cNvSpPr>
          <p:nvPr/>
        </p:nvSpPr>
        <p:spPr bwMode="auto">
          <a:xfrm>
            <a:off x="2728913" y="2762250"/>
            <a:ext cx="182562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3200400" y="4333875"/>
            <a:ext cx="5021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Pick a </a:t>
            </a:r>
            <a:r>
              <a:rPr lang="en-US" i="1"/>
              <a:t>t</a:t>
            </a:r>
            <a:r>
              <a:rPr lang="en-US">
                <a:latin typeface="Arial" charset="0"/>
              </a:rPr>
              <a:t> between </a:t>
            </a:r>
            <a:r>
              <a:rPr lang="en-US"/>
              <a:t>0</a:t>
            </a:r>
            <a:r>
              <a:rPr lang="en-US">
                <a:latin typeface="Arial" charset="0"/>
              </a:rPr>
              <a:t> and </a:t>
            </a:r>
            <a:r>
              <a:rPr lang="en-US"/>
              <a:t>1</a:t>
            </a:r>
            <a:r>
              <a:rPr lang="en-US">
                <a:latin typeface="Arial" charset="0"/>
              </a:rPr>
              <a:t> and go </a:t>
            </a:r>
            <a:r>
              <a:rPr lang="en-US" i="1"/>
              <a:t>t</a:t>
            </a:r>
            <a:r>
              <a:rPr lang="en-US">
                <a:latin typeface="Arial" charset="0"/>
              </a:rPr>
              <a:t> of the way along each edge.</a:t>
            </a: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2760663" y="2970213"/>
            <a:ext cx="950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B</a:t>
            </a:r>
            <a:r>
              <a:rPr lang="en-US"/>
              <a:t>(</a:t>
            </a:r>
            <a:r>
              <a:rPr lang="en-US" i="1"/>
              <a:t>t</a:t>
            </a:r>
            <a:r>
              <a:rPr lang="en-US"/>
              <a:t>)</a:t>
            </a:r>
            <a:endParaRPr lang="en-US" b="1" i="1"/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3209925" y="5124450"/>
            <a:ext cx="502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Join the endpoints and do it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7" grpId="0" animBg="1"/>
      <p:bldP spid="145428" grpId="0" animBg="1"/>
      <p:bldP spid="145429" grpId="0" animBg="1"/>
      <p:bldP spid="145435" grpId="0" animBg="1"/>
      <p:bldP spid="145436" grpId="0" animBg="1"/>
      <p:bldP spid="145437" grpId="0" animBg="1"/>
      <p:bldP spid="145438" grpId="0" animBg="1"/>
      <p:bldP spid="145430" grpId="0" animBg="1"/>
      <p:bldP spid="145431" grpId="0" animBg="1"/>
      <p:bldP spid="145432" grpId="0" animBg="1"/>
      <p:bldP spid="145442" grpId="0" animBg="1"/>
      <p:bldP spid="145441" grpId="0" animBg="1"/>
      <p:bldP spid="145443" grpId="0" animBg="1"/>
      <p:bldP spid="145440" grpId="0" animBg="1"/>
      <p:bldP spid="145444" grpId="0" animBg="1"/>
      <p:bldP spid="145446" grpId="0"/>
      <p:bldP spid="14544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0D8271-92E3-7346-8097-8C60B658638D}" type="slidenum">
              <a:rPr lang="en-US"/>
              <a:pPr/>
              <a:t>33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Geometry of Bezier Arches</a:t>
            </a:r>
          </a:p>
        </p:txBody>
      </p:sp>
      <p:sp>
        <p:nvSpPr>
          <p:cNvPr id="148483" name="Line 3"/>
          <p:cNvSpPr>
            <a:spLocks noChangeShapeType="1"/>
          </p:cNvSpPr>
          <p:nvPr/>
        </p:nvSpPr>
        <p:spPr bwMode="auto">
          <a:xfrm flipV="1">
            <a:off x="1135063" y="2674938"/>
            <a:ext cx="1108075" cy="182086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4" name="Line 4"/>
          <p:cNvSpPr>
            <a:spLocks noChangeShapeType="1"/>
          </p:cNvSpPr>
          <p:nvPr/>
        </p:nvSpPr>
        <p:spPr bwMode="auto">
          <a:xfrm flipH="1" flipV="1">
            <a:off x="5308600" y="1922463"/>
            <a:ext cx="2159000" cy="177800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5" name="Line 5"/>
          <p:cNvSpPr>
            <a:spLocks noChangeShapeType="1"/>
          </p:cNvSpPr>
          <p:nvPr/>
        </p:nvSpPr>
        <p:spPr bwMode="auto">
          <a:xfrm flipV="1">
            <a:off x="2243138" y="1930400"/>
            <a:ext cx="3098800" cy="73660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6" name="Freeform 6"/>
          <p:cNvSpPr>
            <a:spLocks/>
          </p:cNvSpPr>
          <p:nvPr/>
        </p:nvSpPr>
        <p:spPr bwMode="auto">
          <a:xfrm>
            <a:off x="1143000" y="1912938"/>
            <a:ext cx="6324600" cy="2590800"/>
          </a:xfrm>
          <a:custGeom>
            <a:avLst/>
            <a:gdLst/>
            <a:ahLst/>
            <a:cxnLst>
              <a:cxn ang="0">
                <a:pos x="0" y="1632"/>
              </a:cxn>
              <a:cxn ang="0">
                <a:pos x="3984" y="1126"/>
              </a:cxn>
            </a:cxnLst>
            <a:rect l="0" t="0" r="r" b="b"/>
            <a:pathLst>
              <a:path w="3984" h="1632">
                <a:moveTo>
                  <a:pt x="0" y="1632"/>
                </a:moveTo>
                <a:cubicBezTo>
                  <a:pt x="693" y="480"/>
                  <a:pt x="2613" y="0"/>
                  <a:pt x="3984" y="112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7340600" y="3589338"/>
            <a:ext cx="182563" cy="182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896938" y="44608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</a:rPr>
              <a:t>p</a:t>
            </a:r>
            <a:endParaRPr lang="en-US" b="1" i="1" baseline="-25000">
              <a:solidFill>
                <a:srgbClr val="FF0000"/>
              </a:solidFill>
            </a:endParaRP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1981200" y="213518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</a:rPr>
              <a:t>q</a:t>
            </a:r>
            <a:endParaRPr lang="en-US" b="1" i="1" baseline="-25000">
              <a:solidFill>
                <a:srgbClr val="FF0000"/>
              </a:solidFill>
            </a:endParaRPr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5375275" y="151765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</a:rPr>
              <a:t>r</a:t>
            </a:r>
            <a:endParaRPr lang="en-US" b="1" i="1" baseline="-25000">
              <a:solidFill>
                <a:srgbClr val="FF0000"/>
              </a:solidFill>
            </a:endParaRPr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7372350" y="36480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</a:rPr>
              <a:t>s</a:t>
            </a:r>
            <a:endParaRPr lang="en-US" b="1" i="1" baseline="-25000">
              <a:solidFill>
                <a:srgbClr val="FF0000"/>
              </a:solidFill>
            </a:endParaRPr>
          </a:p>
        </p:txBody>
      </p:sp>
      <p:sp>
        <p:nvSpPr>
          <p:cNvPr id="148492" name="Line 12"/>
          <p:cNvSpPr>
            <a:spLocks noChangeAspect="1" noChangeShapeType="1"/>
          </p:cNvSpPr>
          <p:nvPr/>
        </p:nvSpPr>
        <p:spPr bwMode="auto">
          <a:xfrm flipV="1">
            <a:off x="1141413" y="3570288"/>
            <a:ext cx="566737" cy="904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3" name="Line 13"/>
          <p:cNvSpPr>
            <a:spLocks noChangeShapeType="1"/>
          </p:cNvSpPr>
          <p:nvPr/>
        </p:nvSpPr>
        <p:spPr bwMode="auto">
          <a:xfrm flipV="1">
            <a:off x="2251075" y="2300288"/>
            <a:ext cx="1554163" cy="365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5321300" y="1924050"/>
            <a:ext cx="1033463" cy="855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5238750" y="1828800"/>
            <a:ext cx="182563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2151063" y="2573338"/>
            <a:ext cx="182562" cy="182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1049338" y="4394200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8" name="Line 18"/>
          <p:cNvSpPr>
            <a:spLocks noChangeShapeType="1"/>
          </p:cNvSpPr>
          <p:nvPr/>
        </p:nvSpPr>
        <p:spPr bwMode="auto">
          <a:xfrm flipV="1">
            <a:off x="1704975" y="2320925"/>
            <a:ext cx="2092325" cy="1238250"/>
          </a:xfrm>
          <a:prstGeom prst="line">
            <a:avLst/>
          </a:prstGeom>
          <a:noFill/>
          <a:ln w="28575" cap="rnd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9" name="Line 19"/>
          <p:cNvSpPr>
            <a:spLocks noChangeShapeType="1"/>
          </p:cNvSpPr>
          <p:nvPr/>
        </p:nvSpPr>
        <p:spPr bwMode="auto">
          <a:xfrm>
            <a:off x="3789363" y="2303463"/>
            <a:ext cx="2557462" cy="465137"/>
          </a:xfrm>
          <a:prstGeom prst="line">
            <a:avLst/>
          </a:prstGeom>
          <a:noFill/>
          <a:ln w="28575" cap="rnd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0" name="Line 20"/>
          <p:cNvSpPr>
            <a:spLocks noChangeShapeType="1"/>
          </p:cNvSpPr>
          <p:nvPr/>
        </p:nvSpPr>
        <p:spPr bwMode="auto">
          <a:xfrm flipV="1">
            <a:off x="1724025" y="2924175"/>
            <a:ext cx="1050925" cy="622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1" name="Line 21"/>
          <p:cNvSpPr>
            <a:spLocks noChangeShapeType="1"/>
          </p:cNvSpPr>
          <p:nvPr/>
        </p:nvSpPr>
        <p:spPr bwMode="auto">
          <a:xfrm>
            <a:off x="3798888" y="2301875"/>
            <a:ext cx="1279525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1612900" y="3463925"/>
            <a:ext cx="182563" cy="1825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3705225" y="2211388"/>
            <a:ext cx="182563" cy="18256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6254750" y="2679700"/>
            <a:ext cx="182563" cy="1825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5" name="Line 25"/>
          <p:cNvSpPr>
            <a:spLocks noChangeShapeType="1"/>
          </p:cNvSpPr>
          <p:nvPr/>
        </p:nvSpPr>
        <p:spPr bwMode="auto">
          <a:xfrm flipV="1">
            <a:off x="2787650" y="2520950"/>
            <a:ext cx="2311400" cy="404813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6" name="Oval 26"/>
          <p:cNvSpPr>
            <a:spLocks noChangeArrowheads="1"/>
          </p:cNvSpPr>
          <p:nvPr/>
        </p:nvSpPr>
        <p:spPr bwMode="auto">
          <a:xfrm>
            <a:off x="4987925" y="2452688"/>
            <a:ext cx="182563" cy="1825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7" name="Line 27"/>
          <p:cNvSpPr>
            <a:spLocks noChangeShapeType="1"/>
          </p:cNvSpPr>
          <p:nvPr/>
        </p:nvSpPr>
        <p:spPr bwMode="auto">
          <a:xfrm flipV="1">
            <a:off x="2768600" y="2752725"/>
            <a:ext cx="1106488" cy="169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8" name="Oval 28"/>
          <p:cNvSpPr>
            <a:spLocks noChangeArrowheads="1"/>
          </p:cNvSpPr>
          <p:nvPr/>
        </p:nvSpPr>
        <p:spPr bwMode="auto">
          <a:xfrm>
            <a:off x="2676525" y="2828925"/>
            <a:ext cx="182563" cy="1825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09" name="Oval 29"/>
          <p:cNvSpPr>
            <a:spLocks noChangeArrowheads="1"/>
          </p:cNvSpPr>
          <p:nvPr/>
        </p:nvSpPr>
        <p:spPr bwMode="auto">
          <a:xfrm>
            <a:off x="3678238" y="2663825"/>
            <a:ext cx="182562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510" name="Text Box 30"/>
          <p:cNvSpPr txBox="1">
            <a:spLocks noChangeArrowheads="1"/>
          </p:cNvSpPr>
          <p:nvPr/>
        </p:nvSpPr>
        <p:spPr bwMode="auto">
          <a:xfrm>
            <a:off x="3225800" y="5397500"/>
            <a:ext cx="502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We only use </a:t>
            </a:r>
            <a:r>
              <a:rPr lang="en-US" i="1"/>
              <a:t>t</a:t>
            </a:r>
            <a:r>
              <a:rPr lang="en-US"/>
              <a:t> = 1/2</a:t>
            </a: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48511" name="Text Box 31"/>
          <p:cNvSpPr txBox="1">
            <a:spLocks noChangeArrowheads="1"/>
          </p:cNvSpPr>
          <p:nvPr/>
        </p:nvSpPr>
        <p:spPr bwMode="auto">
          <a:xfrm>
            <a:off x="3611563" y="2924175"/>
            <a:ext cx="198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pqrs = B</a:t>
            </a:r>
            <a:r>
              <a:rPr lang="en-US"/>
              <a:t>(1/2)</a:t>
            </a:r>
            <a:endParaRPr lang="en-US" b="1" i="1"/>
          </a:p>
        </p:txBody>
      </p:sp>
      <p:sp>
        <p:nvSpPr>
          <p:cNvPr id="148513" name="Text Box 33"/>
          <p:cNvSpPr txBox="1">
            <a:spLocks noChangeArrowheads="1"/>
          </p:cNvSpPr>
          <p:nvPr/>
        </p:nvSpPr>
        <p:spPr bwMode="auto">
          <a:xfrm>
            <a:off x="1160463" y="3265488"/>
            <a:ext cx="60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9900"/>
                </a:solidFill>
              </a:rPr>
              <a:t>pq</a:t>
            </a:r>
            <a:endParaRPr lang="en-US" b="1" i="1" baseline="-25000">
              <a:solidFill>
                <a:srgbClr val="009900"/>
              </a:solidFill>
            </a:endParaRPr>
          </a:p>
        </p:txBody>
      </p:sp>
      <p:sp>
        <p:nvSpPr>
          <p:cNvPr id="148514" name="Text Box 34"/>
          <p:cNvSpPr txBox="1">
            <a:spLocks noChangeArrowheads="1"/>
          </p:cNvSpPr>
          <p:nvPr/>
        </p:nvSpPr>
        <p:spPr bwMode="auto">
          <a:xfrm>
            <a:off x="3549650" y="1778000"/>
            <a:ext cx="60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9900"/>
                </a:solidFill>
              </a:rPr>
              <a:t>qr</a:t>
            </a:r>
            <a:endParaRPr lang="en-US" b="1" i="1" baseline="-25000">
              <a:solidFill>
                <a:srgbClr val="009900"/>
              </a:solidFill>
            </a:endParaRPr>
          </a:p>
        </p:txBody>
      </p:sp>
      <p:sp>
        <p:nvSpPr>
          <p:cNvPr id="148515" name="Text Box 35"/>
          <p:cNvSpPr txBox="1">
            <a:spLocks noChangeArrowheads="1"/>
          </p:cNvSpPr>
          <p:nvPr/>
        </p:nvSpPr>
        <p:spPr bwMode="auto">
          <a:xfrm>
            <a:off x="6389688" y="2401888"/>
            <a:ext cx="60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9900"/>
                </a:solidFill>
              </a:rPr>
              <a:t>rs</a:t>
            </a:r>
            <a:endParaRPr lang="en-US" b="1" i="1" baseline="-25000">
              <a:solidFill>
                <a:srgbClr val="009900"/>
              </a:solidFill>
            </a:endParaRPr>
          </a:p>
        </p:txBody>
      </p:sp>
      <p:sp>
        <p:nvSpPr>
          <p:cNvPr id="148516" name="Text Box 36"/>
          <p:cNvSpPr txBox="1">
            <a:spLocks noChangeArrowheads="1"/>
          </p:cNvSpPr>
          <p:nvPr/>
        </p:nvSpPr>
        <p:spPr bwMode="auto">
          <a:xfrm>
            <a:off x="2273300" y="2506663"/>
            <a:ext cx="766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pqr</a:t>
            </a:r>
            <a:endParaRPr lang="en-US" b="1" i="1" baseline="-25000">
              <a:solidFill>
                <a:schemeClr val="accent2"/>
              </a:solidFill>
            </a:endParaRPr>
          </a:p>
        </p:txBody>
      </p:sp>
      <p:sp>
        <p:nvSpPr>
          <p:cNvPr id="148517" name="Text Box 37"/>
          <p:cNvSpPr txBox="1">
            <a:spLocks noChangeArrowheads="1"/>
          </p:cNvSpPr>
          <p:nvPr/>
        </p:nvSpPr>
        <p:spPr bwMode="auto">
          <a:xfrm>
            <a:off x="4822825" y="2016125"/>
            <a:ext cx="766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qrs</a:t>
            </a:r>
            <a:endParaRPr lang="en-US" b="1" i="1" baseline="-25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2" grpId="0" animBg="1"/>
      <p:bldP spid="148493" grpId="0" animBg="1"/>
      <p:bldP spid="148494" grpId="0" animBg="1"/>
      <p:bldP spid="148498" grpId="0" animBg="1"/>
      <p:bldP spid="148499" grpId="0" animBg="1"/>
      <p:bldP spid="148500" grpId="0" animBg="1"/>
      <p:bldP spid="148501" grpId="0" animBg="1"/>
      <p:bldP spid="148502" grpId="0" animBg="1"/>
      <p:bldP spid="148503" grpId="0" animBg="1"/>
      <p:bldP spid="148504" grpId="0" animBg="1"/>
      <p:bldP spid="148505" grpId="0" animBg="1"/>
      <p:bldP spid="148506" grpId="0" animBg="1"/>
      <p:bldP spid="148507" grpId="0" animBg="1"/>
      <p:bldP spid="148508" grpId="0" animBg="1"/>
      <p:bldP spid="148509" grpId="0" animBg="1"/>
      <p:bldP spid="148511" grpId="0"/>
      <p:bldP spid="148513" grpId="0"/>
      <p:bldP spid="148514" grpId="1"/>
      <p:bldP spid="148515" grpId="1"/>
      <p:bldP spid="148516" grpId="0"/>
      <p:bldP spid="1485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96850" y="260350"/>
            <a:ext cx="8848725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drawArch(P, Q, R, S){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if (ArchSize(P, Q, R, S) &lt;= .5 ) Dot(P);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else{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PQ = (P + Q)/2;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QR = (Q + R)/2;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RS = (R + S)/2;</a:t>
            </a:r>
          </a:p>
          <a:p>
            <a:pPr>
              <a:tabLst>
                <a:tab pos="231775" algn="l"/>
                <a:tab pos="457200" algn="l"/>
              </a:tabLst>
            </a:pPr>
            <a:endParaRPr lang="en-US" b="1">
              <a:latin typeface="Courier New" charset="0"/>
            </a:endParaRP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PQR = (PQ + QR)/2;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QRS = (QR + RS)/2;</a:t>
            </a:r>
          </a:p>
          <a:p>
            <a:pPr>
              <a:tabLst>
                <a:tab pos="231775" algn="l"/>
                <a:tab pos="457200" algn="l"/>
              </a:tabLst>
            </a:pPr>
            <a:endParaRPr lang="en-US" b="1">
              <a:latin typeface="Courier New" charset="0"/>
            </a:endParaRP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PQRS = (PQR + QRS)/2</a:t>
            </a:r>
          </a:p>
          <a:p>
            <a:pPr>
              <a:tabLst>
                <a:tab pos="231775" algn="l"/>
                <a:tab pos="457200" algn="l"/>
              </a:tabLst>
            </a:pPr>
            <a:endParaRPr lang="en-US" b="1">
              <a:latin typeface="Courier New" charset="0"/>
            </a:endParaRP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drawArch(P, PQ, PQR, PQRS);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	drawArch(PQRS, QRS, RS, S);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	}</a:t>
            </a:r>
          </a:p>
          <a:p>
            <a:pPr>
              <a:tabLst>
                <a:tab pos="231775" algn="l"/>
                <a:tab pos="457200" algn="l"/>
              </a:tabLst>
            </a:pPr>
            <a:r>
              <a:rPr lang="en-US" b="1">
                <a:latin typeface="Courier New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49F74-2E79-9247-8398-E25270B7BE6B}" type="slidenum">
              <a:rPr lang="en-US"/>
              <a:pPr/>
              <a:t>35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Putting it All Together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 action="ppaction://hlinkfile"/>
              </a:rPr>
              <a:t>Bezier</a:t>
            </a:r>
            <a:r>
              <a:rPr lang="en-US" dirty="0" smtClean="0">
                <a:hlinkClick r:id="rId3" action="ppaction://hlinkfile"/>
              </a:rPr>
              <a:t> Arches</a:t>
            </a:r>
            <a:endParaRPr lang="en-US" dirty="0" smtClean="0"/>
          </a:p>
          <a:p>
            <a:r>
              <a:rPr lang="en-US" dirty="0" err="1" smtClean="0">
                <a:hlinkClick r:id="rId4" action="ppaction://hlinkfile"/>
              </a:rPr>
              <a:t>Catmull</a:t>
            </a:r>
            <a:r>
              <a:rPr lang="en-US" dirty="0" smtClean="0">
                <a:hlinkClick r:id="rId4" action="ppaction://hlinkfile"/>
              </a:rPr>
              <a:t>-Rom </a:t>
            </a:r>
            <a:r>
              <a:rPr lang="en-US" dirty="0" err="1" smtClean="0">
                <a:hlinkClick r:id="rId4" action="ppaction://hlinkfile"/>
              </a:rPr>
              <a:t>Splines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0E48E-F5BC-BC4F-8CDC-0E46A1C7463A}" type="slidenum">
              <a:rPr lang="en-US"/>
              <a:pPr/>
              <a:t>4</a:t>
            </a:fld>
            <a:endParaRPr lang="en-US"/>
          </a:p>
        </p:txBody>
      </p:sp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Curve Fitting</a:t>
            </a:r>
          </a:p>
        </p:txBody>
      </p:sp>
      <p:grpSp>
        <p:nvGrpSpPr>
          <p:cNvPr id="50198" name="Group 1046"/>
          <p:cNvGrpSpPr>
            <a:grpSpLocks/>
          </p:cNvGrpSpPr>
          <p:nvPr/>
        </p:nvGrpSpPr>
        <p:grpSpPr bwMode="auto">
          <a:xfrm>
            <a:off x="6146800" y="1574800"/>
            <a:ext cx="2705100" cy="2349500"/>
            <a:chOff x="3204" y="1075"/>
            <a:chExt cx="1704" cy="1480"/>
          </a:xfrm>
        </p:grpSpPr>
        <p:sp>
          <p:nvSpPr>
            <p:cNvPr id="50188" name="Freeform 1036"/>
            <p:cNvSpPr>
              <a:spLocks/>
            </p:cNvSpPr>
            <p:nvPr/>
          </p:nvSpPr>
          <p:spPr bwMode="auto">
            <a:xfrm>
              <a:off x="3204" y="1075"/>
              <a:ext cx="1704" cy="1432"/>
            </a:xfrm>
            <a:custGeom>
              <a:avLst/>
              <a:gdLst/>
              <a:ahLst/>
              <a:cxnLst>
                <a:cxn ang="0">
                  <a:pos x="312" y="904"/>
                </a:cxn>
                <a:cxn ang="0">
                  <a:pos x="72" y="232"/>
                </a:cxn>
                <a:cxn ang="0">
                  <a:pos x="744" y="88"/>
                </a:cxn>
                <a:cxn ang="0">
                  <a:pos x="984" y="760"/>
                </a:cxn>
                <a:cxn ang="0">
                  <a:pos x="1656" y="952"/>
                </a:cxn>
                <a:cxn ang="0">
                  <a:pos x="1272" y="1432"/>
                </a:cxn>
              </a:cxnLst>
              <a:rect l="0" t="0" r="r" b="b"/>
              <a:pathLst>
                <a:path w="1704" h="1432">
                  <a:moveTo>
                    <a:pt x="312" y="904"/>
                  </a:moveTo>
                  <a:cubicBezTo>
                    <a:pt x="156" y="636"/>
                    <a:pt x="0" y="368"/>
                    <a:pt x="72" y="232"/>
                  </a:cubicBezTo>
                  <a:cubicBezTo>
                    <a:pt x="144" y="96"/>
                    <a:pt x="592" y="0"/>
                    <a:pt x="744" y="88"/>
                  </a:cubicBezTo>
                  <a:cubicBezTo>
                    <a:pt x="896" y="176"/>
                    <a:pt x="832" y="616"/>
                    <a:pt x="984" y="760"/>
                  </a:cubicBezTo>
                  <a:cubicBezTo>
                    <a:pt x="1136" y="904"/>
                    <a:pt x="1608" y="840"/>
                    <a:pt x="1656" y="952"/>
                  </a:cubicBezTo>
                  <a:cubicBezTo>
                    <a:pt x="1704" y="1064"/>
                    <a:pt x="1488" y="1248"/>
                    <a:pt x="1272" y="143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0" name="Oval 1028"/>
            <p:cNvSpPr>
              <a:spLocks noChangeArrowheads="1"/>
            </p:cNvSpPr>
            <p:nvPr/>
          </p:nvSpPr>
          <p:spPr bwMode="auto">
            <a:xfrm>
              <a:off x="3495" y="1958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1" name="Oval 1029"/>
            <p:cNvSpPr>
              <a:spLocks noChangeArrowheads="1"/>
            </p:cNvSpPr>
            <p:nvPr/>
          </p:nvSpPr>
          <p:spPr bwMode="auto">
            <a:xfrm>
              <a:off x="4167" y="1814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2" name="Oval 1030"/>
            <p:cNvSpPr>
              <a:spLocks noChangeArrowheads="1"/>
            </p:cNvSpPr>
            <p:nvPr/>
          </p:nvSpPr>
          <p:spPr bwMode="auto">
            <a:xfrm>
              <a:off x="3255" y="1259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3" name="Oval 1031"/>
            <p:cNvSpPr>
              <a:spLocks noChangeArrowheads="1"/>
            </p:cNvSpPr>
            <p:nvPr/>
          </p:nvSpPr>
          <p:spPr bwMode="auto">
            <a:xfrm>
              <a:off x="3900" y="1115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4" name="Oval 1032"/>
            <p:cNvSpPr>
              <a:spLocks noChangeArrowheads="1"/>
            </p:cNvSpPr>
            <p:nvPr/>
          </p:nvSpPr>
          <p:spPr bwMode="auto">
            <a:xfrm>
              <a:off x="4812" y="1992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5" name="Oval 1033"/>
            <p:cNvSpPr>
              <a:spLocks noChangeArrowheads="1"/>
            </p:cNvSpPr>
            <p:nvPr/>
          </p:nvSpPr>
          <p:spPr bwMode="auto">
            <a:xfrm>
              <a:off x="4428" y="2486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187" name="Text Box 1035"/>
          <p:cNvSpPr txBox="1">
            <a:spLocks noChangeArrowheads="1"/>
          </p:cNvSpPr>
          <p:nvPr/>
        </p:nvSpPr>
        <p:spPr bwMode="auto">
          <a:xfrm>
            <a:off x="457200" y="1752600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We want a curve that passes through control points.</a:t>
            </a:r>
          </a:p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	</a:t>
            </a:r>
            <a:r>
              <a:rPr lang="en-US" i="1">
                <a:solidFill>
                  <a:schemeClr val="accent2"/>
                </a:solidFill>
                <a:latin typeface="Arial" charset="0"/>
              </a:rPr>
              <a:t>interpolating curve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0189" name="Text Box 1037"/>
          <p:cNvSpPr txBox="1">
            <a:spLocks noChangeArrowheads="1"/>
          </p:cNvSpPr>
          <p:nvPr/>
        </p:nvSpPr>
        <p:spPr bwMode="auto">
          <a:xfrm>
            <a:off x="368300" y="4791075"/>
            <a:ext cx="411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How do we create a good curve?</a:t>
            </a:r>
          </a:p>
        </p:txBody>
      </p:sp>
      <p:sp>
        <p:nvSpPr>
          <p:cNvPr id="50190" name="Text Box 1038"/>
          <p:cNvSpPr txBox="1">
            <a:spLocks noChangeArrowheads="1"/>
          </p:cNvSpPr>
          <p:nvPr/>
        </p:nvSpPr>
        <p:spPr bwMode="auto">
          <a:xfrm>
            <a:off x="379413" y="5624513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What makes a good curve?</a:t>
            </a:r>
          </a:p>
        </p:txBody>
      </p:sp>
      <p:grpSp>
        <p:nvGrpSpPr>
          <p:cNvPr id="50202" name="Group 1050"/>
          <p:cNvGrpSpPr>
            <a:grpSpLocks/>
          </p:cNvGrpSpPr>
          <p:nvPr/>
        </p:nvGrpSpPr>
        <p:grpSpPr bwMode="auto">
          <a:xfrm>
            <a:off x="544513" y="3362325"/>
            <a:ext cx="7078662" cy="3046413"/>
            <a:chOff x="343" y="2118"/>
            <a:chExt cx="4459" cy="1919"/>
          </a:xfrm>
        </p:grpSpPr>
        <p:grpSp>
          <p:nvGrpSpPr>
            <p:cNvPr id="50201" name="Group 1049"/>
            <p:cNvGrpSpPr>
              <a:grpSpLocks/>
            </p:cNvGrpSpPr>
            <p:nvPr/>
          </p:nvGrpSpPr>
          <p:grpSpPr bwMode="auto">
            <a:xfrm>
              <a:off x="343" y="2118"/>
              <a:ext cx="4417" cy="1882"/>
              <a:chOff x="315" y="2118"/>
              <a:chExt cx="4417" cy="1882"/>
            </a:xfrm>
          </p:grpSpPr>
          <p:sp>
            <p:nvSpPr>
              <p:cNvPr id="50199" name="Freeform 1047"/>
              <p:cNvSpPr>
                <a:spLocks/>
              </p:cNvSpPr>
              <p:nvPr/>
            </p:nvSpPr>
            <p:spPr bwMode="auto">
              <a:xfrm>
                <a:off x="3204" y="2598"/>
                <a:ext cx="1528" cy="1402"/>
              </a:xfrm>
              <a:custGeom>
                <a:avLst/>
                <a:gdLst/>
                <a:ahLst/>
                <a:cxnLst>
                  <a:cxn ang="0">
                    <a:pos x="218" y="880"/>
                  </a:cxn>
                  <a:cxn ang="0">
                    <a:pos x="52" y="199"/>
                  </a:cxn>
                  <a:cxn ang="0">
                    <a:pos x="532" y="80"/>
                  </a:cxn>
                  <a:cxn ang="0">
                    <a:pos x="942" y="679"/>
                  </a:cxn>
                  <a:cxn ang="0">
                    <a:pos x="1492" y="971"/>
                  </a:cxn>
                  <a:cxn ang="0">
                    <a:pos x="1158" y="1402"/>
                  </a:cxn>
                </a:cxnLst>
                <a:rect l="0" t="0" r="r" b="b"/>
                <a:pathLst>
                  <a:path w="1528" h="1402">
                    <a:moveTo>
                      <a:pt x="218" y="880"/>
                    </a:moveTo>
                    <a:cubicBezTo>
                      <a:pt x="109" y="606"/>
                      <a:pt x="0" y="332"/>
                      <a:pt x="52" y="199"/>
                    </a:cubicBezTo>
                    <a:cubicBezTo>
                      <a:pt x="104" y="66"/>
                      <a:pt x="384" y="0"/>
                      <a:pt x="532" y="80"/>
                    </a:cubicBezTo>
                    <a:cubicBezTo>
                      <a:pt x="680" y="160"/>
                      <a:pt x="782" y="531"/>
                      <a:pt x="942" y="679"/>
                    </a:cubicBezTo>
                    <a:cubicBezTo>
                      <a:pt x="1102" y="827"/>
                      <a:pt x="1456" y="851"/>
                      <a:pt x="1492" y="971"/>
                    </a:cubicBezTo>
                    <a:cubicBezTo>
                      <a:pt x="1528" y="1091"/>
                      <a:pt x="1343" y="1246"/>
                      <a:pt x="1158" y="1402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00" name="Text Box 1048"/>
              <p:cNvSpPr txBox="1">
                <a:spLocks noChangeArrowheads="1"/>
              </p:cNvSpPr>
              <p:nvPr/>
            </p:nvSpPr>
            <p:spPr bwMode="auto">
              <a:xfrm>
                <a:off x="315" y="2118"/>
                <a:ext cx="2592" cy="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Or a curve that passes near control points.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i="1">
                    <a:latin typeface="Arial" charset="0"/>
                  </a:rPr>
                  <a:t>	</a:t>
                </a:r>
                <a:r>
                  <a:rPr lang="en-US" i="1">
                    <a:solidFill>
                      <a:schemeClr val="accent2"/>
                    </a:solidFill>
                    <a:latin typeface="Arial" charset="0"/>
                  </a:rPr>
                  <a:t>approximating curve</a:t>
                </a:r>
                <a:endParaRPr lang="en-US">
                  <a:solidFill>
                    <a:schemeClr val="accent2"/>
                  </a:solidFill>
                  <a:latin typeface="Arial" charset="0"/>
                </a:endParaRPr>
              </a:p>
            </p:txBody>
          </p:sp>
        </p:grpSp>
        <p:grpSp>
          <p:nvGrpSpPr>
            <p:cNvPr id="50197" name="Group 1045"/>
            <p:cNvGrpSpPr>
              <a:grpSpLocks/>
            </p:cNvGrpSpPr>
            <p:nvPr/>
          </p:nvGrpSpPr>
          <p:grpSpPr bwMode="auto">
            <a:xfrm>
              <a:off x="3176" y="2597"/>
              <a:ext cx="1626" cy="1440"/>
              <a:chOff x="3099" y="1344"/>
              <a:chExt cx="1626" cy="1440"/>
            </a:xfrm>
          </p:grpSpPr>
          <p:sp>
            <p:nvSpPr>
              <p:cNvPr id="50191" name="Oval 1039"/>
              <p:cNvSpPr>
                <a:spLocks noChangeArrowheads="1"/>
              </p:cNvSpPr>
              <p:nvPr/>
            </p:nvSpPr>
            <p:spPr bwMode="auto">
              <a:xfrm>
                <a:off x="3339" y="2187"/>
                <a:ext cx="69" cy="69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92" name="Oval 1040"/>
              <p:cNvSpPr>
                <a:spLocks noChangeArrowheads="1"/>
              </p:cNvSpPr>
              <p:nvPr/>
            </p:nvSpPr>
            <p:spPr bwMode="auto">
              <a:xfrm>
                <a:off x="4011" y="2043"/>
                <a:ext cx="69" cy="69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93" name="Oval 1041"/>
              <p:cNvSpPr>
                <a:spLocks noChangeArrowheads="1"/>
              </p:cNvSpPr>
              <p:nvPr/>
            </p:nvSpPr>
            <p:spPr bwMode="auto">
              <a:xfrm>
                <a:off x="3099" y="1488"/>
                <a:ext cx="69" cy="69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94" name="Oval 1042"/>
              <p:cNvSpPr>
                <a:spLocks noChangeArrowheads="1"/>
              </p:cNvSpPr>
              <p:nvPr/>
            </p:nvSpPr>
            <p:spPr bwMode="auto">
              <a:xfrm>
                <a:off x="3744" y="1344"/>
                <a:ext cx="69" cy="69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95" name="Oval 1043"/>
              <p:cNvSpPr>
                <a:spLocks noChangeArrowheads="1"/>
              </p:cNvSpPr>
              <p:nvPr/>
            </p:nvSpPr>
            <p:spPr bwMode="auto">
              <a:xfrm>
                <a:off x="4656" y="2221"/>
                <a:ext cx="69" cy="69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96" name="Oval 1044"/>
              <p:cNvSpPr>
                <a:spLocks noChangeArrowheads="1"/>
              </p:cNvSpPr>
              <p:nvPr/>
            </p:nvSpPr>
            <p:spPr bwMode="auto">
              <a:xfrm>
                <a:off x="4272" y="2715"/>
                <a:ext cx="69" cy="69"/>
              </a:xfrm>
              <a:prstGeom prst="ellipse">
                <a:avLst/>
              </a:prstGeom>
              <a:solidFill>
                <a:schemeClr val="hlink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9" grpId="0"/>
      <p:bldP spid="501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66BB2-EE8A-4E4A-A302-D36F47C4A052}" type="slidenum">
              <a:rPr lang="en-US"/>
              <a:pPr/>
              <a:t>5</a:t>
            </a:fld>
            <a:endParaRPr lang="en-US"/>
          </a:p>
        </p:txBody>
      </p:sp>
      <p:sp>
        <p:nvSpPr>
          <p:cNvPr id="49202" name="Freeform 50"/>
          <p:cNvSpPr>
            <a:spLocks/>
          </p:cNvSpPr>
          <p:nvPr/>
        </p:nvSpPr>
        <p:spPr bwMode="auto">
          <a:xfrm rot="3517752">
            <a:off x="3911600" y="1930400"/>
            <a:ext cx="2705100" cy="2273300"/>
          </a:xfrm>
          <a:custGeom>
            <a:avLst/>
            <a:gdLst/>
            <a:ahLst/>
            <a:cxnLst>
              <a:cxn ang="0">
                <a:pos x="312" y="904"/>
              </a:cxn>
              <a:cxn ang="0">
                <a:pos x="72" y="232"/>
              </a:cxn>
              <a:cxn ang="0">
                <a:pos x="744" y="88"/>
              </a:cxn>
              <a:cxn ang="0">
                <a:pos x="984" y="760"/>
              </a:cxn>
              <a:cxn ang="0">
                <a:pos x="1656" y="952"/>
              </a:cxn>
              <a:cxn ang="0">
                <a:pos x="1272" y="1432"/>
              </a:cxn>
            </a:cxnLst>
            <a:rect l="0" t="0" r="r" b="b"/>
            <a:pathLst>
              <a:path w="1704" h="1432">
                <a:moveTo>
                  <a:pt x="312" y="904"/>
                </a:moveTo>
                <a:cubicBezTo>
                  <a:pt x="156" y="636"/>
                  <a:pt x="0" y="368"/>
                  <a:pt x="72" y="232"/>
                </a:cubicBezTo>
                <a:cubicBezTo>
                  <a:pt x="144" y="96"/>
                  <a:pt x="592" y="0"/>
                  <a:pt x="744" y="88"/>
                </a:cubicBezTo>
                <a:cubicBezTo>
                  <a:pt x="896" y="176"/>
                  <a:pt x="832" y="616"/>
                  <a:pt x="984" y="760"/>
                </a:cubicBezTo>
                <a:cubicBezTo>
                  <a:pt x="1136" y="904"/>
                  <a:pt x="1608" y="840"/>
                  <a:pt x="1656" y="952"/>
                </a:cubicBezTo>
                <a:cubicBezTo>
                  <a:pt x="1704" y="1064"/>
                  <a:pt x="1488" y="1248"/>
                  <a:pt x="1272" y="143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201" name="Freeform 49"/>
          <p:cNvSpPr>
            <a:spLocks/>
          </p:cNvSpPr>
          <p:nvPr/>
        </p:nvSpPr>
        <p:spPr bwMode="auto">
          <a:xfrm rot="1820003">
            <a:off x="2247900" y="1917700"/>
            <a:ext cx="2705100" cy="2273300"/>
          </a:xfrm>
          <a:custGeom>
            <a:avLst/>
            <a:gdLst/>
            <a:ahLst/>
            <a:cxnLst>
              <a:cxn ang="0">
                <a:pos x="312" y="904"/>
              </a:cxn>
              <a:cxn ang="0">
                <a:pos x="72" y="232"/>
              </a:cxn>
              <a:cxn ang="0">
                <a:pos x="744" y="88"/>
              </a:cxn>
              <a:cxn ang="0">
                <a:pos x="984" y="760"/>
              </a:cxn>
              <a:cxn ang="0">
                <a:pos x="1656" y="952"/>
              </a:cxn>
              <a:cxn ang="0">
                <a:pos x="1272" y="1432"/>
              </a:cxn>
            </a:cxnLst>
            <a:rect l="0" t="0" r="r" b="b"/>
            <a:pathLst>
              <a:path w="1704" h="1432">
                <a:moveTo>
                  <a:pt x="312" y="904"/>
                </a:moveTo>
                <a:cubicBezTo>
                  <a:pt x="156" y="636"/>
                  <a:pt x="0" y="368"/>
                  <a:pt x="72" y="232"/>
                </a:cubicBezTo>
                <a:cubicBezTo>
                  <a:pt x="144" y="96"/>
                  <a:pt x="592" y="0"/>
                  <a:pt x="744" y="88"/>
                </a:cubicBezTo>
                <a:cubicBezTo>
                  <a:pt x="896" y="176"/>
                  <a:pt x="832" y="616"/>
                  <a:pt x="984" y="760"/>
                </a:cubicBezTo>
                <a:cubicBezTo>
                  <a:pt x="1136" y="904"/>
                  <a:pt x="1608" y="840"/>
                  <a:pt x="1656" y="952"/>
                </a:cubicBezTo>
                <a:cubicBezTo>
                  <a:pt x="1704" y="1064"/>
                  <a:pt x="1488" y="1248"/>
                  <a:pt x="1272" y="143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Axis Independence</a:t>
            </a:r>
          </a:p>
        </p:txBody>
      </p:sp>
      <p:sp>
        <p:nvSpPr>
          <p:cNvPr id="49156" name="Freeform 4"/>
          <p:cNvSpPr>
            <a:spLocks/>
          </p:cNvSpPr>
          <p:nvPr/>
        </p:nvSpPr>
        <p:spPr bwMode="auto">
          <a:xfrm>
            <a:off x="609600" y="1917700"/>
            <a:ext cx="2705100" cy="2273300"/>
          </a:xfrm>
          <a:custGeom>
            <a:avLst/>
            <a:gdLst/>
            <a:ahLst/>
            <a:cxnLst>
              <a:cxn ang="0">
                <a:pos x="312" y="904"/>
              </a:cxn>
              <a:cxn ang="0">
                <a:pos x="72" y="232"/>
              </a:cxn>
              <a:cxn ang="0">
                <a:pos x="744" y="88"/>
              </a:cxn>
              <a:cxn ang="0">
                <a:pos x="984" y="760"/>
              </a:cxn>
              <a:cxn ang="0">
                <a:pos x="1656" y="952"/>
              </a:cxn>
              <a:cxn ang="0">
                <a:pos x="1272" y="1432"/>
              </a:cxn>
            </a:cxnLst>
            <a:rect l="0" t="0" r="r" b="b"/>
            <a:pathLst>
              <a:path w="1704" h="1432">
                <a:moveTo>
                  <a:pt x="312" y="904"/>
                </a:moveTo>
                <a:cubicBezTo>
                  <a:pt x="156" y="636"/>
                  <a:pt x="0" y="368"/>
                  <a:pt x="72" y="232"/>
                </a:cubicBezTo>
                <a:cubicBezTo>
                  <a:pt x="144" y="96"/>
                  <a:pt x="592" y="0"/>
                  <a:pt x="744" y="88"/>
                </a:cubicBezTo>
                <a:cubicBezTo>
                  <a:pt x="896" y="176"/>
                  <a:pt x="832" y="616"/>
                  <a:pt x="984" y="760"/>
                </a:cubicBezTo>
                <a:cubicBezTo>
                  <a:pt x="1136" y="904"/>
                  <a:pt x="1608" y="840"/>
                  <a:pt x="1656" y="952"/>
                </a:cubicBezTo>
                <a:cubicBezTo>
                  <a:pt x="1704" y="1064"/>
                  <a:pt x="1488" y="1248"/>
                  <a:pt x="1272" y="143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1071563" y="3319463"/>
            <a:ext cx="109537" cy="109537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2138363" y="3090863"/>
            <a:ext cx="109537" cy="109537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690563" y="2209800"/>
            <a:ext cx="109537" cy="109538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1714500" y="1981200"/>
            <a:ext cx="109538" cy="109538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3162300" y="3373438"/>
            <a:ext cx="109538" cy="109537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2552700" y="4157663"/>
            <a:ext cx="109538" cy="109537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3" name="Freeform 11"/>
          <p:cNvSpPr>
            <a:spLocks/>
          </p:cNvSpPr>
          <p:nvPr/>
        </p:nvSpPr>
        <p:spPr bwMode="auto">
          <a:xfrm rot="5400000">
            <a:off x="5892800" y="1968500"/>
            <a:ext cx="2705100" cy="2273300"/>
          </a:xfrm>
          <a:custGeom>
            <a:avLst/>
            <a:gdLst/>
            <a:ahLst/>
            <a:cxnLst>
              <a:cxn ang="0">
                <a:pos x="312" y="904"/>
              </a:cxn>
              <a:cxn ang="0">
                <a:pos x="72" y="232"/>
              </a:cxn>
              <a:cxn ang="0">
                <a:pos x="744" y="88"/>
              </a:cxn>
              <a:cxn ang="0">
                <a:pos x="984" y="760"/>
              </a:cxn>
              <a:cxn ang="0">
                <a:pos x="1656" y="952"/>
              </a:cxn>
              <a:cxn ang="0">
                <a:pos x="1272" y="1432"/>
              </a:cxn>
            </a:cxnLst>
            <a:rect l="0" t="0" r="r" b="b"/>
            <a:pathLst>
              <a:path w="1704" h="1432">
                <a:moveTo>
                  <a:pt x="312" y="904"/>
                </a:moveTo>
                <a:cubicBezTo>
                  <a:pt x="156" y="636"/>
                  <a:pt x="0" y="368"/>
                  <a:pt x="72" y="232"/>
                </a:cubicBezTo>
                <a:cubicBezTo>
                  <a:pt x="144" y="96"/>
                  <a:pt x="592" y="0"/>
                  <a:pt x="744" y="88"/>
                </a:cubicBezTo>
                <a:cubicBezTo>
                  <a:pt x="896" y="176"/>
                  <a:pt x="832" y="616"/>
                  <a:pt x="984" y="760"/>
                </a:cubicBezTo>
                <a:cubicBezTo>
                  <a:pt x="1136" y="904"/>
                  <a:pt x="1608" y="840"/>
                  <a:pt x="1656" y="952"/>
                </a:cubicBezTo>
                <a:cubicBezTo>
                  <a:pt x="1704" y="1064"/>
                  <a:pt x="1488" y="1248"/>
                  <a:pt x="1272" y="143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9200" name="Group 48"/>
          <p:cNvGrpSpPr>
            <a:grpSpLocks/>
          </p:cNvGrpSpPr>
          <p:nvPr/>
        </p:nvGrpSpPr>
        <p:grpSpPr bwMode="auto">
          <a:xfrm>
            <a:off x="5929313" y="1820863"/>
            <a:ext cx="2286000" cy="2581275"/>
            <a:chOff x="3063" y="1147"/>
            <a:chExt cx="1440" cy="1626"/>
          </a:xfrm>
        </p:grpSpPr>
        <p:sp>
          <p:nvSpPr>
            <p:cNvPr id="49164" name="Oval 12"/>
            <p:cNvSpPr>
              <a:spLocks noChangeArrowheads="1"/>
            </p:cNvSpPr>
            <p:nvPr/>
          </p:nvSpPr>
          <p:spPr bwMode="auto">
            <a:xfrm rot="5400000">
              <a:off x="3591" y="1387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5" name="Oval 13"/>
            <p:cNvSpPr>
              <a:spLocks noChangeArrowheads="1"/>
            </p:cNvSpPr>
            <p:nvPr/>
          </p:nvSpPr>
          <p:spPr bwMode="auto">
            <a:xfrm rot="5400000">
              <a:off x="3735" y="2059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6" name="Oval 14"/>
            <p:cNvSpPr>
              <a:spLocks noChangeArrowheads="1"/>
            </p:cNvSpPr>
            <p:nvPr/>
          </p:nvSpPr>
          <p:spPr bwMode="auto">
            <a:xfrm rot="5400000">
              <a:off x="4290" y="1147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7" name="Oval 15"/>
            <p:cNvSpPr>
              <a:spLocks noChangeArrowheads="1"/>
            </p:cNvSpPr>
            <p:nvPr/>
          </p:nvSpPr>
          <p:spPr bwMode="auto">
            <a:xfrm rot="5400000">
              <a:off x="4434" y="1792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8" name="Oval 16"/>
            <p:cNvSpPr>
              <a:spLocks noChangeArrowheads="1"/>
            </p:cNvSpPr>
            <p:nvPr/>
          </p:nvSpPr>
          <p:spPr bwMode="auto">
            <a:xfrm rot="5400000">
              <a:off x="3557" y="2704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9" name="Oval 17"/>
            <p:cNvSpPr>
              <a:spLocks noChangeArrowheads="1"/>
            </p:cNvSpPr>
            <p:nvPr/>
          </p:nvSpPr>
          <p:spPr bwMode="auto">
            <a:xfrm rot="5400000">
              <a:off x="3063" y="2320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178" name="Group 26"/>
          <p:cNvGrpSpPr>
            <a:grpSpLocks/>
          </p:cNvGrpSpPr>
          <p:nvPr/>
        </p:nvGrpSpPr>
        <p:grpSpPr bwMode="auto">
          <a:xfrm>
            <a:off x="685800" y="1981200"/>
            <a:ext cx="2581275" cy="2286000"/>
            <a:chOff x="531" y="1344"/>
            <a:chExt cx="1626" cy="1440"/>
          </a:xfrm>
        </p:grpSpPr>
        <p:sp>
          <p:nvSpPr>
            <p:cNvPr id="49172" name="Oval 20"/>
            <p:cNvSpPr>
              <a:spLocks noChangeArrowheads="1"/>
            </p:cNvSpPr>
            <p:nvPr/>
          </p:nvSpPr>
          <p:spPr bwMode="auto">
            <a:xfrm>
              <a:off x="771" y="2187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3" name="Oval 21"/>
            <p:cNvSpPr>
              <a:spLocks noChangeArrowheads="1"/>
            </p:cNvSpPr>
            <p:nvPr/>
          </p:nvSpPr>
          <p:spPr bwMode="auto">
            <a:xfrm>
              <a:off x="1443" y="2043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4" name="Oval 22"/>
            <p:cNvSpPr>
              <a:spLocks noChangeArrowheads="1"/>
            </p:cNvSpPr>
            <p:nvPr/>
          </p:nvSpPr>
          <p:spPr bwMode="auto">
            <a:xfrm>
              <a:off x="531" y="1488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5" name="Oval 23"/>
            <p:cNvSpPr>
              <a:spLocks noChangeArrowheads="1"/>
            </p:cNvSpPr>
            <p:nvPr/>
          </p:nvSpPr>
          <p:spPr bwMode="auto">
            <a:xfrm>
              <a:off x="1176" y="1344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6" name="Oval 24"/>
            <p:cNvSpPr>
              <a:spLocks noChangeArrowheads="1"/>
            </p:cNvSpPr>
            <p:nvPr/>
          </p:nvSpPr>
          <p:spPr bwMode="auto">
            <a:xfrm>
              <a:off x="2088" y="2221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7" name="Oval 25"/>
            <p:cNvSpPr>
              <a:spLocks noChangeArrowheads="1"/>
            </p:cNvSpPr>
            <p:nvPr/>
          </p:nvSpPr>
          <p:spPr bwMode="auto">
            <a:xfrm>
              <a:off x="1704" y="2715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179" name="Group 27"/>
          <p:cNvGrpSpPr>
            <a:grpSpLocks/>
          </p:cNvGrpSpPr>
          <p:nvPr/>
        </p:nvGrpSpPr>
        <p:grpSpPr bwMode="auto">
          <a:xfrm rot="1764026">
            <a:off x="2295525" y="1981200"/>
            <a:ext cx="2581275" cy="2286000"/>
            <a:chOff x="531" y="1344"/>
            <a:chExt cx="1626" cy="1440"/>
          </a:xfrm>
        </p:grpSpPr>
        <p:sp>
          <p:nvSpPr>
            <p:cNvPr id="49180" name="Oval 28"/>
            <p:cNvSpPr>
              <a:spLocks noChangeArrowheads="1"/>
            </p:cNvSpPr>
            <p:nvPr/>
          </p:nvSpPr>
          <p:spPr bwMode="auto">
            <a:xfrm>
              <a:off x="771" y="2187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1" name="Oval 29"/>
            <p:cNvSpPr>
              <a:spLocks noChangeArrowheads="1"/>
            </p:cNvSpPr>
            <p:nvPr/>
          </p:nvSpPr>
          <p:spPr bwMode="auto">
            <a:xfrm>
              <a:off x="1443" y="2043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2" name="Oval 30"/>
            <p:cNvSpPr>
              <a:spLocks noChangeArrowheads="1"/>
            </p:cNvSpPr>
            <p:nvPr/>
          </p:nvSpPr>
          <p:spPr bwMode="auto">
            <a:xfrm>
              <a:off x="531" y="1488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3" name="Oval 31"/>
            <p:cNvSpPr>
              <a:spLocks noChangeArrowheads="1"/>
            </p:cNvSpPr>
            <p:nvPr/>
          </p:nvSpPr>
          <p:spPr bwMode="auto">
            <a:xfrm>
              <a:off x="1176" y="1344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4" name="Oval 32"/>
            <p:cNvSpPr>
              <a:spLocks noChangeArrowheads="1"/>
            </p:cNvSpPr>
            <p:nvPr/>
          </p:nvSpPr>
          <p:spPr bwMode="auto">
            <a:xfrm>
              <a:off x="2088" y="2221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5" name="Oval 33"/>
            <p:cNvSpPr>
              <a:spLocks noChangeArrowheads="1"/>
            </p:cNvSpPr>
            <p:nvPr/>
          </p:nvSpPr>
          <p:spPr bwMode="auto">
            <a:xfrm>
              <a:off x="1704" y="2715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186" name="Group 34"/>
          <p:cNvGrpSpPr>
            <a:grpSpLocks/>
          </p:cNvGrpSpPr>
          <p:nvPr/>
        </p:nvGrpSpPr>
        <p:grpSpPr bwMode="auto">
          <a:xfrm rot="3453991">
            <a:off x="2703512" y="1973263"/>
            <a:ext cx="2581275" cy="2286000"/>
            <a:chOff x="531" y="1344"/>
            <a:chExt cx="1626" cy="1440"/>
          </a:xfrm>
        </p:grpSpPr>
        <p:sp>
          <p:nvSpPr>
            <p:cNvPr id="49187" name="Oval 35"/>
            <p:cNvSpPr>
              <a:spLocks noChangeArrowheads="1"/>
            </p:cNvSpPr>
            <p:nvPr/>
          </p:nvSpPr>
          <p:spPr bwMode="auto">
            <a:xfrm>
              <a:off x="771" y="2187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8" name="Oval 36"/>
            <p:cNvSpPr>
              <a:spLocks noChangeArrowheads="1"/>
            </p:cNvSpPr>
            <p:nvPr/>
          </p:nvSpPr>
          <p:spPr bwMode="auto">
            <a:xfrm>
              <a:off x="1443" y="2043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531" y="1488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1176" y="1344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1" name="Oval 39"/>
            <p:cNvSpPr>
              <a:spLocks noChangeArrowheads="1"/>
            </p:cNvSpPr>
            <p:nvPr/>
          </p:nvSpPr>
          <p:spPr bwMode="auto">
            <a:xfrm>
              <a:off x="2088" y="2221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2" name="Oval 40"/>
            <p:cNvSpPr>
              <a:spLocks noChangeArrowheads="1"/>
            </p:cNvSpPr>
            <p:nvPr/>
          </p:nvSpPr>
          <p:spPr bwMode="auto">
            <a:xfrm>
              <a:off x="1704" y="2715"/>
              <a:ext cx="69" cy="6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203" name="Text Box 51"/>
          <p:cNvSpPr txBox="1">
            <a:spLocks noChangeArrowheads="1"/>
          </p:cNvSpPr>
          <p:nvPr/>
        </p:nvSpPr>
        <p:spPr bwMode="auto">
          <a:xfrm>
            <a:off x="990600" y="5029200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If we rotate the set of control points, we should get the rotated curve.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67 2.01249E-7 L -2.5E-6 2.01249E-7 " pathEditMode="relative" ptsTypes="AA">
                                      <p:cBhvr>
                                        <p:cTn id="12" dur="20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5.82929E-7 L 0.13334 5.82929E-7 " pathEditMode="relative" ptsTypes="AA">
                                      <p:cBhvr>
                                        <p:cTn id="20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344 0.00185 L 0.0099 0.0018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9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02" grpId="0" animBg="1"/>
      <p:bldP spid="49201" grpId="0" animBg="1"/>
      <p:bldP spid="49156" grpId="0" animBg="1"/>
      <p:bldP spid="49163" grpId="0" animBg="1"/>
      <p:bldP spid="492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40" name="Picture 44" descr="fit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22238"/>
            <a:ext cx="8745538" cy="6215062"/>
          </a:xfrm>
          <a:prstGeom prst="rect">
            <a:avLst/>
          </a:prstGeom>
          <a:noFill/>
        </p:spPr>
      </p:pic>
      <p:pic>
        <p:nvPicPr>
          <p:cNvPr id="55342" name="Picture 46" descr="fit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8" y="2071688"/>
            <a:ext cx="8705850" cy="3705225"/>
          </a:xfrm>
          <a:prstGeom prst="rect">
            <a:avLst/>
          </a:prstGeom>
          <a:noFill/>
        </p:spPr>
      </p:pic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950" y="274638"/>
            <a:ext cx="7054850" cy="1143000"/>
          </a:xfrm>
        </p:spPr>
        <p:txBody>
          <a:bodyPr/>
          <a:lstStyle/>
          <a:p>
            <a:r>
              <a:rPr lang="en-US"/>
              <a:t>Local Control</a:t>
            </a:r>
          </a:p>
        </p:txBody>
      </p:sp>
      <p:sp>
        <p:nvSpPr>
          <p:cNvPr id="55300" name="Freeform 4"/>
          <p:cNvSpPr>
            <a:spLocks/>
          </p:cNvSpPr>
          <p:nvPr/>
        </p:nvSpPr>
        <p:spPr bwMode="auto">
          <a:xfrm>
            <a:off x="366713" y="4645025"/>
            <a:ext cx="8408987" cy="481013"/>
          </a:xfrm>
          <a:custGeom>
            <a:avLst/>
            <a:gdLst/>
            <a:ahLst/>
            <a:cxnLst>
              <a:cxn ang="0">
                <a:pos x="0" y="576"/>
              </a:cxn>
              <a:cxn ang="0">
                <a:pos x="576" y="0"/>
              </a:cxn>
              <a:cxn ang="0">
                <a:pos x="1152" y="576"/>
              </a:cxn>
              <a:cxn ang="0">
                <a:pos x="1728" y="0"/>
              </a:cxn>
              <a:cxn ang="0">
                <a:pos x="2304" y="576"/>
              </a:cxn>
              <a:cxn ang="0">
                <a:pos x="2880" y="0"/>
              </a:cxn>
              <a:cxn ang="0">
                <a:pos x="3456" y="576"/>
              </a:cxn>
              <a:cxn ang="0">
                <a:pos x="4032" y="0"/>
              </a:cxn>
              <a:cxn ang="0">
                <a:pos x="4608" y="576"/>
              </a:cxn>
            </a:cxnLst>
            <a:rect l="0" t="0" r="r" b="b"/>
            <a:pathLst>
              <a:path w="4608" h="576">
                <a:moveTo>
                  <a:pt x="0" y="576"/>
                </a:moveTo>
                <a:cubicBezTo>
                  <a:pt x="192" y="288"/>
                  <a:pt x="384" y="0"/>
                  <a:pt x="576" y="0"/>
                </a:cubicBezTo>
                <a:cubicBezTo>
                  <a:pt x="768" y="0"/>
                  <a:pt x="960" y="576"/>
                  <a:pt x="1152" y="576"/>
                </a:cubicBezTo>
                <a:cubicBezTo>
                  <a:pt x="1344" y="576"/>
                  <a:pt x="1536" y="0"/>
                  <a:pt x="1728" y="0"/>
                </a:cubicBezTo>
                <a:cubicBezTo>
                  <a:pt x="1920" y="0"/>
                  <a:pt x="2112" y="576"/>
                  <a:pt x="2304" y="576"/>
                </a:cubicBezTo>
                <a:cubicBezTo>
                  <a:pt x="2496" y="576"/>
                  <a:pt x="2688" y="0"/>
                  <a:pt x="2880" y="0"/>
                </a:cubicBezTo>
                <a:cubicBezTo>
                  <a:pt x="3072" y="0"/>
                  <a:pt x="3264" y="576"/>
                  <a:pt x="3456" y="576"/>
                </a:cubicBezTo>
                <a:cubicBezTo>
                  <a:pt x="3648" y="576"/>
                  <a:pt x="3840" y="0"/>
                  <a:pt x="4032" y="0"/>
                </a:cubicBezTo>
                <a:cubicBezTo>
                  <a:pt x="4224" y="0"/>
                  <a:pt x="4416" y="288"/>
                  <a:pt x="4608" y="57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1" name="Freeform 5"/>
          <p:cNvSpPr>
            <a:spLocks/>
          </p:cNvSpPr>
          <p:nvPr/>
        </p:nvSpPr>
        <p:spPr bwMode="auto">
          <a:xfrm>
            <a:off x="366713" y="4165600"/>
            <a:ext cx="8408987" cy="10398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576" y="576"/>
              </a:cxn>
              <a:cxn ang="0">
                <a:pos x="1152" y="1152"/>
              </a:cxn>
              <a:cxn ang="0">
                <a:pos x="1728" y="0"/>
              </a:cxn>
              <a:cxn ang="0">
                <a:pos x="2304" y="1152"/>
              </a:cxn>
              <a:cxn ang="0">
                <a:pos x="2880" y="576"/>
              </a:cxn>
              <a:cxn ang="0">
                <a:pos x="3456" y="1152"/>
              </a:cxn>
              <a:cxn ang="0">
                <a:pos x="4032" y="576"/>
              </a:cxn>
              <a:cxn ang="0">
                <a:pos x="4608" y="1152"/>
              </a:cxn>
            </a:cxnLst>
            <a:rect l="0" t="0" r="r" b="b"/>
            <a:pathLst>
              <a:path w="4608" h="1248">
                <a:moveTo>
                  <a:pt x="0" y="1152"/>
                </a:moveTo>
                <a:cubicBezTo>
                  <a:pt x="192" y="864"/>
                  <a:pt x="384" y="576"/>
                  <a:pt x="576" y="576"/>
                </a:cubicBezTo>
                <a:cubicBezTo>
                  <a:pt x="768" y="576"/>
                  <a:pt x="960" y="1248"/>
                  <a:pt x="1152" y="1152"/>
                </a:cubicBezTo>
                <a:cubicBezTo>
                  <a:pt x="1344" y="1056"/>
                  <a:pt x="1536" y="0"/>
                  <a:pt x="1728" y="0"/>
                </a:cubicBezTo>
                <a:cubicBezTo>
                  <a:pt x="1920" y="0"/>
                  <a:pt x="2112" y="1056"/>
                  <a:pt x="2304" y="1152"/>
                </a:cubicBezTo>
                <a:cubicBezTo>
                  <a:pt x="2496" y="1248"/>
                  <a:pt x="2688" y="576"/>
                  <a:pt x="2880" y="576"/>
                </a:cubicBezTo>
                <a:cubicBezTo>
                  <a:pt x="3072" y="576"/>
                  <a:pt x="3264" y="1152"/>
                  <a:pt x="3456" y="1152"/>
                </a:cubicBezTo>
                <a:cubicBezTo>
                  <a:pt x="3648" y="1152"/>
                  <a:pt x="3840" y="576"/>
                  <a:pt x="4032" y="576"/>
                </a:cubicBezTo>
                <a:cubicBezTo>
                  <a:pt x="4224" y="576"/>
                  <a:pt x="4416" y="864"/>
                  <a:pt x="4608" y="1152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>
            <a:off x="0" y="5135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-4763" y="4660900"/>
            <a:ext cx="91440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28" name="Oval 32"/>
          <p:cNvSpPr>
            <a:spLocks noChangeArrowheads="1"/>
          </p:cNvSpPr>
          <p:nvPr/>
        </p:nvSpPr>
        <p:spPr bwMode="auto">
          <a:xfrm>
            <a:off x="271463" y="5051425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29" name="Oval 33"/>
          <p:cNvSpPr>
            <a:spLocks noChangeArrowheads="1"/>
          </p:cNvSpPr>
          <p:nvPr/>
        </p:nvSpPr>
        <p:spPr bwMode="auto">
          <a:xfrm>
            <a:off x="1312863" y="4562475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0" name="Oval 34"/>
          <p:cNvSpPr>
            <a:spLocks noChangeArrowheads="1"/>
          </p:cNvSpPr>
          <p:nvPr/>
        </p:nvSpPr>
        <p:spPr bwMode="auto">
          <a:xfrm>
            <a:off x="2376488" y="5051425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1" name="Oval 35"/>
          <p:cNvSpPr>
            <a:spLocks noChangeArrowheads="1"/>
          </p:cNvSpPr>
          <p:nvPr/>
        </p:nvSpPr>
        <p:spPr bwMode="auto">
          <a:xfrm>
            <a:off x="3417888" y="4562475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2" name="Oval 36"/>
          <p:cNvSpPr>
            <a:spLocks noChangeArrowheads="1"/>
          </p:cNvSpPr>
          <p:nvPr/>
        </p:nvSpPr>
        <p:spPr bwMode="auto">
          <a:xfrm>
            <a:off x="4481513" y="5041900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3" name="Oval 37"/>
          <p:cNvSpPr>
            <a:spLocks noChangeArrowheads="1"/>
          </p:cNvSpPr>
          <p:nvPr/>
        </p:nvSpPr>
        <p:spPr bwMode="auto">
          <a:xfrm>
            <a:off x="5522913" y="4552950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4" name="Oval 38"/>
          <p:cNvSpPr>
            <a:spLocks noChangeArrowheads="1"/>
          </p:cNvSpPr>
          <p:nvPr/>
        </p:nvSpPr>
        <p:spPr bwMode="auto">
          <a:xfrm>
            <a:off x="6567488" y="5051425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5" name="Oval 39"/>
          <p:cNvSpPr>
            <a:spLocks noChangeArrowheads="1"/>
          </p:cNvSpPr>
          <p:nvPr/>
        </p:nvSpPr>
        <p:spPr bwMode="auto">
          <a:xfrm>
            <a:off x="7608888" y="4562475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6" name="Oval 40"/>
          <p:cNvSpPr>
            <a:spLocks noChangeArrowheads="1"/>
          </p:cNvSpPr>
          <p:nvPr/>
        </p:nvSpPr>
        <p:spPr bwMode="auto">
          <a:xfrm>
            <a:off x="8656638" y="5048250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9" name="Line 43"/>
          <p:cNvSpPr>
            <a:spLocks noChangeShapeType="1"/>
          </p:cNvSpPr>
          <p:nvPr/>
        </p:nvSpPr>
        <p:spPr bwMode="auto">
          <a:xfrm>
            <a:off x="4763" y="4184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37" name="Oval 41"/>
          <p:cNvSpPr>
            <a:spLocks noChangeArrowheads="1"/>
          </p:cNvSpPr>
          <p:nvPr/>
        </p:nvSpPr>
        <p:spPr bwMode="auto">
          <a:xfrm>
            <a:off x="3417888" y="4562475"/>
            <a:ext cx="182562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5347" name="Group 51"/>
          <p:cNvGrpSpPr>
            <a:grpSpLocks/>
          </p:cNvGrpSpPr>
          <p:nvPr/>
        </p:nvGrpSpPr>
        <p:grpSpPr bwMode="auto">
          <a:xfrm>
            <a:off x="2960688" y="606425"/>
            <a:ext cx="4435475" cy="606425"/>
            <a:chOff x="1865" y="382"/>
            <a:chExt cx="2794" cy="382"/>
          </a:xfrm>
        </p:grpSpPr>
        <p:sp>
          <p:nvSpPr>
            <p:cNvPr id="55345" name="Line 49"/>
            <p:cNvSpPr>
              <a:spLocks noChangeShapeType="1"/>
            </p:cNvSpPr>
            <p:nvPr/>
          </p:nvSpPr>
          <p:spPr bwMode="auto">
            <a:xfrm>
              <a:off x="1865" y="427"/>
              <a:ext cx="2794" cy="32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46" name="Line 50"/>
            <p:cNvSpPr>
              <a:spLocks noChangeShapeType="1"/>
            </p:cNvSpPr>
            <p:nvPr/>
          </p:nvSpPr>
          <p:spPr bwMode="auto">
            <a:xfrm flipV="1">
              <a:off x="1916" y="382"/>
              <a:ext cx="2675" cy="38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1.38793E-6 L 0.00052 -0.06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6847 L 0.00052 0.0013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07495E-6 L -8.33333E-7 -0.07125 " pathEditMode="relative" ptsTypes="AA">
                                      <p:cBhvr>
                                        <p:cTn id="32" dur="20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0" grpId="1" animBg="1"/>
      <p:bldP spid="55301" grpId="0" animBg="1"/>
      <p:bldP spid="55301" grpId="1" animBg="1"/>
      <p:bldP spid="55337" grpId="0" animBg="1"/>
      <p:bldP spid="55337" grpId="1" animBg="1"/>
      <p:bldP spid="55337" grpId="2" animBg="1"/>
      <p:bldP spid="55337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0437C7-FCA3-F94F-9539-EEEC3DC17892}" type="slidenum">
              <a:rPr lang="en-US"/>
              <a:pPr/>
              <a:t>7</a:t>
            </a:fld>
            <a:endParaRPr lang="en-US"/>
          </a:p>
        </p:txBody>
      </p:sp>
      <p:sp>
        <p:nvSpPr>
          <p:cNvPr id="61466" name="Freeform 26"/>
          <p:cNvSpPr>
            <a:spLocks/>
          </p:cNvSpPr>
          <p:nvPr/>
        </p:nvSpPr>
        <p:spPr bwMode="auto">
          <a:xfrm>
            <a:off x="915988" y="2992438"/>
            <a:ext cx="7300912" cy="3170237"/>
          </a:xfrm>
          <a:custGeom>
            <a:avLst/>
            <a:gdLst/>
            <a:ahLst/>
            <a:cxnLst>
              <a:cxn ang="0">
                <a:pos x="0" y="835"/>
              </a:cxn>
              <a:cxn ang="0">
                <a:pos x="1072" y="118"/>
              </a:cxn>
              <a:cxn ang="0">
                <a:pos x="2359" y="125"/>
              </a:cxn>
              <a:cxn ang="0">
                <a:pos x="3555" y="689"/>
              </a:cxn>
              <a:cxn ang="0">
                <a:pos x="4599" y="1997"/>
              </a:cxn>
            </a:cxnLst>
            <a:rect l="0" t="0" r="r" b="b"/>
            <a:pathLst>
              <a:path w="4599" h="1997">
                <a:moveTo>
                  <a:pt x="0" y="835"/>
                </a:moveTo>
                <a:cubicBezTo>
                  <a:pt x="179" y="715"/>
                  <a:pt x="679" y="236"/>
                  <a:pt x="1072" y="118"/>
                </a:cubicBezTo>
                <a:cubicBezTo>
                  <a:pt x="1465" y="0"/>
                  <a:pt x="1945" y="30"/>
                  <a:pt x="2359" y="125"/>
                </a:cubicBezTo>
                <a:cubicBezTo>
                  <a:pt x="2773" y="220"/>
                  <a:pt x="3182" y="377"/>
                  <a:pt x="3555" y="689"/>
                </a:cubicBezTo>
                <a:cubicBezTo>
                  <a:pt x="3928" y="1001"/>
                  <a:pt x="4382" y="1725"/>
                  <a:pt x="4599" y="1997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Variation Diminishing</a:t>
            </a:r>
          </a:p>
        </p:txBody>
      </p:sp>
      <p:sp>
        <p:nvSpPr>
          <p:cNvPr id="61457" name="Freeform 17"/>
          <p:cNvSpPr>
            <a:spLocks/>
          </p:cNvSpPr>
          <p:nvPr/>
        </p:nvSpPr>
        <p:spPr bwMode="auto">
          <a:xfrm>
            <a:off x="914400" y="2514600"/>
            <a:ext cx="7315200" cy="36576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1152" y="0"/>
              </a:cxn>
              <a:cxn ang="0">
                <a:pos x="3456" y="576"/>
              </a:cxn>
              <a:cxn ang="0">
                <a:pos x="4608" y="2304"/>
              </a:cxn>
            </a:cxnLst>
            <a:rect l="0" t="0" r="r" b="b"/>
            <a:pathLst>
              <a:path w="4608" h="2304">
                <a:moveTo>
                  <a:pt x="0" y="1152"/>
                </a:moveTo>
                <a:lnTo>
                  <a:pt x="1152" y="0"/>
                </a:lnTo>
                <a:lnTo>
                  <a:pt x="3456" y="576"/>
                </a:lnTo>
                <a:lnTo>
                  <a:pt x="4608" y="2304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8" name="Freeform 18"/>
          <p:cNvSpPr>
            <a:spLocks/>
          </p:cNvSpPr>
          <p:nvPr/>
        </p:nvSpPr>
        <p:spPr bwMode="auto">
          <a:xfrm>
            <a:off x="914400" y="2362200"/>
            <a:ext cx="7315200" cy="3810000"/>
          </a:xfrm>
          <a:custGeom>
            <a:avLst/>
            <a:gdLst/>
            <a:ahLst/>
            <a:cxnLst>
              <a:cxn ang="0">
                <a:pos x="0" y="1248"/>
              </a:cxn>
              <a:cxn ang="0">
                <a:pos x="1152" y="96"/>
              </a:cxn>
              <a:cxn ang="0">
                <a:pos x="3456" y="672"/>
              </a:cxn>
              <a:cxn ang="0">
                <a:pos x="4608" y="2400"/>
              </a:cxn>
            </a:cxnLst>
            <a:rect l="0" t="0" r="r" b="b"/>
            <a:pathLst>
              <a:path w="4608" h="2400">
                <a:moveTo>
                  <a:pt x="0" y="1248"/>
                </a:moveTo>
                <a:cubicBezTo>
                  <a:pt x="288" y="720"/>
                  <a:pt x="576" y="192"/>
                  <a:pt x="1152" y="96"/>
                </a:cubicBezTo>
                <a:cubicBezTo>
                  <a:pt x="1728" y="0"/>
                  <a:pt x="2880" y="288"/>
                  <a:pt x="3456" y="672"/>
                </a:cubicBezTo>
                <a:cubicBezTo>
                  <a:pt x="4032" y="1056"/>
                  <a:pt x="4320" y="1728"/>
                  <a:pt x="4608" y="240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9" name="Freeform 19"/>
          <p:cNvSpPr>
            <a:spLocks/>
          </p:cNvSpPr>
          <p:nvPr/>
        </p:nvSpPr>
        <p:spPr bwMode="auto">
          <a:xfrm>
            <a:off x="914400" y="2171700"/>
            <a:ext cx="7315200" cy="4000500"/>
          </a:xfrm>
          <a:custGeom>
            <a:avLst/>
            <a:gdLst/>
            <a:ahLst/>
            <a:cxnLst>
              <a:cxn ang="0">
                <a:pos x="0" y="1368"/>
              </a:cxn>
              <a:cxn ang="0">
                <a:pos x="1152" y="216"/>
              </a:cxn>
              <a:cxn ang="0">
                <a:pos x="1440" y="72"/>
              </a:cxn>
              <a:cxn ang="0">
                <a:pos x="1584" y="504"/>
              </a:cxn>
              <a:cxn ang="0">
                <a:pos x="2304" y="216"/>
              </a:cxn>
              <a:cxn ang="0">
                <a:pos x="2880" y="792"/>
              </a:cxn>
              <a:cxn ang="0">
                <a:pos x="3456" y="792"/>
              </a:cxn>
              <a:cxn ang="0">
                <a:pos x="4608" y="2520"/>
              </a:cxn>
            </a:cxnLst>
            <a:rect l="0" t="0" r="r" b="b"/>
            <a:pathLst>
              <a:path w="4608" h="2520">
                <a:moveTo>
                  <a:pt x="0" y="1368"/>
                </a:moveTo>
                <a:cubicBezTo>
                  <a:pt x="456" y="900"/>
                  <a:pt x="912" y="432"/>
                  <a:pt x="1152" y="216"/>
                </a:cubicBezTo>
                <a:cubicBezTo>
                  <a:pt x="1392" y="0"/>
                  <a:pt x="1368" y="24"/>
                  <a:pt x="1440" y="72"/>
                </a:cubicBezTo>
                <a:cubicBezTo>
                  <a:pt x="1512" y="120"/>
                  <a:pt x="1440" y="480"/>
                  <a:pt x="1584" y="504"/>
                </a:cubicBezTo>
                <a:cubicBezTo>
                  <a:pt x="1728" y="528"/>
                  <a:pt x="2088" y="168"/>
                  <a:pt x="2304" y="216"/>
                </a:cubicBezTo>
                <a:cubicBezTo>
                  <a:pt x="2520" y="264"/>
                  <a:pt x="2688" y="696"/>
                  <a:pt x="2880" y="792"/>
                </a:cubicBezTo>
                <a:cubicBezTo>
                  <a:pt x="3072" y="888"/>
                  <a:pt x="3168" y="504"/>
                  <a:pt x="3456" y="792"/>
                </a:cubicBezTo>
                <a:cubicBezTo>
                  <a:pt x="3744" y="1080"/>
                  <a:pt x="4176" y="1800"/>
                  <a:pt x="4608" y="2520"/>
                </a:cubicBezTo>
              </a:path>
            </a:pathLst>
          </a:custGeom>
          <a:noFill/>
          <a:ln w="38100" cmpd="sng">
            <a:solidFill>
              <a:srgbClr val="FF3399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1460" name="Group 20"/>
          <p:cNvGrpSpPr>
            <a:grpSpLocks/>
          </p:cNvGrpSpPr>
          <p:nvPr/>
        </p:nvGrpSpPr>
        <p:grpSpPr bwMode="auto">
          <a:xfrm>
            <a:off x="846138" y="2400300"/>
            <a:ext cx="7497762" cy="3840163"/>
            <a:chOff x="533" y="1512"/>
            <a:chExt cx="4723" cy="2419"/>
          </a:xfrm>
        </p:grpSpPr>
        <p:sp>
          <p:nvSpPr>
            <p:cNvPr id="61445" name="Oval 5"/>
            <p:cNvSpPr>
              <a:spLocks noChangeArrowheads="1"/>
            </p:cNvSpPr>
            <p:nvPr/>
          </p:nvSpPr>
          <p:spPr bwMode="auto">
            <a:xfrm>
              <a:off x="533" y="2664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6" name="Oval 6"/>
            <p:cNvSpPr>
              <a:spLocks noChangeArrowheads="1"/>
            </p:cNvSpPr>
            <p:nvPr/>
          </p:nvSpPr>
          <p:spPr bwMode="auto">
            <a:xfrm>
              <a:off x="1685" y="1512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1" name="Oval 11"/>
            <p:cNvSpPr>
              <a:spLocks noChangeArrowheads="1"/>
            </p:cNvSpPr>
            <p:nvPr/>
          </p:nvSpPr>
          <p:spPr bwMode="auto">
            <a:xfrm>
              <a:off x="5141" y="3816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3" name="Oval 13"/>
            <p:cNvSpPr>
              <a:spLocks noChangeArrowheads="1"/>
            </p:cNvSpPr>
            <p:nvPr/>
          </p:nvSpPr>
          <p:spPr bwMode="auto">
            <a:xfrm>
              <a:off x="3989" y="2088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914400" y="5029200"/>
            <a:ext cx="5943600" cy="84137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Never crosses a straight line more than the polygon crosses it.</a:t>
            </a:r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 flipH="1" flipV="1">
            <a:off x="2282825" y="3359150"/>
            <a:ext cx="974725" cy="1681163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1463" name="Group 23"/>
          <p:cNvGrpSpPr>
            <a:grpSpLocks/>
          </p:cNvGrpSpPr>
          <p:nvPr/>
        </p:nvGrpSpPr>
        <p:grpSpPr bwMode="auto">
          <a:xfrm>
            <a:off x="2960688" y="606425"/>
            <a:ext cx="4435475" cy="606425"/>
            <a:chOff x="1865" y="382"/>
            <a:chExt cx="2794" cy="382"/>
          </a:xfrm>
        </p:grpSpPr>
        <p:sp>
          <p:nvSpPr>
            <p:cNvPr id="61464" name="Line 24"/>
            <p:cNvSpPr>
              <a:spLocks noChangeShapeType="1"/>
            </p:cNvSpPr>
            <p:nvPr/>
          </p:nvSpPr>
          <p:spPr bwMode="auto">
            <a:xfrm>
              <a:off x="1865" y="427"/>
              <a:ext cx="2794" cy="320"/>
            </a:xfrm>
            <a:prstGeom prst="line">
              <a:avLst/>
            </a:prstGeom>
            <a:noFill/>
            <a:ln w="57150">
              <a:solidFill>
                <a:srgbClr val="FF339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5" name="Line 25"/>
            <p:cNvSpPr>
              <a:spLocks noChangeShapeType="1"/>
            </p:cNvSpPr>
            <p:nvPr/>
          </p:nvSpPr>
          <p:spPr bwMode="auto">
            <a:xfrm flipV="1">
              <a:off x="1916" y="382"/>
              <a:ext cx="2675" cy="382"/>
            </a:xfrm>
            <a:prstGeom prst="line">
              <a:avLst/>
            </a:prstGeom>
            <a:noFill/>
            <a:ln w="57150">
              <a:solidFill>
                <a:srgbClr val="FF339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6" grpId="0" animBg="1"/>
      <p:bldP spid="61457" grpId="0" animBg="1"/>
      <p:bldP spid="61458" grpId="0" animBg="1"/>
      <p:bldP spid="61459" grpId="0" animBg="1"/>
      <p:bldP spid="61461" grpId="0" animBg="1"/>
      <p:bldP spid="614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127D70-EAD1-AF46-B5D9-3CF4E4A09604}" type="slidenum">
              <a:rPr lang="en-US"/>
              <a:pPr/>
              <a:t>8</a:t>
            </a:fld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Continuity</a:t>
            </a:r>
          </a:p>
        </p:txBody>
      </p:sp>
      <p:sp>
        <p:nvSpPr>
          <p:cNvPr id="64549" name="Oval 37"/>
          <p:cNvSpPr>
            <a:spLocks noChangeArrowheads="1"/>
          </p:cNvSpPr>
          <p:nvPr/>
        </p:nvSpPr>
        <p:spPr bwMode="auto">
          <a:xfrm>
            <a:off x="838200" y="5164138"/>
            <a:ext cx="182563" cy="18256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3" name="Oval 41"/>
          <p:cNvSpPr>
            <a:spLocks noChangeArrowheads="1"/>
          </p:cNvSpPr>
          <p:nvPr/>
        </p:nvSpPr>
        <p:spPr bwMode="auto">
          <a:xfrm>
            <a:off x="4464050" y="5154613"/>
            <a:ext cx="182563" cy="18256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5" name="Line 43"/>
          <p:cNvSpPr>
            <a:spLocks noChangeShapeType="1"/>
          </p:cNvSpPr>
          <p:nvPr/>
        </p:nvSpPr>
        <p:spPr bwMode="auto">
          <a:xfrm>
            <a:off x="914400" y="525780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6" name="Oval 44"/>
          <p:cNvSpPr>
            <a:spLocks noChangeArrowheads="1"/>
          </p:cNvSpPr>
          <p:nvPr/>
        </p:nvSpPr>
        <p:spPr bwMode="auto">
          <a:xfrm>
            <a:off x="4467225" y="5153025"/>
            <a:ext cx="182563" cy="182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4558" name="Group 46"/>
          <p:cNvGrpSpPr>
            <a:grpSpLocks/>
          </p:cNvGrpSpPr>
          <p:nvPr/>
        </p:nvGrpSpPr>
        <p:grpSpPr bwMode="auto">
          <a:xfrm>
            <a:off x="661988" y="2057400"/>
            <a:ext cx="2081212" cy="2636838"/>
            <a:chOff x="417" y="1296"/>
            <a:chExt cx="1311" cy="1661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576" y="1296"/>
              <a:ext cx="576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V="1">
              <a:off x="1152" y="1296"/>
              <a:ext cx="576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5" name="Oval 33"/>
            <p:cNvSpPr>
              <a:spLocks noChangeArrowheads="1"/>
            </p:cNvSpPr>
            <p:nvPr/>
          </p:nvSpPr>
          <p:spPr bwMode="auto">
            <a:xfrm>
              <a:off x="1098" y="2390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7" name="Text Box 45"/>
            <p:cNvSpPr txBox="1">
              <a:spLocks noChangeArrowheads="1"/>
            </p:cNvSpPr>
            <p:nvPr/>
          </p:nvSpPr>
          <p:spPr bwMode="auto">
            <a:xfrm>
              <a:off x="417" y="2669"/>
              <a:ext cx="12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C</a:t>
              </a:r>
              <a:r>
                <a:rPr lang="en-US" baseline="30000">
                  <a:latin typeface="Arial" charset="0"/>
                </a:rPr>
                <a:t>0</a:t>
              </a:r>
              <a:r>
                <a:rPr lang="en-US">
                  <a:latin typeface="Arial" charset="0"/>
                </a:rPr>
                <a:t> continuity</a:t>
              </a:r>
            </a:p>
          </p:txBody>
        </p:sp>
      </p:grpSp>
      <p:grpSp>
        <p:nvGrpSpPr>
          <p:cNvPr id="64561" name="Group 49"/>
          <p:cNvGrpSpPr>
            <a:grpSpLocks/>
          </p:cNvGrpSpPr>
          <p:nvPr/>
        </p:nvGrpSpPr>
        <p:grpSpPr bwMode="auto">
          <a:xfrm>
            <a:off x="2743200" y="1828800"/>
            <a:ext cx="2971800" cy="2865438"/>
            <a:chOff x="1728" y="1152"/>
            <a:chExt cx="1872" cy="1805"/>
          </a:xfrm>
        </p:grpSpPr>
        <p:sp>
          <p:nvSpPr>
            <p:cNvPr id="64523" name="Oval 11"/>
            <p:cNvSpPr>
              <a:spLocks noChangeArrowheads="1"/>
            </p:cNvSpPr>
            <p:nvPr/>
          </p:nvSpPr>
          <p:spPr bwMode="auto">
            <a:xfrm>
              <a:off x="2304" y="1296"/>
              <a:ext cx="1152" cy="11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Rectangle 12"/>
            <p:cNvSpPr>
              <a:spLocks noChangeArrowheads="1"/>
            </p:cNvSpPr>
            <p:nvPr/>
          </p:nvSpPr>
          <p:spPr bwMode="auto">
            <a:xfrm>
              <a:off x="2160" y="1152"/>
              <a:ext cx="720" cy="12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1728" y="2448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6" name="Oval 34"/>
            <p:cNvSpPr>
              <a:spLocks noChangeArrowheads="1"/>
            </p:cNvSpPr>
            <p:nvPr/>
          </p:nvSpPr>
          <p:spPr bwMode="auto">
            <a:xfrm>
              <a:off x="2822" y="2390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9" name="Text Box 47"/>
            <p:cNvSpPr txBox="1">
              <a:spLocks noChangeArrowheads="1"/>
            </p:cNvSpPr>
            <p:nvPr/>
          </p:nvSpPr>
          <p:spPr bwMode="auto">
            <a:xfrm>
              <a:off x="2322" y="2669"/>
              <a:ext cx="12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C</a:t>
              </a:r>
              <a:r>
                <a:rPr lang="en-US" baseline="30000">
                  <a:latin typeface="Arial" charset="0"/>
                </a:rPr>
                <a:t>1</a:t>
              </a:r>
              <a:r>
                <a:rPr lang="en-US">
                  <a:latin typeface="Arial" charset="0"/>
                </a:rPr>
                <a:t> continuity</a:t>
              </a:r>
            </a:p>
          </p:txBody>
        </p:sp>
      </p:grpSp>
      <p:grpSp>
        <p:nvGrpSpPr>
          <p:cNvPr id="64563" name="Group 51"/>
          <p:cNvGrpSpPr>
            <a:grpSpLocks/>
          </p:cNvGrpSpPr>
          <p:nvPr/>
        </p:nvGrpSpPr>
        <p:grpSpPr bwMode="auto">
          <a:xfrm>
            <a:off x="5943600" y="2057400"/>
            <a:ext cx="2241550" cy="2627313"/>
            <a:chOff x="3744" y="1296"/>
            <a:chExt cx="1412" cy="1655"/>
          </a:xfrm>
        </p:grpSpPr>
        <p:sp>
          <p:nvSpPr>
            <p:cNvPr id="64541" name="Oval 29"/>
            <p:cNvSpPr>
              <a:spLocks noChangeArrowheads="1"/>
            </p:cNvSpPr>
            <p:nvPr/>
          </p:nvSpPr>
          <p:spPr bwMode="auto">
            <a:xfrm>
              <a:off x="3744" y="1296"/>
              <a:ext cx="1152" cy="11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7" name="Oval 35"/>
            <p:cNvSpPr>
              <a:spLocks noChangeArrowheads="1"/>
            </p:cNvSpPr>
            <p:nvPr/>
          </p:nvSpPr>
          <p:spPr bwMode="auto">
            <a:xfrm>
              <a:off x="4283" y="2390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62" name="Text Box 50"/>
            <p:cNvSpPr txBox="1">
              <a:spLocks noChangeArrowheads="1"/>
            </p:cNvSpPr>
            <p:nvPr/>
          </p:nvSpPr>
          <p:spPr bwMode="auto">
            <a:xfrm>
              <a:off x="3799" y="2663"/>
              <a:ext cx="1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C</a:t>
              </a:r>
              <a:r>
                <a:rPr lang="en-US" baseline="30000">
                  <a:latin typeface="Arial" charset="0"/>
                </a:rPr>
                <a:t>2</a:t>
              </a:r>
              <a:r>
                <a:rPr lang="en-US">
                  <a:latin typeface="Arial" charset="0"/>
                </a:rPr>
                <a:t> continuity</a:t>
              </a:r>
            </a:p>
          </p:txBody>
        </p:sp>
      </p:grpSp>
      <p:sp>
        <p:nvSpPr>
          <p:cNvPr id="64564" name="Text Box 52"/>
          <p:cNvSpPr txBox="1">
            <a:spLocks noChangeArrowheads="1"/>
          </p:cNvSpPr>
          <p:nvPr/>
        </p:nvSpPr>
        <p:spPr bwMode="auto">
          <a:xfrm>
            <a:off x="1285875" y="5613400"/>
            <a:ext cx="194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G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 continuity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715000" y="1828800"/>
            <a:ext cx="2514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65" name="Text Box 53"/>
          <p:cNvSpPr txBox="1">
            <a:spLocks noChangeArrowheads="1"/>
          </p:cNvSpPr>
          <p:nvPr/>
        </p:nvSpPr>
        <p:spPr bwMode="auto">
          <a:xfrm>
            <a:off x="4572000" y="5610225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Not C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 continuity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6199E-6 L 0.40035 -4.06199E-6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138 L 0.40764 0.0041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64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9" grpId="0" animBg="1"/>
      <p:bldP spid="64549" grpId="1" animBg="1"/>
      <p:bldP spid="64549" grpId="2" animBg="1"/>
      <p:bldP spid="64553" grpId="0" animBg="1"/>
      <p:bldP spid="64553" grpId="1" animBg="1"/>
      <p:bldP spid="64555" grpId="0" animBg="1"/>
      <p:bldP spid="64556" grpId="0" animBg="1"/>
      <p:bldP spid="64564" grpId="0"/>
      <p:bldP spid="64542" grpId="0" animBg="1"/>
      <p:bldP spid="645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9117-C6CD-B044-BD13-EA874B996EBD}" type="datetime4">
              <a:rPr lang="en-US"/>
              <a:pPr/>
              <a:t>October 2, 2012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37A12-0D41-1641-9B5F-ED6216290573}" type="slidenum">
              <a:rPr lang="en-US"/>
              <a:pPr/>
              <a:t>9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Fit Curves?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394075" y="5970588"/>
            <a:ext cx="5292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Arial" charset="0"/>
                <a:hlinkClick r:id="rId4"/>
              </a:rPr>
              <a:t>Lagrange Interpolating Polynomial from mathworld</a:t>
            </a:r>
            <a:endParaRPr lang="en-US" sz="1800">
              <a:latin typeface="Arial" charset="0"/>
            </a:endParaRP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33388" y="1765300"/>
            <a:ext cx="84915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The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Lagrange interpolating polynomial</a:t>
            </a:r>
            <a:r>
              <a:rPr lang="en-US">
                <a:latin typeface="Arial" charset="0"/>
              </a:rPr>
              <a:t> is the polynomial </a:t>
            </a:r>
          </a:p>
          <a:p>
            <a:r>
              <a:rPr lang="en-US">
                <a:latin typeface="Arial" charset="0"/>
              </a:rPr>
              <a:t>of degree </a:t>
            </a:r>
            <a:r>
              <a:rPr lang="en-US" i="1"/>
              <a:t>n-1 </a:t>
            </a:r>
            <a:r>
              <a:rPr lang="en-US">
                <a:latin typeface="Arial" charset="0"/>
              </a:rPr>
              <a:t>that passes through the </a:t>
            </a:r>
            <a:r>
              <a:rPr lang="en-US" i="1"/>
              <a:t>n</a:t>
            </a:r>
            <a:r>
              <a:rPr lang="en-US">
                <a:latin typeface="Arial" charset="0"/>
              </a:rPr>
              <a:t> points, </a:t>
            </a:r>
          </a:p>
          <a:p>
            <a:r>
              <a:rPr lang="en-US">
                <a:latin typeface="Arial" charset="0"/>
              </a:rPr>
              <a:t>	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 i="1" baseline="-25000"/>
              <a:t>1</a:t>
            </a:r>
            <a:r>
              <a:rPr lang="en-US" i="1"/>
              <a:t>, y</a:t>
            </a:r>
            <a:r>
              <a:rPr lang="en-US" i="1" baseline="-25000"/>
              <a:t>1</a:t>
            </a:r>
            <a:r>
              <a:rPr lang="en-US"/>
              <a:t>)</a:t>
            </a:r>
            <a:r>
              <a:rPr lang="en-US">
                <a:latin typeface="Arial" charset="0"/>
              </a:rPr>
              <a:t>, 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 i="1" baseline="-25000"/>
              <a:t>2</a:t>
            </a:r>
            <a:r>
              <a:rPr lang="en-US" i="1"/>
              <a:t>, y</a:t>
            </a:r>
            <a:r>
              <a:rPr lang="en-US" i="1" baseline="-25000"/>
              <a:t>2</a:t>
            </a:r>
            <a:r>
              <a:rPr lang="en-US"/>
              <a:t>)</a:t>
            </a:r>
            <a:r>
              <a:rPr lang="en-US">
                <a:latin typeface="Arial" charset="0"/>
              </a:rPr>
              <a:t>, 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…, 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 i="1" baseline="-25000"/>
              <a:t>n</a:t>
            </a:r>
            <a:r>
              <a:rPr lang="en-US" i="1"/>
              <a:t>, y</a:t>
            </a:r>
            <a:r>
              <a:rPr lang="en-US" i="1" baseline="-25000"/>
              <a:t>n</a:t>
            </a:r>
            <a:r>
              <a:rPr lang="en-US"/>
              <a:t>)</a:t>
            </a:r>
            <a:r>
              <a:rPr lang="en-US">
                <a:latin typeface="Arial" charset="0"/>
              </a:rPr>
              <a:t>, </a:t>
            </a:r>
          </a:p>
          <a:p>
            <a:r>
              <a:rPr lang="en-US">
                <a:latin typeface="Arial" charset="0"/>
              </a:rPr>
              <a:t>and is given by </a:t>
            </a:r>
          </a:p>
        </p:txBody>
      </p:sp>
      <p:graphicFrame>
        <p:nvGraphicFramePr>
          <p:cNvPr id="67596" name="Object 12"/>
          <p:cNvGraphicFramePr>
            <a:graphicFrameLocks noChangeAspect="1"/>
          </p:cNvGraphicFramePr>
          <p:nvPr>
            <p:ph idx="1"/>
          </p:nvPr>
        </p:nvGraphicFramePr>
        <p:xfrm>
          <a:off x="1016000" y="3365500"/>
          <a:ext cx="7081838" cy="2806700"/>
        </p:xfrm>
        <a:graphic>
          <a:graphicData uri="http://schemas.openxmlformats.org/presentationml/2006/ole">
            <p:oleObj spid="_x0000_s67596" name="Equation" r:id="rId5" imgW="4165600" imgH="165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G140">
  <a:themeElements>
    <a:clrScheme name="CSG1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SG14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SG1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CSG140</Template>
  <TotalTime>8169</TotalTime>
  <Words>1331</Words>
  <Application>Microsoft Macintosh PowerPoint</Application>
  <PresentationFormat>On-screen Show (4:3)</PresentationFormat>
  <Paragraphs>287</Paragraphs>
  <Slides>35</Slides>
  <Notes>34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CSG140</vt:lpstr>
      <vt:lpstr>Equation</vt:lpstr>
      <vt:lpstr>CS 4300 Computer Graphics</vt:lpstr>
      <vt:lpstr>Today’s Topics</vt:lpstr>
      <vt:lpstr>Curves</vt:lpstr>
      <vt:lpstr>Curve Fitting</vt:lpstr>
      <vt:lpstr>Axis Independence</vt:lpstr>
      <vt:lpstr>Local Control</vt:lpstr>
      <vt:lpstr>Variation Diminishing</vt:lpstr>
      <vt:lpstr>Continuity</vt:lpstr>
      <vt:lpstr>How do we Fit Curves?</vt:lpstr>
      <vt:lpstr>Example 1</vt:lpstr>
      <vt:lpstr>Polynomial Fit</vt:lpstr>
      <vt:lpstr>Piecewise Fit</vt:lpstr>
      <vt:lpstr>Spline Curves</vt:lpstr>
      <vt:lpstr>Splines and Spline Ducks</vt:lpstr>
      <vt:lpstr>Drawing Spline Today (esc)</vt:lpstr>
      <vt:lpstr>Slide 16</vt:lpstr>
      <vt:lpstr>Hermite Cubics</vt:lpstr>
      <vt:lpstr>Hermite Coefficients</vt:lpstr>
      <vt:lpstr>Boundary Constraint Matrix</vt:lpstr>
      <vt:lpstr>Hermite Matrix</vt:lpstr>
      <vt:lpstr>Hermite Blending Functions</vt:lpstr>
      <vt:lpstr>Splines of Hermite Cubics</vt:lpstr>
      <vt:lpstr>Computing the Tangent Vectors Catmull-Rom Spline</vt:lpstr>
      <vt:lpstr>Cardinal Spline</vt:lpstr>
      <vt:lpstr>Drawing Hermite Cubics</vt:lpstr>
      <vt:lpstr>General Bezier Curves</vt:lpstr>
      <vt:lpstr>Low Order Bezier Curves</vt:lpstr>
      <vt:lpstr>Bezier Curves</vt:lpstr>
      <vt:lpstr>Bezier Matrix</vt:lpstr>
      <vt:lpstr>Geometry Vector</vt:lpstr>
      <vt:lpstr>Properties of Bezier Curves</vt:lpstr>
      <vt:lpstr>Geometry of Bezier Arches</vt:lpstr>
      <vt:lpstr>Geometry of Bezier Arches</vt:lpstr>
      <vt:lpstr>Slide 34</vt:lpstr>
      <vt:lpstr>Putting it All Together</vt:lpstr>
    </vt:vector>
  </TitlesOfParts>
  <Company>Northeastern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G140 Graduate Computer Graphics</dc:title>
  <dc:creator>fell</dc:creator>
  <cp:lastModifiedBy>Harriet Fell</cp:lastModifiedBy>
  <cp:revision>142</cp:revision>
  <cp:lastPrinted>2011-10-08T16:21:41Z</cp:lastPrinted>
  <dcterms:created xsi:type="dcterms:W3CDTF">2012-10-02T17:01:26Z</dcterms:created>
  <dcterms:modified xsi:type="dcterms:W3CDTF">2012-10-02T17:26:34Z</dcterms:modified>
</cp:coreProperties>
</file>