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slideLayouts/slideLayout15.xml" ContentType="application/vnd.openxmlformats-officedocument.presentationml.slideLayout+xml"/>
  <Override PartName="/ppt/embeddings/oleObject31.bin" ContentType="application/vnd.openxmlformats-officedocument.oleObje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oleObject28.bin" ContentType="application/vnd.openxmlformats-officedocument.oleObject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24.bin" ContentType="application/vnd.openxmlformats-officedocument.oleObject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2.bin" ContentType="application/vnd.openxmlformats-officedocument.oleObject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oleObject29.bin" ContentType="application/vnd.openxmlformats-officedocument.oleObject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oleObject25.bin" ContentType="application/vnd.openxmlformats-officedocument.oleObject"/>
  <Override PartName="/ppt/slides/slide2.xml" ContentType="application/vnd.openxmlformats-officedocument.presentationml.slide+xml"/>
  <Override PartName="/ppt/embeddings/oleObject21.bin" ContentType="application/vnd.openxmlformats-officedocument.oleObject"/>
  <Override PartName="/ppt/slideLayouts/slideLayout2.xml" ContentType="application/vnd.openxmlformats-officedocument.presentationml.slideLayout+xml"/>
  <Override PartName="/ppt/embeddings/oleObject1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oleObject26.bin" ContentType="application/vnd.openxmlformats-officedocument.oleObject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embeddings/oleObject30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embeddings/Microsoft_PowerPoint_97_-_2003_Presentation1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7.bin" ContentType="application/vnd.openxmlformats-officedocument.oleObject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ict"/><Relationship Id="rId2" Type="http://schemas.openxmlformats.org/officeDocument/2006/relationships/image" Target="../media/image25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ict"/><Relationship Id="rId2" Type="http://schemas.openxmlformats.org/officeDocument/2006/relationships/image" Target="../media/image3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ict"/><Relationship Id="rId4" Type="http://schemas.openxmlformats.org/officeDocument/2006/relationships/image" Target="../media/image6.pict"/><Relationship Id="rId5" Type="http://schemas.openxmlformats.org/officeDocument/2006/relationships/image" Target="../media/image7.pict"/><Relationship Id="rId6" Type="http://schemas.openxmlformats.org/officeDocument/2006/relationships/image" Target="../media/image8.pict"/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ict"/><Relationship Id="rId4" Type="http://schemas.openxmlformats.org/officeDocument/2006/relationships/image" Target="../media/image13.pict"/><Relationship Id="rId1" Type="http://schemas.openxmlformats.org/officeDocument/2006/relationships/image" Target="../media/image10.pict"/><Relationship Id="rId2" Type="http://schemas.openxmlformats.org/officeDocument/2006/relationships/image" Target="../media/image11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Relationship Id="rId2" Type="http://schemas.openxmlformats.org/officeDocument/2006/relationships/image" Target="../media/image15.pict"/><Relationship Id="rId3" Type="http://schemas.openxmlformats.org/officeDocument/2006/relationships/image" Target="../media/image16.pict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ict"/><Relationship Id="rId4" Type="http://schemas.openxmlformats.org/officeDocument/2006/relationships/image" Target="../media/image20.pict"/><Relationship Id="rId5" Type="http://schemas.openxmlformats.org/officeDocument/2006/relationships/image" Target="../media/image21.pict"/><Relationship Id="rId1" Type="http://schemas.openxmlformats.org/officeDocument/2006/relationships/image" Target="../media/image17.pict"/><Relationship Id="rId2" Type="http://schemas.openxmlformats.org/officeDocument/2006/relationships/image" Target="../media/image18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F67CA-0286-0941-B13D-380E9F999478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8F7DE-7670-A34E-A7DC-EA4A012C2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21CC-0F71-0144-99BF-E22D8B7EFEA3}" type="datetime1">
              <a:rPr lang="en-US" smtClean="0"/>
              <a:pPr>
                <a:defRPr/>
              </a:pPr>
              <a:t>10/2/12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AA64B-7EA6-684B-9062-15855BB051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oleObject" Target="../embeddings/Microsoft_PowerPoint_97_-_2003_Presentation1.bin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vmlDrawing" Target="../drawings/vmlDrawing1.v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DE8F141A-2C9D-F543-916C-EF83AB7203F5}" type="datetimeFigureOut">
              <a:rPr lang="en-US" smtClean="0"/>
              <a:pPr/>
              <a:t>10/2/12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6" descr="background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57200" y="269875"/>
            <a:ext cx="109537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6400800"/>
            <a:ext cx="565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 b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362200" y="6400800"/>
            <a:ext cx="5180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0">
                <a:ea typeface="Arial" charset="0"/>
                <a:cs typeface="Arial" charset="0"/>
              </a:rPr>
              <a:t>©</a:t>
            </a:r>
            <a:r>
              <a:rPr lang="en-US" sz="1200" b="0"/>
              <a:t>College of Computer and Information Science, Northeastern University</a:t>
            </a:r>
          </a:p>
        </p:txBody>
      </p:sp>
      <p:graphicFrame>
        <p:nvGraphicFramePr>
          <p:cNvPr id="1026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7650" r:id="rId20" imgW="0" imgH="0" progId="PowerPoint.Show.8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7675" y="1520825"/>
            <a:ext cx="66294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oleObject" Target="../embeddings/oleObject25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oleObject" Target="../embeddings/oleObject32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4300</a:t>
            </a:r>
            <a:br>
              <a:rPr lang="en-US" dirty="0" smtClean="0"/>
            </a:br>
            <a:r>
              <a:rPr lang="en-US" dirty="0" smtClean="0"/>
              <a:t>Computer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Prof. Harriet Fell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Fall 2012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Lecture </a:t>
            </a:r>
            <a:r>
              <a:rPr lang="en-US" dirty="0" smtClean="0"/>
              <a:t>12 </a:t>
            </a:r>
            <a:r>
              <a:rPr lang="en-US" dirty="0" smtClean="0"/>
              <a:t>– October 1,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Matrix</a:t>
            </a:r>
            <a:br>
              <a:rPr lang="en-US" dirty="0" smtClean="0"/>
            </a:br>
            <a:r>
              <a:rPr lang="en-US" sz="3600" dirty="0" smtClean="0"/>
              <a:t>Affine Transformation of a Point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931611" y="0"/>
          <a:ext cx="2709863" cy="4064000"/>
        </p:xfrm>
        <a:graphic>
          <a:graphicData uri="http://schemas.openxmlformats.org/presentationml/2006/ole">
            <p:oleObj spid="_x0000_s131074" name="Equation" r:id="rId3" imgW="127000" imgH="1905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6248" y="1737896"/>
          <a:ext cx="8076341" cy="4350752"/>
        </p:xfrm>
        <a:graphic>
          <a:graphicData uri="http://schemas.openxmlformats.org/presentationml/2006/ole">
            <p:oleObj spid="_x0000_s131076" name="Equation" r:id="rId4" imgW="4610100" imgH="2311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Transformation</a:t>
            </a:r>
            <a:br>
              <a:rPr lang="en-US" dirty="0" smtClean="0"/>
            </a:br>
            <a:r>
              <a:rPr lang="en-US" sz="3600" dirty="0" smtClean="0"/>
              <a:t>Applied to a Frame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518563" y="2085474"/>
          <a:ext cx="7746777" cy="2540000"/>
        </p:xfrm>
        <a:graphic>
          <a:graphicData uri="http://schemas.openxmlformats.org/presentationml/2006/ole">
            <p:oleObj spid="_x0000_s132098" name="Equation" r:id="rId3" imgW="3721100" imgH="1219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Transformation</a:t>
            </a:r>
            <a:br>
              <a:rPr lang="en-US" dirty="0" smtClean="0"/>
            </a:br>
            <a:r>
              <a:rPr lang="en-US" sz="3600" dirty="0" smtClean="0"/>
              <a:t>of a Point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20281" y="1738313"/>
          <a:ext cx="8266519" cy="2740108"/>
        </p:xfrm>
        <a:graphic>
          <a:graphicData uri="http://schemas.openxmlformats.org/presentationml/2006/ole">
            <p:oleObj spid="_x0000_s133122" name="Equation" r:id="rId3" imgW="4597400" imgH="152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94632" y="1630946"/>
          <a:ext cx="7955879" cy="3569369"/>
        </p:xfrm>
        <a:graphic>
          <a:graphicData uri="http://schemas.openxmlformats.org/presentationml/2006/ole">
            <p:oleObj spid="_x0000_s134146" name="Equation" r:id="rId3" imgW="4584700" imgH="2057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Together Now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669920" y="1684421"/>
          <a:ext cx="7278814" cy="4545263"/>
        </p:xfrm>
        <a:graphic>
          <a:graphicData uri="http://schemas.openxmlformats.org/presentationml/2006/ole">
            <p:oleObj spid="_x0000_s135170" name="Equation" r:id="rId3" imgW="3416300" imgH="2133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</a:t>
            </a:r>
            <a:r>
              <a:rPr lang="en-US" dirty="0" err="1" smtClean="0"/>
              <a:t>Normals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521702" y="1840206"/>
            <a:ext cx="3160506" cy="2406610"/>
            <a:chOff x="3682209" y="2245314"/>
            <a:chExt cx="3160506" cy="2406610"/>
          </a:xfrm>
        </p:grpSpPr>
        <p:cxnSp>
          <p:nvCxnSpPr>
            <p:cNvPr id="47" name="Straight Arrow Connector 46"/>
            <p:cNvCxnSpPr/>
            <p:nvPr/>
          </p:nvCxnSpPr>
          <p:spPr bwMode="auto">
            <a:xfrm>
              <a:off x="5242515" y="384392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rot="19800000">
              <a:off x="5161443" y="3443455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rot="18000000">
              <a:off x="4881459" y="314519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rot="16200000">
              <a:off x="4481515" y="3044620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rot="14400000">
              <a:off x="4067402" y="315141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rot="12600000">
              <a:off x="3787417" y="3443983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rot="10800000">
              <a:off x="3682209" y="3845515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4438572" y="3044039"/>
              <a:ext cx="1607885" cy="160788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195651" y="3039744"/>
            <a:ext cx="3160506" cy="1207072"/>
            <a:chOff x="3682209" y="2245314"/>
            <a:chExt cx="3160506" cy="2406610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5242515" y="384392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rot="19800000">
              <a:off x="5161443" y="3443455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rot="18000000">
              <a:off x="4881459" y="314519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rot="16200000">
              <a:off x="4481515" y="3044620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rot="14400000">
              <a:off x="4067402" y="3151416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rot="12600000">
              <a:off x="3787417" y="3443983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10800000">
              <a:off x="3682209" y="3845515"/>
              <a:ext cx="1600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" name="Oval 62"/>
            <p:cNvSpPr/>
            <p:nvPr/>
          </p:nvSpPr>
          <p:spPr bwMode="auto">
            <a:xfrm>
              <a:off x="4438572" y="3044039"/>
              <a:ext cx="1607885" cy="160788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407854" y="2638930"/>
            <a:ext cx="2456059" cy="2562409"/>
            <a:chOff x="4407854" y="2638930"/>
            <a:chExt cx="2456059" cy="2562409"/>
          </a:xfrm>
        </p:grpSpPr>
        <p:cxnSp>
          <p:nvCxnSpPr>
            <p:cNvPr id="65" name="Straight Connector 64"/>
            <p:cNvCxnSpPr/>
            <p:nvPr/>
          </p:nvCxnSpPr>
          <p:spPr bwMode="auto">
            <a:xfrm rot="16200000" flipH="1">
              <a:off x="4354678" y="2692106"/>
              <a:ext cx="2562409" cy="245605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>
              <a:off x="4549055" y="2683832"/>
              <a:ext cx="2359759" cy="226995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Box 68"/>
          <p:cNvSpPr txBox="1"/>
          <p:nvPr/>
        </p:nvSpPr>
        <p:spPr>
          <a:xfrm>
            <a:off x="1676400" y="47284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Normals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83678" y="1624752"/>
          <a:ext cx="8903149" cy="4599652"/>
        </p:xfrm>
        <a:graphic>
          <a:graphicData uri="http://schemas.openxmlformats.org/presentationml/2006/ole">
            <p:oleObj spid="_x0000_s136194" name="Equation" r:id="rId3" imgW="6121400" imgH="3162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Computing Transformed </a:t>
            </a:r>
            <a:r>
              <a:rPr lang="en-US" sz="3600" dirty="0" err="1" smtClean="0"/>
              <a:t>Normals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26237" y="1850571"/>
          <a:ext cx="8296719" cy="3286849"/>
        </p:xfrm>
        <a:graphic>
          <a:graphicData uri="http://schemas.openxmlformats.org/presentationml/2006/ole">
            <p:oleObj spid="_x0000_s137218" name="Equation" r:id="rId3" imgW="6121400" imgH="24257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5450" y="5179687"/>
          <a:ext cx="6397926" cy="1218161"/>
        </p:xfrm>
        <a:graphic>
          <a:graphicData uri="http://schemas.openxmlformats.org/presentationml/2006/ole">
            <p:oleObj spid="_x0000_s137219" name="Equation" r:id="rId4" imgW="4927600" imgH="685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ala “Foundations of 3D Computer Graphics” by Steven J. </a:t>
            </a:r>
            <a:r>
              <a:rPr lang="en-US" sz="2000" dirty="0" err="1" smtClean="0"/>
              <a:t>Gortler</a:t>
            </a:r>
            <a:endParaRPr lang="en-US" sz="2000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point </a:t>
            </a:r>
            <a:r>
              <a:rPr lang="en-US" dirty="0" smtClean="0"/>
              <a:t>in the real world</a:t>
            </a:r>
          </a:p>
          <a:p>
            <a:pPr>
              <a:buNone/>
            </a:pPr>
            <a:r>
              <a:rPr lang="en-US" dirty="0" smtClean="0"/>
              <a:t>	represented by a coordinate vector</a:t>
            </a:r>
          </a:p>
          <a:p>
            <a:pPr>
              <a:buFont typeface="Arial"/>
              <a:buChar char="•"/>
            </a:pPr>
            <a:r>
              <a:rPr lang="en-US" i="1" dirty="0" err="1" smtClean="0"/>
              <a:t>x</a:t>
            </a:r>
            <a:r>
              <a:rPr lang="en-US" i="1" dirty="0" smtClean="0"/>
              <a:t>, </a:t>
            </a:r>
            <a:r>
              <a:rPr lang="en-US" i="1" dirty="0" err="1" smtClean="0"/>
              <a:t>y</a:t>
            </a:r>
            <a:r>
              <a:rPr lang="en-US" i="1" dirty="0" smtClean="0"/>
              <a:t>, </a:t>
            </a:r>
            <a:r>
              <a:rPr lang="en-US" i="1" dirty="0" err="1" smtClean="0"/>
              <a:t>z</a:t>
            </a:r>
            <a:r>
              <a:rPr lang="en-US" i="1" dirty="0" smtClean="0"/>
              <a:t> </a:t>
            </a:r>
            <a:r>
              <a:rPr lang="en-US" dirty="0" smtClean="0"/>
              <a:t>are numbers that give the position of the point </a:t>
            </a:r>
            <a:r>
              <a:rPr lang="en-US" dirty="0" err="1" smtClean="0"/>
              <a:t>w.r.t</a:t>
            </a:r>
            <a:r>
              <a:rPr lang="en-US" dirty="0" smtClean="0"/>
              <a:t> an agreed upon coordinate system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with an agreed upon origin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agreed upon directions </a:t>
            </a:r>
            <a:endParaRPr lang="en-US" dirty="0"/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7504128" y="2124253"/>
          <a:ext cx="609600" cy="1066800"/>
        </p:xfrm>
        <a:graphic>
          <a:graphicData uri="http://schemas.openxmlformats.org/presentationml/2006/ole">
            <p:oleObj spid="_x0000_s122883" name="Equation" r:id="rId3" imgW="609600" imgH="1066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and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point	</a:t>
            </a:r>
          </a:p>
          <a:p>
            <a:r>
              <a:rPr lang="en-US" i="1" dirty="0" smtClean="0"/>
              <a:t>vector	</a:t>
            </a:r>
          </a:p>
          <a:p>
            <a:r>
              <a:rPr lang="en-US" i="1" dirty="0" smtClean="0"/>
              <a:t>coordinate vector	             </a:t>
            </a:r>
            <a:r>
              <a:rPr lang="en-US" b="1" i="1" dirty="0" err="1" smtClean="0">
                <a:latin typeface="Times New Roman"/>
              </a:rPr>
              <a:t>c</a:t>
            </a:r>
            <a:endParaRPr lang="en-US" b="1" i="1" dirty="0" smtClean="0">
              <a:latin typeface="Times New Roman"/>
            </a:endParaRPr>
          </a:p>
          <a:p>
            <a:pPr lvl="1"/>
            <a:r>
              <a:rPr lang="en-US" sz="2400" i="1" dirty="0" smtClean="0"/>
              <a:t>numerical object with real numbers</a:t>
            </a:r>
          </a:p>
          <a:p>
            <a:pPr lvl="1"/>
            <a:r>
              <a:rPr lang="en-US" sz="2400" i="1" dirty="0" smtClean="0"/>
              <a:t>bold for vertical collection</a:t>
            </a:r>
          </a:p>
          <a:p>
            <a:r>
              <a:rPr lang="en-US" i="1" dirty="0" smtClean="0"/>
              <a:t>coordinate system	</a:t>
            </a:r>
          </a:p>
          <a:p>
            <a:pPr lvl="1"/>
            <a:r>
              <a:rPr lang="en-US" sz="2400" dirty="0" smtClean="0"/>
              <a:t>	bold for vertical collection</a:t>
            </a:r>
          </a:p>
          <a:p>
            <a:pPr lvl="1"/>
            <a:r>
              <a:rPr lang="en-US" sz="2400" i="1" dirty="0" err="1" smtClean="0"/>
              <a:t>t</a:t>
            </a:r>
            <a:r>
              <a:rPr lang="en-US" sz="2400" i="1" dirty="0" smtClean="0"/>
              <a:t> makes it horizontal collection</a:t>
            </a:r>
          </a:p>
          <a:p>
            <a:pPr lvl="1"/>
            <a:r>
              <a:rPr lang="en-US" b="1" i="1" dirty="0" err="1" smtClean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lang="en-US" sz="2400" b="1" i="1" dirty="0" smtClean="0">
                <a:latin typeface="Wingdings"/>
                <a:ea typeface="Wingdings"/>
                <a:cs typeface="Wingdings"/>
              </a:rPr>
              <a:t> </a:t>
            </a:r>
            <a:r>
              <a:rPr lang="en-US" sz="2400" i="1" dirty="0" smtClean="0"/>
              <a:t>for collection of vectors</a:t>
            </a:r>
            <a:endParaRPr lang="en-US" sz="2400" b="1" i="1" dirty="0" smtClean="0"/>
          </a:p>
          <a:p>
            <a:pPr lvl="1"/>
            <a:endParaRPr lang="en-US" i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3638" y="1789113"/>
          <a:ext cx="215900" cy="317500"/>
        </p:xfrm>
        <a:graphic>
          <a:graphicData uri="http://schemas.openxmlformats.org/presentationml/2006/ole">
            <p:oleObj spid="_x0000_s123908" name="Equation" r:id="rId3" imgW="215900" imgH="317500" progId="Equation.DSMT4">
              <p:embed/>
            </p:oleObj>
          </a:graphicData>
        </a:graphic>
      </p:graphicFrame>
      <p:graphicFrame>
        <p:nvGraphicFramePr>
          <p:cNvPr id="123909" name="Object 5"/>
          <p:cNvGraphicFramePr>
            <a:graphicFrameLocks noChangeAspect="1"/>
          </p:cNvGraphicFramePr>
          <p:nvPr/>
        </p:nvGraphicFramePr>
        <p:xfrm>
          <a:off x="2420749" y="2357034"/>
          <a:ext cx="233495" cy="306463"/>
        </p:xfrm>
        <a:graphic>
          <a:graphicData uri="http://schemas.openxmlformats.org/presentationml/2006/ole">
            <p:oleObj spid="_x0000_s123909" name="Equation" r:id="rId4" imgW="203200" imgH="2667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682688" y="4191420"/>
          <a:ext cx="409575" cy="614363"/>
        </p:xfrm>
        <a:graphic>
          <a:graphicData uri="http://schemas.openxmlformats.org/presentationml/2006/ole">
            <p:oleObj spid="_x0000_s123910" name="Equation" r:id="rId5" imgW="254000" imgH="381000" progId="Equation.DSMT4">
              <p:embed/>
            </p:oleObj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3446559" y="1534771"/>
            <a:ext cx="2082099" cy="1418291"/>
            <a:chOff x="5756157" y="1722108"/>
            <a:chExt cx="2082099" cy="1418291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V="1">
              <a:off x="6040703" y="1968010"/>
              <a:ext cx="1281361" cy="9382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5972057" y="2871921"/>
              <a:ext cx="109728" cy="109728"/>
            </a:xfrm>
            <a:prstGeom prst="ellipse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302880" y="1891563"/>
              <a:ext cx="109728" cy="10972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123911" name="Object 7"/>
            <p:cNvGraphicFramePr>
              <a:graphicFrameLocks noChangeAspect="1"/>
            </p:cNvGraphicFramePr>
            <p:nvPr/>
          </p:nvGraphicFramePr>
          <p:xfrm>
            <a:off x="5756157" y="2822899"/>
            <a:ext cx="215900" cy="317500"/>
          </p:xfrm>
          <a:graphic>
            <a:graphicData uri="http://schemas.openxmlformats.org/presentationml/2006/ole">
              <p:oleObj spid="_x0000_s123911" name="Equation" r:id="rId6" imgW="215900" imgH="317500" progId="Equation.DSMT4">
                <p:embed/>
              </p:oleObj>
            </a:graphicData>
          </a:graphic>
        </p:graphicFrame>
        <p:graphicFrame>
          <p:nvGraphicFramePr>
            <p:cNvPr id="123912" name="Object 8"/>
            <p:cNvGraphicFramePr>
              <a:graphicFrameLocks noChangeAspect="1"/>
            </p:cNvGraphicFramePr>
            <p:nvPr/>
          </p:nvGraphicFramePr>
          <p:xfrm>
            <a:off x="7484022" y="1722108"/>
            <a:ext cx="190500" cy="317500"/>
          </p:xfrm>
          <a:graphic>
            <a:graphicData uri="http://schemas.openxmlformats.org/presentationml/2006/ole">
              <p:oleObj spid="_x0000_s123912" name="Equation" r:id="rId7" imgW="190500" imgH="317500" progId="Equation.DSMT4">
                <p:embed/>
              </p:oleObj>
            </a:graphicData>
          </a:graphic>
        </p:graphicFrame>
        <p:graphicFrame>
          <p:nvGraphicFramePr>
            <p:cNvPr id="123913" name="Object 9"/>
            <p:cNvGraphicFramePr>
              <a:graphicFrameLocks noChangeAspect="1"/>
            </p:cNvGraphicFramePr>
            <p:nvPr/>
          </p:nvGraphicFramePr>
          <p:xfrm>
            <a:off x="6626994" y="2489859"/>
            <a:ext cx="1211262" cy="393700"/>
          </p:xfrm>
          <a:graphic>
            <a:graphicData uri="http://schemas.openxmlformats.org/presentationml/2006/ole">
              <p:oleObj spid="_x0000_s123913" name="Equation" r:id="rId8" imgW="1054100" imgH="342900" progId="Equation.DSMT4">
                <p:embed/>
              </p:oleObj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6044370" y="4268635"/>
            <a:ext cx="1866215" cy="1886102"/>
            <a:chOff x="6044370" y="3742303"/>
            <a:chExt cx="1866215" cy="1886102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6081785" y="5572218"/>
              <a:ext cx="1828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rot="5400000" flipH="1" flipV="1">
              <a:off x="5178826" y="4655909"/>
              <a:ext cx="1828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6044370" y="5518677"/>
              <a:ext cx="109728" cy="109728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123914" name="Object 10"/>
          <p:cNvGraphicFramePr>
            <a:graphicFrameLocks noChangeAspect="1"/>
          </p:cNvGraphicFramePr>
          <p:nvPr/>
        </p:nvGraphicFramePr>
        <p:xfrm>
          <a:off x="6898562" y="2675056"/>
          <a:ext cx="812800" cy="1003300"/>
        </p:xfrm>
        <a:graphic>
          <a:graphicData uri="http://schemas.openxmlformats.org/presentationml/2006/ole">
            <p:oleObj spid="_x0000_s123914" name="Equation" r:id="rId9" imgW="812800" imgH="1003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Vectors, Coordinate Vectors, Bases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r>
              <a:rPr lang="en-US" i="1" dirty="0" smtClean="0"/>
              <a:t>vector</a:t>
            </a:r>
            <a:r>
              <a:rPr lang="en-US" dirty="0" smtClean="0"/>
              <a:t> </a:t>
            </a:r>
            <a:r>
              <a:rPr lang="en-US" sz="2400" dirty="0" smtClean="0"/>
              <a:t>is abstract geometric entity that represents motion between two point in the world</a:t>
            </a:r>
            <a:endParaRPr lang="en-US" sz="2800" dirty="0" smtClean="0"/>
          </a:p>
          <a:p>
            <a:r>
              <a:rPr lang="en-US" i="1" dirty="0" smtClean="0"/>
              <a:t>coordinate vector </a:t>
            </a:r>
            <a:r>
              <a:rPr lang="en-US" sz="2400" dirty="0" smtClean="0"/>
              <a:t>is a set of numbers used to specify a vector in an agreed upon coordinate system.</a:t>
            </a:r>
          </a:p>
          <a:p>
            <a:r>
              <a:rPr lang="en-US" i="1" dirty="0" smtClean="0"/>
              <a:t>vector space V </a:t>
            </a:r>
            <a:r>
              <a:rPr lang="en-US" sz="2400" dirty="0" smtClean="0"/>
              <a:t>is set of vectors that satisfies certain rules – (think actual motions between actual geometric points)</a:t>
            </a:r>
          </a:p>
          <a:p>
            <a:r>
              <a:rPr lang="en-US" i="1" dirty="0" smtClean="0"/>
              <a:t>basis </a:t>
            </a:r>
            <a:r>
              <a:rPr lang="en-US" sz="2400" dirty="0" smtClean="0"/>
              <a:t>is a small set of vectors that can be used to (uniquely) produce the entire set of vectors using vector + and scalar multiplication.</a:t>
            </a:r>
            <a:endParaRPr lang="en-US" sz="2400" i="1" dirty="0" smtClean="0"/>
          </a:p>
          <a:p>
            <a:endParaRPr lang="en-US" sz="3600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18209" y="5635895"/>
          <a:ext cx="3609975" cy="1066800"/>
        </p:xfrm>
        <a:graphic>
          <a:graphicData uri="http://schemas.openxmlformats.org/presentationml/2006/ole">
            <p:oleObj spid="_x0000_s124930" name="Equation" r:id="rId3" imgW="3009900" imgH="889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Linear Transformations by 3x3 Matrices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Linear Transformation</a:t>
            </a:r>
          </a:p>
          <a:p>
            <a:pPr>
              <a:buNone/>
            </a:pPr>
            <a:endParaRPr lang="en-US" i="1" dirty="0" smtClean="0"/>
          </a:p>
        </p:txBody>
      </p:sp>
      <p:graphicFrame>
        <p:nvGraphicFramePr>
          <p:cNvPr id="125956" name="Content Placeholder 3"/>
          <p:cNvGraphicFramePr>
            <a:graphicFrameLocks noChangeAspect="1"/>
          </p:cNvGraphicFramePr>
          <p:nvPr/>
        </p:nvGraphicFramePr>
        <p:xfrm>
          <a:off x="5232756" y="1600200"/>
          <a:ext cx="2813050" cy="839788"/>
        </p:xfrm>
        <a:graphic>
          <a:graphicData uri="http://schemas.openxmlformats.org/presentationml/2006/ole">
            <p:oleObj spid="_x0000_s125956" name="Equation" r:id="rId3" imgW="1574800" imgH="4699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62195" y="2439988"/>
          <a:ext cx="4544624" cy="775386"/>
        </p:xfrm>
        <a:graphic>
          <a:graphicData uri="http://schemas.openxmlformats.org/presentationml/2006/ole">
            <p:oleObj spid="_x0000_s125957" name="Equation" r:id="rId4" imgW="2679700" imgH="457200" progId="Equation.DSMT4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948431" y="3412800"/>
          <a:ext cx="4737100" cy="927100"/>
        </p:xfrm>
        <a:graphic>
          <a:graphicData uri="http://schemas.openxmlformats.org/presentationml/2006/ole">
            <p:oleObj spid="_x0000_s125958" name="Equation" r:id="rId5" imgW="4737100" imgH="9271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62195" y="4647431"/>
          <a:ext cx="2667000" cy="990600"/>
        </p:xfrm>
        <a:graphic>
          <a:graphicData uri="http://schemas.openxmlformats.org/presentationml/2006/ole">
            <p:oleObj spid="_x0000_s125959" name="Equation" r:id="rId6" imgW="2667000" imgH="990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Transformations by 3x3 Matrices</a:t>
            </a:r>
            <a:endParaRPr lang="en-US" dirty="0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119288" y="1790893"/>
          <a:ext cx="5257800" cy="952500"/>
        </p:xfrm>
        <a:graphic>
          <a:graphicData uri="http://schemas.openxmlformats.org/presentationml/2006/ole">
            <p:oleObj spid="_x0000_s126978" name="Equation" r:id="rId3" imgW="5257800" imgH="9525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19288" y="2964090"/>
          <a:ext cx="5321300" cy="1308100"/>
        </p:xfrm>
        <a:graphic>
          <a:graphicData uri="http://schemas.openxmlformats.org/presentationml/2006/ole">
            <p:oleObj spid="_x0000_s126979" name="Equation" r:id="rId4" imgW="5321300" imgH="13081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19288" y="4571777"/>
          <a:ext cx="4368800" cy="1308100"/>
        </p:xfrm>
        <a:graphic>
          <a:graphicData uri="http://schemas.openxmlformats.org/presentationml/2006/ole">
            <p:oleObj spid="_x0000_s126980" name="Equation" r:id="rId5" imgW="4368800" imgH="1308100" progId="Equation.DSMT4">
              <p:embed/>
            </p:oleObj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6944187" y="2175901"/>
            <a:ext cx="1372394" cy="1371600"/>
            <a:chOff x="6944187" y="2175901"/>
            <a:chExt cx="1372394" cy="1371600"/>
          </a:xfrm>
        </p:grpSpPr>
        <p:grpSp>
          <p:nvGrpSpPr>
            <p:cNvPr id="11" name="Group 10"/>
            <p:cNvGrpSpPr/>
            <p:nvPr/>
          </p:nvGrpSpPr>
          <p:grpSpPr>
            <a:xfrm>
              <a:off x="6944187" y="2175901"/>
              <a:ext cx="1372394" cy="1371600"/>
              <a:chOff x="6944187" y="2175901"/>
              <a:chExt cx="1372394" cy="1371600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6944981" y="3539613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" name="Straight Arrow Connector 9"/>
              <p:cNvCxnSpPr/>
              <p:nvPr/>
            </p:nvCxnSpPr>
            <p:spPr bwMode="auto">
              <a:xfrm rot="5400000" flipH="1" flipV="1">
                <a:off x="6259181" y="2860907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16" name="Straight Arrow Connector 15"/>
            <p:cNvCxnSpPr/>
            <p:nvPr/>
          </p:nvCxnSpPr>
          <p:spPr bwMode="auto">
            <a:xfrm flipV="1">
              <a:off x="6944981" y="2743393"/>
              <a:ext cx="1091616" cy="7962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rot="5400000" flipH="1" flipV="1">
              <a:off x="6701829" y="2705737"/>
              <a:ext cx="1084590" cy="56372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6397731" y="4250511"/>
            <a:ext cx="1638866" cy="1543440"/>
            <a:chOff x="6397731" y="3993821"/>
            <a:chExt cx="1638866" cy="1543440"/>
          </a:xfrm>
        </p:grpSpPr>
        <p:grpSp>
          <p:nvGrpSpPr>
            <p:cNvPr id="12" name="Group 11"/>
            <p:cNvGrpSpPr/>
            <p:nvPr/>
          </p:nvGrpSpPr>
          <p:grpSpPr>
            <a:xfrm>
              <a:off x="6664203" y="4165661"/>
              <a:ext cx="1372394" cy="1371600"/>
              <a:chOff x="6944187" y="2175901"/>
              <a:chExt cx="1372394" cy="1371600"/>
            </a:xfrm>
          </p:grpSpPr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6944981" y="3539613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/>
              <p:nvPr/>
            </p:nvCxnSpPr>
            <p:spPr bwMode="auto">
              <a:xfrm rot="5400000" flipH="1" flipV="1">
                <a:off x="6259181" y="2860907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25" name="Group 24"/>
            <p:cNvGrpSpPr/>
            <p:nvPr/>
          </p:nvGrpSpPr>
          <p:grpSpPr>
            <a:xfrm rot="20466530">
              <a:off x="6397731" y="3993821"/>
              <a:ext cx="1372394" cy="1371600"/>
              <a:chOff x="6944187" y="2175901"/>
              <a:chExt cx="1372394" cy="1371600"/>
            </a:xfrm>
          </p:grpSpPr>
          <p:cxnSp>
            <p:nvCxnSpPr>
              <p:cNvPr id="26" name="Straight Arrow Connector 25"/>
              <p:cNvCxnSpPr/>
              <p:nvPr/>
            </p:nvCxnSpPr>
            <p:spPr bwMode="auto">
              <a:xfrm>
                <a:off x="6944981" y="3539613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Straight Arrow Connector 26"/>
              <p:cNvCxnSpPr/>
              <p:nvPr/>
            </p:nvCxnSpPr>
            <p:spPr bwMode="auto">
              <a:xfrm rot="5400000" flipH="1" flipV="1">
                <a:off x="6259181" y="2860907"/>
                <a:ext cx="13716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Inverse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183591" y="1924050"/>
          <a:ext cx="2391125" cy="1523378"/>
        </p:xfrm>
        <a:graphic>
          <a:graphicData uri="http://schemas.openxmlformats.org/presentationml/2006/ole">
            <p:oleObj spid="_x0000_s128002" name="Equation" r:id="rId3" imgW="1574800" imgH="1003300" progId="Equation.DSMT4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125408" y="3643110"/>
            <a:ext cx="1531229" cy="632146"/>
            <a:chOff x="866668" y="3257550"/>
            <a:chExt cx="1531229" cy="632146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866668" y="3257550"/>
            <a:ext cx="1019029" cy="598126"/>
          </p:xfrm>
          <a:graphic>
            <a:graphicData uri="http://schemas.openxmlformats.org/presentationml/2006/ole">
              <p:oleObj spid="_x0000_s128003" name="Equation" r:id="rId4" imgW="584200" imgH="342900" progId="Equation.DSMT4">
                <p:embed/>
              </p:oleObj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1828996" y="3463020"/>
            <a:ext cx="568901" cy="426676"/>
          </p:xfrm>
          <a:graphic>
            <a:graphicData uri="http://schemas.openxmlformats.org/presentationml/2006/ole">
              <p:oleObj spid="_x0000_s128004" name="Equation" r:id="rId5" imgW="203200" imgH="152400" progId="Equation.DSMT4">
                <p:embed/>
              </p:oleObj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5240190" y="3671685"/>
            <a:ext cx="1790700" cy="614911"/>
            <a:chOff x="3981450" y="3286125"/>
            <a:chExt cx="1790700" cy="614911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3981450" y="3286125"/>
            <a:ext cx="1790700" cy="612775"/>
          </p:xfrm>
          <a:graphic>
            <a:graphicData uri="http://schemas.openxmlformats.org/presentationml/2006/ole">
              <p:oleObj spid="_x0000_s128005" name="Equation" r:id="rId6" imgW="1003300" imgH="342900" progId="Equation.DSMT4">
                <p:embed/>
              </p:oleObj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4438199" y="3321960"/>
            <a:ext cx="723845" cy="579076"/>
          </p:xfrm>
          <a:graphic>
            <a:graphicData uri="http://schemas.openxmlformats.org/presentationml/2006/ole">
              <p:oleObj spid="_x0000_s128006" name="Equation" r:id="rId7" imgW="381000" imgH="3048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and Frames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– fixed place in a geometric world</a:t>
            </a:r>
          </a:p>
          <a:p>
            <a:r>
              <a:rPr lang="en-US" dirty="0" smtClean="0"/>
              <a:t>vector – motion between two points</a:t>
            </a:r>
          </a:p>
          <a:p>
            <a:pPr lvl="1">
              <a:buFont typeface="Courier New"/>
              <a:buChar char="o"/>
            </a:pPr>
            <a:r>
              <a:rPr lang="en-US" sz="2400" dirty="0" smtClean="0"/>
              <a:t>addition and scalar multiplication make sense for vectors but not for points</a:t>
            </a:r>
          </a:p>
          <a:p>
            <a:r>
              <a:rPr lang="en-US" dirty="0" smtClean="0"/>
              <a:t>other operations that make sense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Font typeface="Courier New"/>
              <a:buChar char="o"/>
            </a:pPr>
            <a:r>
              <a:rPr lang="en-US" sz="2400" dirty="0" smtClean="0"/>
              <a:t>apply a linear transformation to a point</a:t>
            </a:r>
          </a:p>
          <a:p>
            <a:pPr lvl="1">
              <a:buFont typeface="Courier New"/>
              <a:buChar char="o"/>
            </a:pPr>
            <a:r>
              <a:rPr lang="en-US" sz="2400" dirty="0" smtClean="0"/>
              <a:t>translate a point</a:t>
            </a:r>
          </a:p>
          <a:p>
            <a:pPr lvl="2">
              <a:buFont typeface="Courier New"/>
              <a:buChar char="o"/>
            </a:pP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54100" y="4358105"/>
          <a:ext cx="7079370" cy="868948"/>
        </p:xfrm>
        <a:graphic>
          <a:graphicData uri="http://schemas.openxmlformats.org/presentationml/2006/ole">
            <p:oleObj spid="_x0000_s129026" name="Equation" r:id="rId3" imgW="35179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01056" y="1617663"/>
          <a:ext cx="8466124" cy="4759074"/>
        </p:xfrm>
        <a:graphic>
          <a:graphicData uri="http://schemas.openxmlformats.org/presentationml/2006/ole">
            <p:oleObj spid="_x0000_s130050" name="Equation" r:id="rId3" imgW="4495800" imgH="2527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G140 Template">
  <a:themeElements>
    <a:clrScheme name="CSG14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G140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G14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CSgraphics.potx</Template>
  <TotalTime>6694</TotalTime>
  <Words>291</Words>
  <Application>Microsoft Macintosh PowerPoint</Application>
  <PresentationFormat>On-screen Show (4:3)</PresentationFormat>
  <Paragraphs>48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CSG140 Template</vt:lpstr>
      <vt:lpstr>PowerPoint.Show.8</vt:lpstr>
      <vt:lpstr>Equation</vt:lpstr>
      <vt:lpstr>MathType 6.0 Equation</vt:lpstr>
      <vt:lpstr>CS 4300 Computer Graphics</vt:lpstr>
      <vt:lpstr>Linear Transformations</vt:lpstr>
      <vt:lpstr>Concepts and Notation</vt:lpstr>
      <vt:lpstr>Vectors, Coordinate Vectors, Bases</vt:lpstr>
      <vt:lpstr>Linear Transformations by 3x3 Matrices</vt:lpstr>
      <vt:lpstr>Linear Transformations by 3x3 Matrices</vt:lpstr>
      <vt:lpstr>Identity and Inverse</vt:lpstr>
      <vt:lpstr>Points and Frames</vt:lpstr>
      <vt:lpstr>Frames</vt:lpstr>
      <vt:lpstr>Affine Matrix Affine Transformation of a Point</vt:lpstr>
      <vt:lpstr>Affine Transformation Applied to a Frame</vt:lpstr>
      <vt:lpstr>Linear Transformation of a Point</vt:lpstr>
      <vt:lpstr>Translations</vt:lpstr>
      <vt:lpstr>All Together Now</vt:lpstr>
      <vt:lpstr>Transforming Normals</vt:lpstr>
      <vt:lpstr>Normals</vt:lpstr>
      <vt:lpstr>Computing Transformed Normals</vt:lpstr>
    </vt:vector>
  </TitlesOfParts>
  <Company>Northeastern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4300 Computer Graphics</dc:title>
  <dc:creator>Harriet Fell</dc:creator>
  <cp:lastModifiedBy>Harriet Fell</cp:lastModifiedBy>
  <cp:revision>32</cp:revision>
  <dcterms:created xsi:type="dcterms:W3CDTF">2012-10-02T16:53:37Z</dcterms:created>
  <dcterms:modified xsi:type="dcterms:W3CDTF">2012-10-03T17:51:48Z</dcterms:modified>
</cp:coreProperties>
</file>