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embeddings/oleObject10.bin" ContentType="application/vnd.openxmlformats-officedocument.oleObject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embeddings/oleObject5.bin" ContentType="application/vnd.openxmlformats-officedocument.oleObject"/>
  <Override PartName="/ppt/slideLayouts/slideLayout17.xml" ContentType="application/vnd.openxmlformats-officedocument.presentationml.slideLayout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PowerPoint_97_-_2003_Presentation1.bin" ContentType="application/vnd.openxmlformats-officedocument.oleObject"/>
  <Override PartName="/ppt/slides/slide23.xml" ContentType="application/vnd.openxmlformats-officedocument.presentationml.slide+xml"/>
  <Override PartName="/ppt/embeddings/oleObject9.bin" ContentType="application/vnd.openxmlformats-officedocument.oleObject"/>
  <Override PartName="/ppt/theme/theme1.xml" ContentType="application/vnd.openxmlformats-officedocument.theme+xml"/>
  <Override PartName="/ppt/notesSlides/notesSlide34.xml" ContentType="application/vnd.openxmlformats-officedocument.presentationml.notesSlid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slideLayouts/slideLayout14.xml" ContentType="application/vnd.openxmlformats-officedocument.presentationml.slideLayout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embeddings/oleObject11.bin" ContentType="application/vnd.openxmlformats-officedocument.oleObject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theme/theme2.xml" ContentType="application/vnd.openxmlformats-officedocument.theme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slideLayouts/slideLayout15.xml" ContentType="application/vnd.openxmlformats-officedocument.presentationml.slideLayout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embeddings/oleObject12.bin" ContentType="application/vnd.openxmlformats-officedocument.oleObject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Default Extension="pict" ContentType="image/pict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ppt/slideLayouts/slideLayout13.xml" ContentType="application/vnd.openxmlformats-officedocument.presentationml.slideLayout+xml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notesMasterIdLst>
    <p:notesMasterId r:id="rId4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  <p:sldId id="261" r:id="rId13"/>
    <p:sldId id="269" r:id="rId14"/>
    <p:sldId id="270" r:id="rId15"/>
    <p:sldId id="271" r:id="rId16"/>
    <p:sldId id="272" r:id="rId17"/>
    <p:sldId id="273" r:id="rId18"/>
    <p:sldId id="274" r:id="rId19"/>
    <p:sldId id="29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6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F67CA-0286-0941-B13D-380E9F999478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8F7DE-7670-A34E-A7DC-EA4A012C2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C6C52-E577-5C44-9948-F9C260CC2728}" type="slidenum">
              <a:rPr lang="en-US">
                <a:latin typeface="Arial" pitchFamily="-1" charset="0"/>
              </a:rPr>
              <a:pPr/>
              <a:t>2</a:t>
            </a:fld>
            <a:endParaRPr lang="en-US">
              <a:latin typeface="Arial" pitchFamily="-1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BE51E7-08B7-C247-99B5-53343A764F09}" type="slidenum">
              <a:rPr lang="en-US">
                <a:latin typeface="Arial" pitchFamily="-1" charset="0"/>
              </a:rPr>
              <a:pPr/>
              <a:t>11</a:t>
            </a:fld>
            <a:endParaRPr lang="en-US">
              <a:latin typeface="Arial" pitchFamily="-1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47C31-E6BE-2C4D-A9E6-94E776581472}" type="slidenum">
              <a:rPr lang="en-US">
                <a:latin typeface="Arial" pitchFamily="-1" charset="0"/>
              </a:rPr>
              <a:pPr/>
              <a:t>12</a:t>
            </a:fld>
            <a:endParaRPr lang="en-US">
              <a:latin typeface="Arial" pitchFamily="-1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DD28B7-BB6B-B844-B2EE-8636B1A04663}" type="slidenum">
              <a:rPr lang="en-US">
                <a:latin typeface="Arial" pitchFamily="-1" charset="0"/>
              </a:rPr>
              <a:pPr/>
              <a:t>13</a:t>
            </a:fld>
            <a:endParaRPr lang="en-US">
              <a:latin typeface="Arial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65E491-D239-684C-9C32-DB1C66C47BF6}" type="slidenum">
              <a:rPr lang="en-US">
                <a:latin typeface="Arial" pitchFamily="-1" charset="0"/>
              </a:rPr>
              <a:pPr/>
              <a:t>14</a:t>
            </a:fld>
            <a:endParaRPr lang="en-US">
              <a:latin typeface="Arial" pitchFamily="-1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198008-9C76-BD4E-A496-95ADC9BDD246}" type="slidenum">
              <a:rPr lang="en-US">
                <a:latin typeface="Arial" pitchFamily="-1" charset="0"/>
              </a:rPr>
              <a:pPr/>
              <a:t>15</a:t>
            </a:fld>
            <a:endParaRPr lang="en-US">
              <a:latin typeface="Arial" pitchFamily="-1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24102C-BF49-704B-9F7E-D08EDC82110E}" type="slidenum">
              <a:rPr lang="en-US">
                <a:latin typeface="Arial" pitchFamily="-1" charset="0"/>
              </a:rPr>
              <a:pPr/>
              <a:t>16</a:t>
            </a:fld>
            <a:endParaRPr lang="en-US">
              <a:latin typeface="Arial" pitchFamily="-1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AAE96B-DCAB-2C4C-903C-D07ED1DDF982}" type="slidenum">
              <a:rPr lang="en-US">
                <a:latin typeface="Arial" pitchFamily="-1" charset="0"/>
              </a:rPr>
              <a:pPr/>
              <a:t>17</a:t>
            </a:fld>
            <a:endParaRPr lang="en-US">
              <a:latin typeface="Arial" pitchFamily="-1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8D38F7-6C12-C345-B8E0-4C61348B72DC}" type="slidenum">
              <a:rPr lang="en-US">
                <a:latin typeface="Arial" pitchFamily="-1" charset="0"/>
              </a:rPr>
              <a:pPr/>
              <a:t>18</a:t>
            </a:fld>
            <a:endParaRPr lang="en-US">
              <a:latin typeface="Arial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D49658-AEFB-4B42-A3A5-BE5550CEB758}" type="slidenum">
              <a:rPr lang="en-US">
                <a:latin typeface="Arial" pitchFamily="-1" charset="0"/>
              </a:rPr>
              <a:pPr/>
              <a:t>19</a:t>
            </a:fld>
            <a:endParaRPr lang="en-US">
              <a:latin typeface="Arial" pitchFamily="-1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DBA8F3-5962-5F4B-9FBE-2E15F13A6A24}" type="slidenum">
              <a:rPr lang="en-US">
                <a:latin typeface="Arial" pitchFamily="-1" charset="0"/>
              </a:rPr>
              <a:pPr/>
              <a:t>20</a:t>
            </a:fld>
            <a:endParaRPr lang="en-US">
              <a:latin typeface="Arial" pitchFamily="-1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390CE-BDFD-E048-A7F3-7591BD288DEF}" type="slidenum">
              <a:rPr lang="en-US">
                <a:latin typeface="Arial" pitchFamily="-1" charset="0"/>
              </a:rPr>
              <a:pPr/>
              <a:t>3</a:t>
            </a:fld>
            <a:endParaRPr lang="en-US">
              <a:latin typeface="Arial" pitchFamily="-1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434B7D-7D7E-EE4E-A22B-F919A707160D}" type="slidenum">
              <a:rPr lang="en-US">
                <a:latin typeface="Arial" pitchFamily="-1" charset="0"/>
              </a:rPr>
              <a:pPr/>
              <a:t>21</a:t>
            </a:fld>
            <a:endParaRPr lang="en-US">
              <a:latin typeface="Arial" pitchFamily="-1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BEE321-72C0-9045-88DA-AD2C05DB98CE}" type="slidenum">
              <a:rPr lang="en-US">
                <a:latin typeface="Arial" pitchFamily="-1" charset="0"/>
              </a:rPr>
              <a:pPr/>
              <a:t>22</a:t>
            </a:fld>
            <a:endParaRPr lang="en-US">
              <a:latin typeface="Arial" pitchFamily="-1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0A0949-0376-794E-B440-5BF14433DEBC}" type="slidenum">
              <a:rPr lang="en-US">
                <a:latin typeface="Arial" pitchFamily="-1" charset="0"/>
              </a:rPr>
              <a:pPr/>
              <a:t>23</a:t>
            </a:fld>
            <a:endParaRPr lang="en-US">
              <a:latin typeface="Arial" pitchFamily="-1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B678D8-3FDA-844B-8E71-6A578E8FBA69}" type="slidenum">
              <a:rPr lang="en-US">
                <a:latin typeface="Arial" pitchFamily="-1" charset="0"/>
              </a:rPr>
              <a:pPr/>
              <a:t>24</a:t>
            </a:fld>
            <a:endParaRPr lang="en-US">
              <a:latin typeface="Arial" pitchFamily="-1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0C4C60-C5D6-BA4C-9082-9891AF2178B0}" type="slidenum">
              <a:rPr lang="en-US">
                <a:latin typeface="Arial" pitchFamily="-1" charset="0"/>
              </a:rPr>
              <a:pPr/>
              <a:t>25</a:t>
            </a:fld>
            <a:endParaRPr lang="en-US">
              <a:latin typeface="Arial" pitchFamily="-1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A02D4C-3DBB-D644-8C6F-F583BFCF94A3}" type="slidenum">
              <a:rPr lang="en-US">
                <a:latin typeface="Arial" pitchFamily="-1" charset="0"/>
              </a:rPr>
              <a:pPr/>
              <a:t>26</a:t>
            </a:fld>
            <a:endParaRPr lang="en-US">
              <a:latin typeface="Arial" pitchFamily="-1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7E0CCB-174E-5748-B7FF-8A6545383523}" type="slidenum">
              <a:rPr lang="en-US">
                <a:latin typeface="Arial" pitchFamily="-1" charset="0"/>
              </a:rPr>
              <a:pPr/>
              <a:t>27</a:t>
            </a:fld>
            <a:endParaRPr lang="en-US">
              <a:latin typeface="Arial" pitchFamily="-1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3034F1-7D43-804A-9F43-6826C021C14B}" type="slidenum">
              <a:rPr lang="en-US">
                <a:latin typeface="Arial" pitchFamily="-1" charset="0"/>
              </a:rPr>
              <a:pPr/>
              <a:t>28</a:t>
            </a:fld>
            <a:endParaRPr lang="en-US">
              <a:latin typeface="Arial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E0C29A-1621-CD40-AEE8-7D3575F10E25}" type="slidenum">
              <a:rPr lang="en-US">
                <a:latin typeface="Arial" pitchFamily="-1" charset="0"/>
              </a:rPr>
              <a:pPr/>
              <a:t>29</a:t>
            </a:fld>
            <a:endParaRPr lang="en-US">
              <a:latin typeface="Arial" pitchFamily="-1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AACDEC-640A-4148-AD41-53EE894EB7D4}" type="slidenum">
              <a:rPr lang="en-US">
                <a:latin typeface="Arial" pitchFamily="-1" charset="0"/>
              </a:rPr>
              <a:pPr/>
              <a:t>30</a:t>
            </a:fld>
            <a:endParaRPr lang="en-US">
              <a:latin typeface="Arial" pitchFamily="-1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3C774-6349-DF40-A12A-DBF5896C2AA2}" type="slidenum">
              <a:rPr lang="en-US">
                <a:latin typeface="Arial" pitchFamily="-1" charset="0"/>
              </a:rPr>
              <a:pPr/>
              <a:t>4</a:t>
            </a:fld>
            <a:endParaRPr lang="en-US">
              <a:latin typeface="Arial" pitchFamily="-1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82ACE0-2EC7-264F-A584-B5107C814A5A}" type="slidenum">
              <a:rPr lang="en-US">
                <a:latin typeface="Arial" pitchFamily="-1" charset="0"/>
              </a:rPr>
              <a:pPr/>
              <a:t>31</a:t>
            </a:fld>
            <a:endParaRPr lang="en-US">
              <a:latin typeface="Arial" pitchFamily="-1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16FC8D-E2E6-6242-A8E0-9494BFA4335D}" type="slidenum">
              <a:rPr lang="en-US">
                <a:latin typeface="Arial" pitchFamily="-1" charset="0"/>
              </a:rPr>
              <a:pPr/>
              <a:t>32</a:t>
            </a:fld>
            <a:endParaRPr lang="en-US">
              <a:latin typeface="Arial" pitchFamily="-1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C665D7-D574-3F49-9D4D-64006DE2384C}" type="slidenum">
              <a:rPr lang="en-US">
                <a:latin typeface="Arial" pitchFamily="-1" charset="0"/>
              </a:rPr>
              <a:pPr/>
              <a:t>33</a:t>
            </a:fld>
            <a:endParaRPr lang="en-US">
              <a:latin typeface="Arial" pitchFamily="-1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380842-0639-A548-B059-8E335FF1DCB6}" type="slidenum">
              <a:rPr lang="en-US">
                <a:latin typeface="Arial" pitchFamily="-1" charset="0"/>
              </a:rPr>
              <a:pPr/>
              <a:t>34</a:t>
            </a:fld>
            <a:endParaRPr lang="en-US">
              <a:latin typeface="Arial" pitchFamily="-1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ADE054-8278-1448-BE3E-670B9B5A8FA7}" type="slidenum">
              <a:rPr lang="en-US">
                <a:latin typeface="Arial" pitchFamily="-1" charset="0"/>
              </a:rPr>
              <a:pPr/>
              <a:t>35</a:t>
            </a:fld>
            <a:endParaRPr lang="en-US">
              <a:latin typeface="Arial" pitchFamily="-1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3F873-857F-1348-A2B3-44992538B0F1}" type="slidenum">
              <a:rPr lang="en-US">
                <a:latin typeface="Arial" pitchFamily="-1" charset="0"/>
              </a:rPr>
              <a:pPr/>
              <a:t>36</a:t>
            </a:fld>
            <a:endParaRPr lang="en-US">
              <a:latin typeface="Arial" pitchFamily="-1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011087-3860-B846-95F0-87195391F987}" type="slidenum">
              <a:rPr lang="en-US">
                <a:latin typeface="Arial" pitchFamily="-1" charset="0"/>
              </a:rPr>
              <a:pPr/>
              <a:t>37</a:t>
            </a:fld>
            <a:endParaRPr lang="en-US">
              <a:latin typeface="Arial" pitchFamily="-1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FA67E4-5AA4-C946-8D21-06D3BC9DE3F6}" type="slidenum">
              <a:rPr lang="en-US">
                <a:latin typeface="Arial" pitchFamily="-1" charset="0"/>
              </a:rPr>
              <a:pPr/>
              <a:t>38</a:t>
            </a:fld>
            <a:endParaRPr lang="en-US">
              <a:latin typeface="Arial" pitchFamily="-1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9406B7-076D-6C4D-9383-C500E203AB7B}" type="slidenum">
              <a:rPr lang="en-US">
                <a:latin typeface="Arial" pitchFamily="-1" charset="0"/>
              </a:rPr>
              <a:pPr/>
              <a:t>5</a:t>
            </a:fld>
            <a:endParaRPr lang="en-US">
              <a:latin typeface="Arial" pitchFamily="-1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67763-5DB2-FB4A-A303-65EA5ED3F3E6}" type="slidenum">
              <a:rPr lang="en-US">
                <a:latin typeface="Arial" pitchFamily="-1" charset="0"/>
              </a:rPr>
              <a:pPr/>
              <a:t>6</a:t>
            </a:fld>
            <a:endParaRPr lang="en-US">
              <a:latin typeface="Arial" pitchFamily="-1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52B41-51B1-BC45-B877-C11272BAD04D}" type="slidenum">
              <a:rPr lang="en-US">
                <a:latin typeface="Arial" pitchFamily="-1" charset="0"/>
              </a:rPr>
              <a:pPr/>
              <a:t>7</a:t>
            </a:fld>
            <a:endParaRPr lang="en-US">
              <a:latin typeface="Arial" pitchFamily="-1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F5160-63B6-3B40-869C-448E84DEBA24}" type="slidenum">
              <a:rPr lang="en-US">
                <a:latin typeface="Arial" pitchFamily="-1" charset="0"/>
              </a:rPr>
              <a:pPr/>
              <a:t>8</a:t>
            </a:fld>
            <a:endParaRPr lang="en-US">
              <a:latin typeface="Arial" pitchFamily="-1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87E921-DADF-B04B-B953-0A7552E35CEF}" type="slidenum">
              <a:rPr lang="en-US">
                <a:latin typeface="Arial" pitchFamily="-1" charset="0"/>
              </a:rPr>
              <a:pPr/>
              <a:t>9</a:t>
            </a:fld>
            <a:endParaRPr lang="en-US">
              <a:latin typeface="Arial" pitchFamily="-1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27C14-3A09-4941-835E-FDF4C6E16800}" type="slidenum">
              <a:rPr lang="en-US">
                <a:latin typeface="Arial" pitchFamily="-1" charset="0"/>
              </a:rPr>
              <a:pPr/>
              <a:t>10</a:t>
            </a:fld>
            <a:endParaRPr lang="en-US">
              <a:latin typeface="Arial" pitchFamily="-1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21CC-0F71-0144-99BF-E22D8B7EFEA3}" type="datetime1">
              <a:rPr lang="en-US" smtClean="0"/>
              <a:pPr>
                <a:defRPr/>
              </a:pPr>
              <a:t>9/26/12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AA64B-7EA6-684B-9062-15855BB051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48B39-5A6D-E944-B3BB-5FBEFBDD81E6}" type="datetime1">
              <a:rPr lang="en-US"/>
              <a:pPr>
                <a:defRPr/>
              </a:pPr>
              <a:t>9/26/12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30ED-5D59-4047-9490-591F5A45C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jpeg"/><Relationship Id="rId21" Type="http://schemas.openxmlformats.org/officeDocument/2006/relationships/oleObject" Target="../embeddings/Microsoft_PowerPoint_97_-_2003_Presentation1.bin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DE8F141A-2C9D-F543-916C-EF83AB7203F5}" type="datetimeFigureOut">
              <a:rPr lang="en-US" smtClean="0"/>
              <a:pPr/>
              <a:t>9/26/12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6" descr="background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57200" y="269875"/>
            <a:ext cx="109537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6400800"/>
            <a:ext cx="565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 b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362200" y="6400800"/>
            <a:ext cx="5180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0">
                <a:ea typeface="Arial" charset="0"/>
                <a:cs typeface="Arial" charset="0"/>
              </a:rPr>
              <a:t>©</a:t>
            </a:r>
            <a:r>
              <a:rPr lang="en-US" sz="1200" b="0"/>
              <a:t>College of Computer and Information Science, Northeastern University</a:t>
            </a:r>
          </a:p>
        </p:txBody>
      </p:sp>
      <p:graphicFrame>
        <p:nvGraphicFramePr>
          <p:cNvPr id="1026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7650" r:id="rId21" imgW="0" imgH="0" progId="PowerPoint.Show.8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7675" y="1520825"/>
            <a:ext cx="66294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en.wikipedia.org/wiki/Hidden_face_remova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eative_Commons" TargetMode="External"/><Relationship Id="rId4" Type="http://schemas.openxmlformats.org/officeDocument/2006/relationships/hyperlink" Target="http://creativecommons.org/licenses/by/2.0/" TargetMode="External"/><Relationship Id="rId5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symbolcraft.com/graphics/bsp/index.php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4300</a:t>
            </a:r>
            <a:br>
              <a:rPr lang="en-US" dirty="0" smtClean="0"/>
            </a:br>
            <a:r>
              <a:rPr lang="en-US" dirty="0" smtClean="0"/>
              <a:t>Computer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Prof. Harriet Fell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Fall 2012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Lecture 10 – </a:t>
            </a:r>
            <a:r>
              <a:rPr lang="en-US" smtClean="0"/>
              <a:t>September</a:t>
            </a:r>
            <a:r>
              <a:rPr lang="en-US" smtClean="0"/>
              <a:t> 26</a:t>
            </a:r>
            <a:r>
              <a:rPr lang="en-US" smtClean="0"/>
              <a:t>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	Computing</a:t>
            </a:r>
            <a:b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Barycentric Coordinates</a:t>
            </a:r>
          </a:p>
        </p:txBody>
      </p:sp>
      <p:graphicFrame>
        <p:nvGraphicFramePr>
          <p:cNvPr id="101383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19200" y="2566988"/>
          <a:ext cx="2514600" cy="254000"/>
        </p:xfrm>
        <a:graphic>
          <a:graphicData uri="http://schemas.openxmlformats.org/presentationml/2006/ole">
            <p:oleObj spid="_x0000_s21506" name="Equation" r:id="rId4" imgW="2514997" imgH="254397" progId="Equation.DSMT4">
              <p:embed/>
            </p:oleObj>
          </a:graphicData>
        </a:graphic>
      </p:graphicFrame>
      <p:graphicFrame>
        <p:nvGraphicFramePr>
          <p:cNvPr id="10138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4249738" y="1728788"/>
          <a:ext cx="2360612" cy="955675"/>
        </p:xfrm>
        <a:graphic>
          <a:graphicData uri="http://schemas.openxmlformats.org/presentationml/2006/ole">
            <p:oleObj spid="_x0000_s21507" name="Equation" r:id="rId5" imgW="1067197" imgH="432197" progId="Equation.DSMT4">
              <p:embed/>
            </p:oleObj>
          </a:graphicData>
        </a:graphic>
      </p:graphicFrame>
      <p:graphicFrame>
        <p:nvGraphicFramePr>
          <p:cNvPr id="101387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957513" y="3916363"/>
          <a:ext cx="5888037" cy="501650"/>
        </p:xfrm>
        <a:graphic>
          <a:graphicData uri="http://schemas.openxmlformats.org/presentationml/2006/ole">
            <p:oleObj spid="_x0000_s21508" name="Equation" r:id="rId6" imgW="2984897" imgH="254397" progId="Equation.DSMT4">
              <p:embed/>
            </p:oleObj>
          </a:graphicData>
        </a:graphic>
      </p:graphicFrame>
      <p:graphicFrame>
        <p:nvGraphicFramePr>
          <p:cNvPr id="101393" name="Object 5"/>
          <p:cNvGraphicFramePr>
            <a:graphicFrameLocks noChangeAspect="1"/>
          </p:cNvGraphicFramePr>
          <p:nvPr>
            <p:ph sz="quarter" idx="4"/>
          </p:nvPr>
        </p:nvGraphicFramePr>
        <p:xfrm>
          <a:off x="3652838" y="4670425"/>
          <a:ext cx="2400300" cy="1184275"/>
        </p:xfrm>
        <a:graphic>
          <a:graphicData uri="http://schemas.openxmlformats.org/presentationml/2006/ole">
            <p:oleObj spid="_x0000_s21509" name="Equation" r:id="rId7" imgW="952483" imgH="470093" progId="Equation.DSMT4">
              <p:embed/>
            </p:oleObj>
          </a:graphicData>
        </a:graphic>
      </p:graphicFrame>
      <p:sp>
        <p:nvSpPr>
          <p:cNvPr id="161798" name="Date Placeholder 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CB45F7D-253F-9748-B04E-091484E77000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179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17A41C-FCC0-7E40-AFB6-D1D5B1D86628}" type="slidenum">
              <a:rPr lang="en-US" smtClean="0">
                <a:latin typeface="Arial" pitchFamily="-1" charset="0"/>
              </a:rPr>
              <a:pPr/>
              <a:t>10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1801" name="Line 4"/>
          <p:cNvSpPr>
            <a:spLocks noChangeShapeType="1"/>
          </p:cNvSpPr>
          <p:nvPr/>
        </p:nvSpPr>
        <p:spPr bwMode="auto">
          <a:xfrm flipV="1">
            <a:off x="569913" y="1882775"/>
            <a:ext cx="1368425" cy="117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2" name="Text Box 5"/>
          <p:cNvSpPr txBox="1">
            <a:spLocks noChangeArrowheads="1"/>
          </p:cNvSpPr>
          <p:nvPr/>
        </p:nvSpPr>
        <p:spPr bwMode="auto">
          <a:xfrm>
            <a:off x="1966913" y="1562100"/>
            <a:ext cx="379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rebuchet MS" pitchFamily="-1" charset="0"/>
              </a:rPr>
              <a:t>a</a:t>
            </a:r>
          </a:p>
        </p:txBody>
      </p:sp>
      <p:sp>
        <p:nvSpPr>
          <p:cNvPr id="161803" name="Text Box 6"/>
          <p:cNvSpPr txBox="1">
            <a:spLocks noChangeArrowheads="1"/>
          </p:cNvSpPr>
          <p:nvPr/>
        </p:nvSpPr>
        <p:spPr bwMode="auto">
          <a:xfrm>
            <a:off x="228600" y="2994025"/>
            <a:ext cx="398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b</a:t>
            </a:r>
          </a:p>
        </p:txBody>
      </p:sp>
      <p:sp>
        <p:nvSpPr>
          <p:cNvPr id="161804" name="Text Box 13"/>
          <p:cNvSpPr txBox="1">
            <a:spLocks noChangeArrowheads="1"/>
          </p:cNvSpPr>
          <p:nvPr/>
        </p:nvSpPr>
        <p:spPr bwMode="auto">
          <a:xfrm>
            <a:off x="1890713" y="3362325"/>
            <a:ext cx="39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c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49375" y="2282825"/>
            <a:ext cx="760413" cy="1003300"/>
            <a:chOff x="850" y="1438"/>
            <a:chExt cx="479" cy="632"/>
          </a:xfrm>
        </p:grpSpPr>
        <p:sp>
          <p:nvSpPr>
            <p:cNvPr id="161815" name="Line 14"/>
            <p:cNvSpPr>
              <a:spLocks noChangeShapeType="1"/>
            </p:cNvSpPr>
            <p:nvPr/>
          </p:nvSpPr>
          <p:spPr bwMode="auto">
            <a:xfrm>
              <a:off x="850" y="1530"/>
              <a:ext cx="479" cy="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6" name="Line 15"/>
            <p:cNvSpPr>
              <a:spLocks noChangeShapeType="1"/>
            </p:cNvSpPr>
            <p:nvPr/>
          </p:nvSpPr>
          <p:spPr bwMode="auto">
            <a:xfrm>
              <a:off x="947" y="1438"/>
              <a:ext cx="97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7" name="Line 16"/>
            <p:cNvSpPr>
              <a:spLocks noChangeShapeType="1"/>
            </p:cNvSpPr>
            <p:nvPr/>
          </p:nvSpPr>
          <p:spPr bwMode="auto">
            <a:xfrm flipH="1">
              <a:off x="947" y="1558"/>
              <a:ext cx="97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1806" name="Oval 19"/>
          <p:cNvSpPr>
            <a:spLocks noChangeArrowheads="1"/>
          </p:cNvSpPr>
          <p:nvPr/>
        </p:nvSpPr>
        <p:spPr bwMode="auto">
          <a:xfrm>
            <a:off x="506413" y="30416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7" name="Oval 20"/>
          <p:cNvSpPr>
            <a:spLocks noChangeArrowheads="1"/>
          </p:cNvSpPr>
          <p:nvPr/>
        </p:nvSpPr>
        <p:spPr bwMode="auto">
          <a:xfrm>
            <a:off x="1928813" y="181133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8" name="Oval 21"/>
          <p:cNvSpPr>
            <a:spLocks noChangeArrowheads="1"/>
          </p:cNvSpPr>
          <p:nvPr/>
        </p:nvSpPr>
        <p:spPr bwMode="auto">
          <a:xfrm>
            <a:off x="1882775" y="34036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22288" y="2290763"/>
            <a:ext cx="688975" cy="366712"/>
            <a:chOff x="329" y="1443"/>
            <a:chExt cx="434" cy="231"/>
          </a:xfrm>
        </p:grpSpPr>
        <p:sp>
          <p:nvSpPr>
            <p:cNvPr id="161813" name="Oval 25"/>
            <p:cNvSpPr>
              <a:spLocks noChangeArrowheads="1"/>
            </p:cNvSpPr>
            <p:nvPr/>
          </p:nvSpPr>
          <p:spPr bwMode="auto">
            <a:xfrm>
              <a:off x="697" y="1578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4" name="Text Box 26"/>
            <p:cNvSpPr txBox="1">
              <a:spLocks noChangeArrowheads="1"/>
            </p:cNvSpPr>
            <p:nvPr/>
          </p:nvSpPr>
          <p:spPr bwMode="auto">
            <a:xfrm>
              <a:off x="329" y="1443"/>
              <a:ext cx="4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(</a:t>
              </a:r>
              <a:r>
                <a:rPr lang="en-US" b="0" i="1"/>
                <a:t>x,y</a:t>
              </a:r>
              <a:r>
                <a:rPr lang="en-US" b="0"/>
                <a:t>)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631950" y="2608263"/>
            <a:ext cx="738188" cy="366712"/>
            <a:chOff x="1028" y="1643"/>
            <a:chExt cx="465" cy="231"/>
          </a:xfrm>
        </p:grpSpPr>
        <p:sp>
          <p:nvSpPr>
            <p:cNvPr id="161811" name="Oval 22"/>
            <p:cNvSpPr>
              <a:spLocks noChangeArrowheads="1"/>
            </p:cNvSpPr>
            <p:nvPr/>
          </p:nvSpPr>
          <p:spPr bwMode="auto">
            <a:xfrm>
              <a:off x="1028" y="1735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2" name="Text Box 23"/>
            <p:cNvSpPr txBox="1">
              <a:spLocks noChangeArrowheads="1"/>
            </p:cNvSpPr>
            <p:nvPr/>
          </p:nvSpPr>
          <p:spPr bwMode="auto">
            <a:xfrm>
              <a:off x="1059" y="1643"/>
              <a:ext cx="4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(</a:t>
              </a:r>
              <a:r>
                <a:rPr lang="en-US" b="0" i="1"/>
                <a:t>x,y</a:t>
              </a:r>
              <a:r>
                <a:rPr lang="en-US" b="0"/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Barycentric Coordinates </a:t>
            </a:r>
            <a:br>
              <a:rPr lang="en-US" sz="400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as Areas</a:t>
            </a:r>
          </a:p>
        </p:txBody>
      </p:sp>
      <p:graphicFrame>
        <p:nvGraphicFramePr>
          <p:cNvPr id="163842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4571999" y="1873250"/>
          <a:ext cx="1682175" cy="1781126"/>
        </p:xfrm>
        <a:graphic>
          <a:graphicData uri="http://schemas.openxmlformats.org/presentationml/2006/ole">
            <p:oleObj spid="_x0000_s23554" name="Equation" r:id="rId4" imgW="648097" imgH="686197" progId="Equation.DSMT4">
              <p:embed/>
            </p:oleObj>
          </a:graphicData>
        </a:graphic>
      </p:graphicFrame>
      <p:graphicFrame>
        <p:nvGraphicFramePr>
          <p:cNvPr id="163843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2914650" y="3429000"/>
          <a:ext cx="463550" cy="555625"/>
        </p:xfrm>
        <a:graphic>
          <a:graphicData uri="http://schemas.openxmlformats.org/presentationml/2006/ole">
            <p:oleObj spid="_x0000_s23555" name="Equation" r:id="rId5" imgW="190897" imgH="228997" progId="Equation.DSMT4">
              <p:embed/>
            </p:oleObj>
          </a:graphicData>
        </a:graphic>
      </p:graphicFrame>
      <p:graphicFrame>
        <p:nvGraphicFramePr>
          <p:cNvPr id="16384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51088" y="4460875"/>
          <a:ext cx="492125" cy="590550"/>
        </p:xfrm>
        <a:graphic>
          <a:graphicData uri="http://schemas.openxmlformats.org/presentationml/2006/ole">
            <p:oleObj spid="_x0000_s23556" name="Equation" r:id="rId6" imgW="190897" imgH="228997" progId="Equation.DSMT4">
              <p:embed/>
            </p:oleObj>
          </a:graphicData>
        </a:graphic>
      </p:graphicFrame>
      <p:graphicFrame>
        <p:nvGraphicFramePr>
          <p:cNvPr id="163845" name="Object 5"/>
          <p:cNvGraphicFramePr>
            <a:graphicFrameLocks noChangeAspect="1"/>
          </p:cNvGraphicFramePr>
          <p:nvPr>
            <p:ph sz="quarter" idx="4"/>
          </p:nvPr>
        </p:nvGraphicFramePr>
        <p:xfrm>
          <a:off x="2003425" y="3579813"/>
          <a:ext cx="461963" cy="554037"/>
        </p:xfrm>
        <a:graphic>
          <a:graphicData uri="http://schemas.openxmlformats.org/presentationml/2006/ole">
            <p:oleObj spid="_x0000_s23557" name="Equation" r:id="rId7" imgW="190897" imgH="228997" progId="Equation.DSMT4">
              <p:embed/>
            </p:oleObj>
          </a:graphicData>
        </a:graphic>
      </p:graphicFrame>
      <p:sp>
        <p:nvSpPr>
          <p:cNvPr id="163846" name="Date Placeholder 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FA016F6-7834-E449-AA4F-BDED1A65FF1D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384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D731A2-2196-DA46-BA94-1F8826F12675}" type="slidenum">
              <a:rPr lang="en-US" smtClean="0">
                <a:latin typeface="Arial" pitchFamily="-1" charset="0"/>
              </a:rPr>
              <a:pPr/>
              <a:t>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3849" name="Line 7"/>
          <p:cNvSpPr>
            <a:spLocks noChangeShapeType="1"/>
          </p:cNvSpPr>
          <p:nvPr/>
        </p:nvSpPr>
        <p:spPr bwMode="auto">
          <a:xfrm flipH="1">
            <a:off x="2654300" y="1919288"/>
            <a:ext cx="100013" cy="230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0" name="Line 8"/>
          <p:cNvSpPr>
            <a:spLocks noChangeShapeType="1"/>
          </p:cNvSpPr>
          <p:nvPr/>
        </p:nvSpPr>
        <p:spPr bwMode="auto">
          <a:xfrm flipV="1">
            <a:off x="1014413" y="4237038"/>
            <a:ext cx="1611312" cy="125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1" name="Line 9"/>
          <p:cNvSpPr>
            <a:spLocks noChangeShapeType="1"/>
          </p:cNvSpPr>
          <p:nvPr/>
        </p:nvSpPr>
        <p:spPr bwMode="auto">
          <a:xfrm flipH="1" flipV="1">
            <a:off x="2625725" y="4237038"/>
            <a:ext cx="146685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2" name="Freeform 5"/>
          <p:cNvSpPr>
            <a:spLocks/>
          </p:cNvSpPr>
          <p:nvPr/>
        </p:nvSpPr>
        <p:spPr bwMode="auto">
          <a:xfrm>
            <a:off x="996950" y="1873250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3" name="Oval 6"/>
          <p:cNvSpPr>
            <a:spLocks noChangeArrowheads="1"/>
          </p:cNvSpPr>
          <p:nvPr/>
        </p:nvSpPr>
        <p:spPr bwMode="auto">
          <a:xfrm>
            <a:off x="2589213" y="419100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4" name="Text Box 12"/>
          <p:cNvSpPr txBox="1">
            <a:spLocks noChangeArrowheads="1"/>
          </p:cNvSpPr>
          <p:nvPr/>
        </p:nvSpPr>
        <p:spPr bwMode="auto">
          <a:xfrm>
            <a:off x="2576513" y="144938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  <p:sp>
        <p:nvSpPr>
          <p:cNvPr id="163855" name="Text Box 13"/>
          <p:cNvSpPr txBox="1">
            <a:spLocks noChangeArrowheads="1"/>
          </p:cNvSpPr>
          <p:nvPr/>
        </p:nvSpPr>
        <p:spPr bwMode="auto">
          <a:xfrm>
            <a:off x="700088" y="543718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63856" name="Text Box 14"/>
          <p:cNvSpPr txBox="1">
            <a:spLocks noChangeArrowheads="1"/>
          </p:cNvSpPr>
          <p:nvPr/>
        </p:nvSpPr>
        <p:spPr bwMode="auto">
          <a:xfrm>
            <a:off x="4056063" y="47101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63857" name="Oval 18"/>
          <p:cNvSpPr>
            <a:spLocks noChangeArrowheads="1"/>
          </p:cNvSpPr>
          <p:nvPr/>
        </p:nvSpPr>
        <p:spPr bwMode="auto">
          <a:xfrm>
            <a:off x="958850" y="54673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8" name="Oval 19"/>
          <p:cNvSpPr>
            <a:spLocks noChangeArrowheads="1"/>
          </p:cNvSpPr>
          <p:nvPr/>
        </p:nvSpPr>
        <p:spPr bwMode="auto">
          <a:xfrm>
            <a:off x="2717800" y="18446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9" name="Oval 20"/>
          <p:cNvSpPr>
            <a:spLocks noChangeArrowheads="1"/>
          </p:cNvSpPr>
          <p:nvPr/>
        </p:nvSpPr>
        <p:spPr bwMode="auto">
          <a:xfrm>
            <a:off x="4048125" y="47513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0" name="Text Box 22"/>
          <p:cNvSpPr txBox="1">
            <a:spLocks noChangeArrowheads="1"/>
          </p:cNvSpPr>
          <p:nvPr/>
        </p:nvSpPr>
        <p:spPr bwMode="auto">
          <a:xfrm>
            <a:off x="2630488" y="3924300"/>
            <a:ext cx="68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(</a:t>
            </a:r>
            <a:r>
              <a:rPr lang="en-US" b="0" i="1"/>
              <a:t>x,y</a:t>
            </a:r>
            <a:r>
              <a:rPr lang="en-US" b="0"/>
              <a:t>)</a:t>
            </a:r>
          </a:p>
        </p:txBody>
      </p:sp>
      <p:sp>
        <p:nvSpPr>
          <p:cNvPr id="163861" name="Text Box 32"/>
          <p:cNvSpPr txBox="1">
            <a:spLocks noChangeArrowheads="1"/>
          </p:cNvSpPr>
          <p:nvPr/>
        </p:nvSpPr>
        <p:spPr bwMode="auto">
          <a:xfrm>
            <a:off x="4572000" y="4429125"/>
            <a:ext cx="38846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where </a:t>
            </a:r>
            <a:r>
              <a:rPr lang="en-US" sz="2400" b="0" i="1"/>
              <a:t>A</a:t>
            </a:r>
            <a:r>
              <a:rPr lang="en-US" sz="2400" b="0"/>
              <a:t> is the area of the 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triangle.</a:t>
            </a:r>
          </a:p>
          <a:p>
            <a:pPr>
              <a:spcBef>
                <a:spcPct val="20000"/>
              </a:spcBef>
            </a:pPr>
            <a:r>
              <a:rPr lang="en-US" sz="2400" b="0">
                <a:sym typeface="Symbol" pitchFamily="-1" charset="2"/>
              </a:rPr>
              <a:t>           α + β + γ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3D Triangles</a:t>
            </a:r>
          </a:p>
        </p:txBody>
      </p:sp>
      <p:sp>
        <p:nvSpPr>
          <p:cNvPr id="165894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3C2D53B-1475-084E-A24D-E09D15F14C25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58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E1B889-4E65-BB4A-8FBC-C1573FF86F97}" type="slidenum">
              <a:rPr lang="en-US" smtClean="0">
                <a:latin typeface="Arial" pitchFamily="-1" charset="0"/>
              </a:rPr>
              <a:pPr/>
              <a:t>12</a:t>
            </a:fld>
            <a:endParaRPr lang="en-US" smtClean="0">
              <a:latin typeface="Arial" pitchFamily="-1" charset="0"/>
            </a:endParaRPr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5592763" y="2005013"/>
          <a:ext cx="2249487" cy="2382837"/>
        </p:xfrm>
        <a:graphic>
          <a:graphicData uri="http://schemas.openxmlformats.org/presentationml/2006/ole">
            <p:oleObj spid="_x0000_s25602" name="Equation" r:id="rId4" imgW="648097" imgH="686197" progId="Equation.DSMT4">
              <p:embed/>
            </p:oleObj>
          </a:graphicData>
        </a:graphic>
      </p:graphicFrame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2914650" y="3429000"/>
          <a:ext cx="463550" cy="557213"/>
        </p:xfrm>
        <a:graphic>
          <a:graphicData uri="http://schemas.openxmlformats.org/presentationml/2006/ole">
            <p:oleObj spid="_x0000_s25603" name="Equation" r:id="rId5" imgW="190897" imgH="228997" progId="Equation.DSMT4">
              <p:embed/>
            </p:oleObj>
          </a:graphicData>
        </a:graphic>
      </p:graphicFrame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2351088" y="4460875"/>
          <a:ext cx="492125" cy="590550"/>
        </p:xfrm>
        <a:graphic>
          <a:graphicData uri="http://schemas.openxmlformats.org/presentationml/2006/ole">
            <p:oleObj spid="_x0000_s25604" name="Equation" r:id="rId6" imgW="190897" imgH="228997" progId="Equation.DSMT4">
              <p:embed/>
            </p:oleObj>
          </a:graphicData>
        </a:graphic>
      </p:graphicFrame>
      <p:sp>
        <p:nvSpPr>
          <p:cNvPr id="165897" name="Line 7"/>
          <p:cNvSpPr>
            <a:spLocks noChangeShapeType="1"/>
          </p:cNvSpPr>
          <p:nvPr/>
        </p:nvSpPr>
        <p:spPr bwMode="auto">
          <a:xfrm flipH="1">
            <a:off x="2654300" y="1919288"/>
            <a:ext cx="100013" cy="230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898" name="Line 8"/>
          <p:cNvSpPr>
            <a:spLocks noChangeShapeType="1"/>
          </p:cNvSpPr>
          <p:nvPr/>
        </p:nvSpPr>
        <p:spPr bwMode="auto">
          <a:xfrm flipV="1">
            <a:off x="1014413" y="4237038"/>
            <a:ext cx="1611312" cy="125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899" name="Line 9"/>
          <p:cNvSpPr>
            <a:spLocks noChangeShapeType="1"/>
          </p:cNvSpPr>
          <p:nvPr/>
        </p:nvSpPr>
        <p:spPr bwMode="auto">
          <a:xfrm flipH="1" flipV="1">
            <a:off x="2625725" y="4237038"/>
            <a:ext cx="146685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0" name="Freeform 10"/>
          <p:cNvSpPr>
            <a:spLocks/>
          </p:cNvSpPr>
          <p:nvPr/>
        </p:nvSpPr>
        <p:spPr bwMode="auto">
          <a:xfrm>
            <a:off x="996950" y="1873250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1" name="Oval 11"/>
          <p:cNvSpPr>
            <a:spLocks noChangeArrowheads="1"/>
          </p:cNvSpPr>
          <p:nvPr/>
        </p:nvSpPr>
        <p:spPr bwMode="auto">
          <a:xfrm>
            <a:off x="2589213" y="419100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2" name="Text Box 12"/>
          <p:cNvSpPr txBox="1">
            <a:spLocks noChangeArrowheads="1"/>
          </p:cNvSpPr>
          <p:nvPr/>
        </p:nvSpPr>
        <p:spPr bwMode="auto">
          <a:xfrm>
            <a:off x="700088" y="543718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65903" name="Text Box 13"/>
          <p:cNvSpPr txBox="1">
            <a:spLocks noChangeArrowheads="1"/>
          </p:cNvSpPr>
          <p:nvPr/>
        </p:nvSpPr>
        <p:spPr bwMode="auto">
          <a:xfrm>
            <a:off x="4056063" y="47101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65904" name="Oval 14"/>
          <p:cNvSpPr>
            <a:spLocks noChangeArrowheads="1"/>
          </p:cNvSpPr>
          <p:nvPr/>
        </p:nvSpPr>
        <p:spPr bwMode="auto">
          <a:xfrm>
            <a:off x="958850" y="54673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5" name="Oval 15"/>
          <p:cNvSpPr>
            <a:spLocks noChangeArrowheads="1"/>
          </p:cNvSpPr>
          <p:nvPr/>
        </p:nvSpPr>
        <p:spPr bwMode="auto">
          <a:xfrm>
            <a:off x="2717800" y="18446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6" name="Oval 16"/>
          <p:cNvSpPr>
            <a:spLocks noChangeArrowheads="1"/>
          </p:cNvSpPr>
          <p:nvPr/>
        </p:nvSpPr>
        <p:spPr bwMode="auto">
          <a:xfrm>
            <a:off x="4048125" y="47513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7" name="Text Box 17"/>
          <p:cNvSpPr txBox="1">
            <a:spLocks noChangeArrowheads="1"/>
          </p:cNvSpPr>
          <p:nvPr/>
        </p:nvSpPr>
        <p:spPr bwMode="auto">
          <a:xfrm>
            <a:off x="2630488" y="3924300"/>
            <a:ext cx="1052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(</a:t>
            </a:r>
            <a:r>
              <a:rPr lang="en-US" b="0" i="1"/>
              <a:t>x,y,z</a:t>
            </a:r>
            <a:r>
              <a:rPr lang="en-US" b="0"/>
              <a:t>)</a:t>
            </a:r>
          </a:p>
        </p:txBody>
      </p:sp>
      <p:graphicFrame>
        <p:nvGraphicFramePr>
          <p:cNvPr id="165893" name="Object 5"/>
          <p:cNvGraphicFramePr>
            <a:graphicFrameLocks noChangeAspect="1"/>
          </p:cNvGraphicFramePr>
          <p:nvPr/>
        </p:nvGraphicFramePr>
        <p:xfrm>
          <a:off x="1987550" y="3560763"/>
          <a:ext cx="495300" cy="593725"/>
        </p:xfrm>
        <a:graphic>
          <a:graphicData uri="http://schemas.openxmlformats.org/presentationml/2006/ole">
            <p:oleObj spid="_x0000_s25605" name="Equation" r:id="rId7" imgW="190897" imgH="228997" progId="Equation.DSMT4">
              <p:embed/>
            </p:oleObj>
          </a:graphicData>
        </a:graphic>
      </p:graphicFrame>
      <p:sp>
        <p:nvSpPr>
          <p:cNvPr id="165908" name="Text Box 19"/>
          <p:cNvSpPr txBox="1">
            <a:spLocks noChangeArrowheads="1"/>
          </p:cNvSpPr>
          <p:nvPr/>
        </p:nvSpPr>
        <p:spPr bwMode="auto">
          <a:xfrm>
            <a:off x="4572000" y="4429125"/>
            <a:ext cx="38846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where </a:t>
            </a:r>
            <a:r>
              <a:rPr lang="en-US" sz="2400" b="0" i="1"/>
              <a:t>A</a:t>
            </a:r>
            <a:r>
              <a:rPr lang="en-US" sz="2400" b="0"/>
              <a:t> is the area of the 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triangle.</a:t>
            </a:r>
          </a:p>
          <a:p>
            <a:pPr>
              <a:spcBef>
                <a:spcPct val="20000"/>
              </a:spcBef>
            </a:pPr>
            <a:r>
              <a:rPr lang="en-US" sz="2400" b="0">
                <a:sym typeface="Symbol" pitchFamily="-1" charset="2"/>
              </a:rPr>
              <a:t>           α + β + γ = 1</a:t>
            </a:r>
          </a:p>
        </p:txBody>
      </p:sp>
      <p:sp>
        <p:nvSpPr>
          <p:cNvPr id="165909" name="Line 21"/>
          <p:cNvSpPr>
            <a:spLocks noChangeShapeType="1"/>
          </p:cNvSpPr>
          <p:nvPr/>
        </p:nvSpPr>
        <p:spPr bwMode="auto">
          <a:xfrm flipH="1">
            <a:off x="3449638" y="2978150"/>
            <a:ext cx="1584325" cy="10779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10" name="Text Box 22"/>
          <p:cNvSpPr txBox="1">
            <a:spLocks noChangeArrowheads="1"/>
          </p:cNvSpPr>
          <p:nvPr/>
        </p:nvSpPr>
        <p:spPr bwMode="auto">
          <a:xfrm>
            <a:off x="3584575" y="2417763"/>
            <a:ext cx="165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This all still works in 3D.</a:t>
            </a:r>
          </a:p>
        </p:txBody>
      </p:sp>
      <p:sp>
        <p:nvSpPr>
          <p:cNvPr id="165911" name="Text Box 24"/>
          <p:cNvSpPr txBox="1">
            <a:spLocks noChangeArrowheads="1"/>
          </p:cNvSpPr>
          <p:nvPr/>
        </p:nvSpPr>
        <p:spPr bwMode="auto">
          <a:xfrm>
            <a:off x="2374900" y="153035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C08B88-1355-564D-B792-88772B7D5EA7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E088AF-5645-CA48-B103-FCF101A5C270}" type="slidenum">
              <a:rPr lang="en-US">
                <a:latin typeface="Arial" pitchFamily="-1" charset="0"/>
              </a:rPr>
              <a:pPr/>
              <a:t>13</a:t>
            </a:fld>
            <a:endParaRPr lang="en-US">
              <a:latin typeface="Arial" pitchFamily="-1" charset="0"/>
            </a:endParaRPr>
          </a:p>
        </p:txBody>
      </p:sp>
      <p:sp>
        <p:nvSpPr>
          <p:cNvPr id="2560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Wireframe Rendering</a:t>
            </a:r>
          </a:p>
        </p:txBody>
      </p:sp>
      <p:pic>
        <p:nvPicPr>
          <p:cNvPr id="115718" name="Picture 6" descr="Obj_lineremov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72225" y="1828800"/>
            <a:ext cx="2085975" cy="1838325"/>
          </a:xfrm>
          <a:noFill/>
        </p:spPr>
      </p:pic>
      <p:pic>
        <p:nvPicPr>
          <p:cNvPr id="25606" name="Picture 9" descr="Wirefram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09575" y="2349500"/>
            <a:ext cx="3798888" cy="1536700"/>
          </a:xfrm>
          <a:noFill/>
        </p:spPr>
      </p:pic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63538" y="4954588"/>
            <a:ext cx="4437062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0"/>
              <a:t>Copyright (C) 2000,2001,2002 Free Software Foundation, Inc. 51 Franklin St, Fifth Floor, Boston, MA 02110-1301 USA Everyone is permitted to copy and distribute verbatim copies of this license document, but changing it is not allowed</a:t>
            </a:r>
            <a:r>
              <a:rPr lang="en-US" i="0"/>
              <a:t>. </a:t>
            </a:r>
          </a:p>
        </p:txBody>
      </p:sp>
      <p:pic>
        <p:nvPicPr>
          <p:cNvPr id="115728" name="Picture 16" descr="Obj_shade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372225" y="4114800"/>
            <a:ext cx="2085975" cy="1838325"/>
          </a:xfrm>
          <a:noFill/>
        </p:spPr>
      </p:pic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4572000" y="2057400"/>
            <a:ext cx="1600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Hidden-Line Removal</a:t>
            </a:r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4572000" y="4343400"/>
            <a:ext cx="1600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Hidden-Face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0" grpId="0"/>
      <p:bldP spid="1157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4FEBF0-BC0E-3B46-A533-4A97955883EF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90719E-951F-A447-9806-288E3B76F056}" type="slidenum">
              <a:rPr lang="en-US">
                <a:latin typeface="Arial" pitchFamily="-1" charset="0"/>
              </a:rPr>
              <a:pPr/>
              <a:t>14</a:t>
            </a:fld>
            <a:endParaRPr lang="en-US">
              <a:latin typeface="Arial" pitchFamily="-1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Convex Polyhedra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1600200"/>
            <a:ext cx="3200400" cy="3200400"/>
            <a:chOff x="1728" y="1008"/>
            <a:chExt cx="2016" cy="2016"/>
          </a:xfrm>
        </p:grpSpPr>
        <p:sp>
          <p:nvSpPr>
            <p:cNvPr id="27657" name="Freeform 6"/>
            <p:cNvSpPr>
              <a:spLocks/>
            </p:cNvSpPr>
            <p:nvPr/>
          </p:nvSpPr>
          <p:spPr bwMode="auto">
            <a:xfrm>
              <a:off x="2304" y="1440"/>
              <a:ext cx="1440" cy="1440"/>
            </a:xfrm>
            <a:custGeom>
              <a:avLst/>
              <a:gdLst>
                <a:gd name="T0" fmla="*/ 0 w 1440"/>
                <a:gd name="T1" fmla="*/ 864 h 1440"/>
                <a:gd name="T2" fmla="*/ 288 w 1440"/>
                <a:gd name="T3" fmla="*/ 288 h 1440"/>
                <a:gd name="T4" fmla="*/ 1152 w 1440"/>
                <a:gd name="T5" fmla="*/ 0 h 1440"/>
                <a:gd name="T6" fmla="*/ 1440 w 1440"/>
                <a:gd name="T7" fmla="*/ 864 h 1440"/>
                <a:gd name="T8" fmla="*/ 576 w 1440"/>
                <a:gd name="T9" fmla="*/ 1440 h 1440"/>
                <a:gd name="T10" fmla="*/ 0 w 1440"/>
                <a:gd name="T11" fmla="*/ 864 h 14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0"/>
                <a:gd name="T19" fmla="*/ 0 h 1440"/>
                <a:gd name="T20" fmla="*/ 1440 w 1440"/>
                <a:gd name="T21" fmla="*/ 1440 h 14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0" h="1440">
                  <a:moveTo>
                    <a:pt x="0" y="864"/>
                  </a:moveTo>
                  <a:lnTo>
                    <a:pt x="288" y="288"/>
                  </a:lnTo>
                  <a:lnTo>
                    <a:pt x="1152" y="0"/>
                  </a:lnTo>
                  <a:lnTo>
                    <a:pt x="1440" y="864"/>
                  </a:lnTo>
                  <a:lnTo>
                    <a:pt x="576" y="1440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8" name="Freeform 7"/>
            <p:cNvSpPr>
              <a:spLocks/>
            </p:cNvSpPr>
            <p:nvPr/>
          </p:nvSpPr>
          <p:spPr bwMode="auto">
            <a:xfrm>
              <a:off x="1728" y="2304"/>
              <a:ext cx="1152" cy="583"/>
            </a:xfrm>
            <a:custGeom>
              <a:avLst/>
              <a:gdLst>
                <a:gd name="T0" fmla="*/ 576 w 1152"/>
                <a:gd name="T1" fmla="*/ 0 h 583"/>
                <a:gd name="T2" fmla="*/ 0 w 1152"/>
                <a:gd name="T3" fmla="*/ 0 h 583"/>
                <a:gd name="T4" fmla="*/ 291 w 1152"/>
                <a:gd name="T5" fmla="*/ 583 h 583"/>
                <a:gd name="T6" fmla="*/ 1152 w 1152"/>
                <a:gd name="T7" fmla="*/ 576 h 583"/>
                <a:gd name="T8" fmla="*/ 576 w 1152"/>
                <a:gd name="T9" fmla="*/ 0 h 5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583"/>
                <a:gd name="T17" fmla="*/ 1152 w 1152"/>
                <a:gd name="T18" fmla="*/ 583 h 5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583">
                  <a:moveTo>
                    <a:pt x="576" y="0"/>
                  </a:moveTo>
                  <a:lnTo>
                    <a:pt x="0" y="0"/>
                  </a:lnTo>
                  <a:lnTo>
                    <a:pt x="291" y="583"/>
                  </a:lnTo>
                  <a:lnTo>
                    <a:pt x="1152" y="576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9" name="Freeform 8"/>
            <p:cNvSpPr>
              <a:spLocks/>
            </p:cNvSpPr>
            <p:nvPr/>
          </p:nvSpPr>
          <p:spPr bwMode="auto">
            <a:xfrm>
              <a:off x="1728" y="1440"/>
              <a:ext cx="864" cy="864"/>
            </a:xfrm>
            <a:custGeom>
              <a:avLst/>
              <a:gdLst>
                <a:gd name="T0" fmla="*/ 576 w 864"/>
                <a:gd name="T1" fmla="*/ 864 h 864"/>
                <a:gd name="T2" fmla="*/ 0 w 864"/>
                <a:gd name="T3" fmla="*/ 864 h 864"/>
                <a:gd name="T4" fmla="*/ 576 w 864"/>
                <a:gd name="T5" fmla="*/ 0 h 864"/>
                <a:gd name="T6" fmla="*/ 864 w 864"/>
                <a:gd name="T7" fmla="*/ 288 h 864"/>
                <a:gd name="T8" fmla="*/ 576 w 864"/>
                <a:gd name="T9" fmla="*/ 864 h 8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864"/>
                <a:gd name="T17" fmla="*/ 864 w 864"/>
                <a:gd name="T18" fmla="*/ 864 h 8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864">
                  <a:moveTo>
                    <a:pt x="576" y="864"/>
                  </a:moveTo>
                  <a:lnTo>
                    <a:pt x="0" y="864"/>
                  </a:lnTo>
                  <a:lnTo>
                    <a:pt x="576" y="0"/>
                  </a:lnTo>
                  <a:lnTo>
                    <a:pt x="864" y="288"/>
                  </a:lnTo>
                  <a:lnTo>
                    <a:pt x="576" y="86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0" name="Freeform 9"/>
            <p:cNvSpPr>
              <a:spLocks/>
            </p:cNvSpPr>
            <p:nvPr/>
          </p:nvSpPr>
          <p:spPr bwMode="auto">
            <a:xfrm>
              <a:off x="2304" y="1440"/>
              <a:ext cx="1152" cy="288"/>
            </a:xfrm>
            <a:custGeom>
              <a:avLst/>
              <a:gdLst>
                <a:gd name="T0" fmla="*/ 0 w 1152"/>
                <a:gd name="T1" fmla="*/ 0 h 288"/>
                <a:gd name="T2" fmla="*/ 1152 w 1152"/>
                <a:gd name="T3" fmla="*/ 0 h 288"/>
                <a:gd name="T4" fmla="*/ 288 w 1152"/>
                <a:gd name="T5" fmla="*/ 288 h 288"/>
                <a:gd name="T6" fmla="*/ 0 w 115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288"/>
                <a:gd name="T14" fmla="*/ 1152 w 115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288">
                  <a:moveTo>
                    <a:pt x="0" y="0"/>
                  </a:moveTo>
                  <a:lnTo>
                    <a:pt x="1152" y="0"/>
                  </a:lnTo>
                  <a:lnTo>
                    <a:pt x="288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>
              <a:off x="3024" y="2160"/>
              <a:ext cx="576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 flipV="1">
              <a:off x="2736" y="1008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 flipH="1" flipV="1">
              <a:off x="1728" y="1728"/>
              <a:ext cx="57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 flipH="1">
              <a:off x="1872" y="2592"/>
              <a:ext cx="43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343400" y="1920875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We can see a face if and only if its normal has a component toward us.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4343400" y="321627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	</a:t>
            </a:r>
            <a:r>
              <a:rPr lang="en-US" sz="2400" b="1">
                <a:latin typeface="Times New Roman" pitchFamily="-1" charset="0"/>
              </a:rPr>
              <a:t>N</a:t>
            </a:r>
            <a:r>
              <a:rPr lang="en-US" sz="2400" b="1">
                <a:latin typeface="Times New Roman" pitchFamily="-1" charset="0"/>
                <a:ea typeface="Arial" pitchFamily="-1" charset="0"/>
                <a:cs typeface="Arial" pitchFamily="-1" charset="0"/>
              </a:rPr>
              <a:t>·V</a:t>
            </a:r>
            <a:r>
              <a:rPr lang="en-US" sz="2400">
                <a:latin typeface="Times New Roman" pitchFamily="-1" charset="0"/>
                <a:ea typeface="Arial" pitchFamily="-1" charset="0"/>
                <a:cs typeface="Arial" pitchFamily="-1" charset="0"/>
              </a:rPr>
              <a:t> &gt; </a:t>
            </a:r>
            <a:r>
              <a:rPr lang="en-US" sz="2400" i="0">
                <a:latin typeface="Times New Roman" pitchFamily="-1" charset="0"/>
                <a:ea typeface="Arial" pitchFamily="-1" charset="0"/>
                <a:cs typeface="Arial" pitchFamily="-1" charset="0"/>
              </a:rPr>
              <a:t>0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343400" y="3692525"/>
            <a:ext cx="4572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  <a:ea typeface="Arial" pitchFamily="-1" charset="0"/>
                <a:cs typeface="Arial" pitchFamily="-1" charset="0"/>
              </a:rPr>
              <a:t>V</a:t>
            </a:r>
            <a:r>
              <a:rPr lang="en-US" sz="2400" i="0"/>
              <a:t> points from the face toward the viewer.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N</a:t>
            </a:r>
            <a:r>
              <a:rPr lang="en-US" sz="2400" i="0"/>
              <a:t> point toward the outside of the polyhedra.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4" grpId="0"/>
      <p:bldP spid="30742" grpId="0"/>
      <p:bldP spid="307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D74FA-6901-9742-BCC7-5A52B9380871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4C40BE-CBB3-5E44-B80C-1A5C96757AA5}" type="slidenum">
              <a:rPr lang="en-US">
                <a:latin typeface="Arial" pitchFamily="-1" charset="0"/>
              </a:rPr>
              <a:pPr/>
              <a:t>15</a:t>
            </a:fld>
            <a:endParaRPr lang="en-US">
              <a:latin typeface="Arial" pitchFamily="-1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Hidden Surface Removal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Backface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Never show the back of a polygon.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Viewing frustum culling 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Discard objects outside the camera’s view.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Occlusion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Determining when portions of objects are hidden.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>
                <a:ea typeface="ＭＳ Ｐゴシック" pitchFamily="-1" charset="-128"/>
              </a:rPr>
              <a:t>Painter’s Algorithm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>
                <a:ea typeface="ＭＳ Ｐゴシック" pitchFamily="-1" charset="-128"/>
              </a:rPr>
              <a:t>Z-Buffer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Contribution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Discard objects that are too far away to be seen.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ea typeface="ＭＳ Ｐゴシック" pitchFamily="-1" charset="-128"/>
              </a:rPr>
              <a:t>			</a:t>
            </a:r>
            <a:r>
              <a:rPr lang="en-US" sz="2000" dirty="0">
                <a:ea typeface="ＭＳ Ｐゴシック" pitchFamily="-1" charset="-128"/>
                <a:hlinkClick r:id="rId3"/>
              </a:rPr>
              <a:t>http://en.wikipedia.org/wiki/Hidden_face_removal</a:t>
            </a:r>
            <a:endParaRPr lang="en-US" sz="2000" dirty="0">
              <a:ea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EE3CCA-FF38-F347-92DB-60D8937BCD66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B718D8-F32A-CE4B-8462-FB4EA8171B99}" type="slidenum">
              <a:rPr lang="en-US">
                <a:latin typeface="Arial" pitchFamily="-1" charset="0"/>
              </a:rPr>
              <a:pPr/>
              <a:t>16</a:t>
            </a:fld>
            <a:endParaRPr lang="en-US">
              <a:latin typeface="Arial" pitchFamily="-1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57200" y="1600200"/>
            <a:ext cx="8001000" cy="4572000"/>
          </a:xfrm>
          <a:prstGeom prst="rect">
            <a:avLst/>
          </a:prstGeom>
          <a:gradFill rotWithShape="1">
            <a:gsLst>
              <a:gs pos="0">
                <a:srgbClr val="6666FF"/>
              </a:gs>
              <a:gs pos="100000">
                <a:srgbClr val="A1FDF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58" name="Freeform 6"/>
          <p:cNvSpPr>
            <a:spLocks/>
          </p:cNvSpPr>
          <p:nvPr/>
        </p:nvSpPr>
        <p:spPr bwMode="auto">
          <a:xfrm>
            <a:off x="457200" y="3429000"/>
            <a:ext cx="8001000" cy="2743200"/>
          </a:xfrm>
          <a:custGeom>
            <a:avLst/>
            <a:gdLst>
              <a:gd name="T0" fmla="*/ 0 w 5040"/>
              <a:gd name="T1" fmla="*/ 2147483647 h 1728"/>
              <a:gd name="T2" fmla="*/ 2147483647 w 5040"/>
              <a:gd name="T3" fmla="*/ 2147483647 h 1728"/>
              <a:gd name="T4" fmla="*/ 2147483647 w 5040"/>
              <a:gd name="T5" fmla="*/ 2147483647 h 1728"/>
              <a:gd name="T6" fmla="*/ 2147483647 w 5040"/>
              <a:gd name="T7" fmla="*/ 2147483647 h 1728"/>
              <a:gd name="T8" fmla="*/ 2147483647 w 5040"/>
              <a:gd name="T9" fmla="*/ 2147483647 h 1728"/>
              <a:gd name="T10" fmla="*/ 2147483647 w 5040"/>
              <a:gd name="T11" fmla="*/ 2147483647 h 1728"/>
              <a:gd name="T12" fmla="*/ 2147483647 w 5040"/>
              <a:gd name="T13" fmla="*/ 2147483647 h 1728"/>
              <a:gd name="T14" fmla="*/ 2147483647 w 5040"/>
              <a:gd name="T15" fmla="*/ 2147483647 h 1728"/>
              <a:gd name="T16" fmla="*/ 2147483647 w 5040"/>
              <a:gd name="T17" fmla="*/ 2147483647 h 1728"/>
              <a:gd name="T18" fmla="*/ 2147483647 w 5040"/>
              <a:gd name="T19" fmla="*/ 2147483647 h 1728"/>
              <a:gd name="T20" fmla="*/ 2147483647 w 5040"/>
              <a:gd name="T21" fmla="*/ 2147483647 h 1728"/>
              <a:gd name="T22" fmla="*/ 2147483647 w 5040"/>
              <a:gd name="T23" fmla="*/ 0 h 1728"/>
              <a:gd name="T24" fmla="*/ 2147483647 w 5040"/>
              <a:gd name="T25" fmla="*/ 2147483647 h 1728"/>
              <a:gd name="T26" fmla="*/ 2147483647 w 5040"/>
              <a:gd name="T27" fmla="*/ 2147483647 h 1728"/>
              <a:gd name="T28" fmla="*/ 2147483647 w 5040"/>
              <a:gd name="T29" fmla="*/ 2147483647 h 1728"/>
              <a:gd name="T30" fmla="*/ 0 w 5040"/>
              <a:gd name="T31" fmla="*/ 2147483647 h 1728"/>
              <a:gd name="T32" fmla="*/ 0 w 5040"/>
              <a:gd name="T33" fmla="*/ 2147483647 h 17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040"/>
              <a:gd name="T52" fmla="*/ 0 h 1728"/>
              <a:gd name="T53" fmla="*/ 5040 w 5040"/>
              <a:gd name="T54" fmla="*/ 1728 h 172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040" h="1728">
                <a:moveTo>
                  <a:pt x="0" y="1296"/>
                </a:moveTo>
                <a:lnTo>
                  <a:pt x="144" y="1152"/>
                </a:lnTo>
                <a:lnTo>
                  <a:pt x="576" y="864"/>
                </a:lnTo>
                <a:lnTo>
                  <a:pt x="864" y="432"/>
                </a:lnTo>
                <a:lnTo>
                  <a:pt x="1440" y="576"/>
                </a:lnTo>
                <a:lnTo>
                  <a:pt x="1872" y="1008"/>
                </a:lnTo>
                <a:lnTo>
                  <a:pt x="2448" y="1296"/>
                </a:lnTo>
                <a:lnTo>
                  <a:pt x="3168" y="1008"/>
                </a:lnTo>
                <a:lnTo>
                  <a:pt x="3312" y="720"/>
                </a:lnTo>
                <a:lnTo>
                  <a:pt x="3600" y="432"/>
                </a:lnTo>
                <a:lnTo>
                  <a:pt x="4176" y="144"/>
                </a:lnTo>
                <a:lnTo>
                  <a:pt x="4464" y="0"/>
                </a:lnTo>
                <a:lnTo>
                  <a:pt x="4896" y="288"/>
                </a:lnTo>
                <a:lnTo>
                  <a:pt x="5040" y="576"/>
                </a:lnTo>
                <a:lnTo>
                  <a:pt x="5040" y="1728"/>
                </a:lnTo>
                <a:lnTo>
                  <a:pt x="0" y="1728"/>
                </a:lnTo>
                <a:lnTo>
                  <a:pt x="0" y="12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33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5029200" y="4343400"/>
            <a:ext cx="166688" cy="1600200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5724525" y="4040188"/>
            <a:ext cx="128588" cy="1446212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6408738" y="4606925"/>
            <a:ext cx="93662" cy="1101725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2" name="Freeform 10"/>
          <p:cNvSpPr>
            <a:spLocks/>
          </p:cNvSpPr>
          <p:nvPr/>
        </p:nvSpPr>
        <p:spPr bwMode="auto">
          <a:xfrm>
            <a:off x="4645025" y="3838575"/>
            <a:ext cx="814388" cy="1728788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3" name="Freeform 11"/>
          <p:cNvSpPr>
            <a:spLocks/>
          </p:cNvSpPr>
          <p:nvPr/>
        </p:nvSpPr>
        <p:spPr bwMode="auto">
          <a:xfrm>
            <a:off x="5443538" y="3524250"/>
            <a:ext cx="696912" cy="1728788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4" name="Freeform 12"/>
          <p:cNvSpPr>
            <a:spLocks/>
          </p:cNvSpPr>
          <p:nvPr/>
        </p:nvSpPr>
        <p:spPr bwMode="auto">
          <a:xfrm>
            <a:off x="6122988" y="4105275"/>
            <a:ext cx="642937" cy="1249363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7B10CA-1C38-BC4C-AE3C-98CBE5B6CFE5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2B138E-C169-2E4B-8837-DC1BB1DD368A}" type="slidenum">
              <a:rPr lang="en-US">
                <a:latin typeface="Arial" pitchFamily="-1" charset="0"/>
              </a:rPr>
              <a:pPr/>
              <a:t>17</a:t>
            </a:fld>
            <a:endParaRPr lang="en-US">
              <a:latin typeface="Arial" pitchFamily="-1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	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	for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each object (in the above order) </a:t>
            </a: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do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		draw it on the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screen</a:t>
            </a:r>
          </a:p>
          <a:p>
            <a:pPr eaLnBrk="1" hangingPunct="1">
              <a:buFontTx/>
              <a:buNone/>
            </a:pP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-- more on this later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238895-2304-5D4B-8374-664882EA031D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C4544A-9BCE-DE47-BCFD-29E39ADADE28}" type="slidenum">
              <a:rPr lang="en-US">
                <a:latin typeface="Arial" pitchFamily="-1" charset="0"/>
              </a:rPr>
              <a:pPr/>
              <a:t>18</a:t>
            </a:fld>
            <a:endParaRPr lang="en-US">
              <a:latin typeface="Arial" pitchFamily="-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Visible Surface Determination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surfaces are invisible, don’t render them.</a:t>
            </a:r>
          </a:p>
          <a:p>
            <a:pPr lvl="1" eaLnBrk="1" hangingPunct="1"/>
            <a:r>
              <a:rPr lang="en-US"/>
              <a:t>Ray Tracing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We only render the nearest object.</a:t>
            </a:r>
          </a:p>
          <a:p>
            <a:pPr lvl="1" eaLnBrk="1" hangingPunct="1"/>
            <a:r>
              <a:rPr lang="en-US"/>
              <a:t>Binary Space Partitioning (BSP)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Recursively cut up space into convex sets with hyperplanes.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The scene is represented by a BSP-tree.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DF430A-F43D-E04B-A52C-01B0A537594B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679125-470B-5940-A535-CC826F005890}" type="slidenum">
              <a:rPr lang="en-US">
                <a:latin typeface="Arial" pitchFamily="-1" charset="0"/>
              </a:rPr>
              <a:pPr/>
              <a:t>19</a:t>
            </a:fld>
            <a:endParaRPr lang="en-US">
              <a:latin typeface="Arial" pitchFamily="-1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Rendering a Polymesh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Scene is composed of triangles or other polygons.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We want to view the scene from different view-points.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Hidden Surface Removal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Cull out surfaces or parts of surfaces that are not visible.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Visible Surface Determination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Head right for the surfaces that are visible.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Ray-Tracing is one way to do this.</a:t>
            </a:r>
          </a:p>
          <a:p>
            <a:pPr eaLnBrk="1" hangingPunct="1">
              <a:lnSpc>
                <a:spcPct val="90000"/>
              </a:lnSpc>
            </a:pP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FB7A44-D949-5842-892B-764B00CB3B37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541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FF41287-C383-964C-B301-E1DDDFAB22C2}" type="slidenum">
              <a:rPr lang="en-US" smtClean="0">
                <a:latin typeface="Arial" pitchFamily="-1" charset="0"/>
              </a:rPr>
              <a:pPr/>
              <a:t>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5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3D Vectors</a:t>
            </a:r>
          </a:p>
        </p:txBody>
      </p:sp>
      <p:sp>
        <p:nvSpPr>
          <p:cNvPr id="1454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118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What we said about 2D vectors holds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for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3D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vectors too.</a:t>
            </a:r>
          </a:p>
          <a:p>
            <a:pPr eaLnBrk="1" hangingPunct="1">
              <a:buFontTx/>
              <a:buNone/>
            </a:pPr>
            <a:r>
              <a:rPr lang="en-US" sz="2800" b="1" dirty="0"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=(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x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y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z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baseline="-25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)		 </a:t>
            </a:r>
            <a:r>
              <a:rPr lang="en-US" sz="2800" b="1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=(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x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y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z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baseline="-25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49275" y="2830513"/>
          <a:ext cx="7894638" cy="836612"/>
        </p:xfrm>
        <a:graphic>
          <a:graphicData uri="http://schemas.openxmlformats.org/presentationml/2006/ole">
            <p:oleObj spid="_x0000_s45058" name="Equation" r:id="rId4" imgW="2756297" imgH="292497" progId="Equation.DSMT4">
              <p:embed/>
            </p:oleObj>
          </a:graphicData>
        </a:graphic>
      </p:graphicFrame>
      <p:sp>
        <p:nvSpPr>
          <p:cNvPr id="145416" name="Text Box 6"/>
          <p:cNvSpPr txBox="1">
            <a:spLocks noChangeArrowheads="1"/>
          </p:cNvSpPr>
          <p:nvPr/>
        </p:nvSpPr>
        <p:spPr bwMode="auto">
          <a:xfrm>
            <a:off x="452438" y="3684588"/>
            <a:ext cx="827563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sz="2800"/>
              <a:t>		a</a:t>
            </a:r>
            <a:r>
              <a:rPr lang="en-US" sz="2800">
                <a:latin typeface="Wingdings" pitchFamily="-1" charset="2"/>
                <a:ea typeface="Wingdings" pitchFamily="-1" charset="2"/>
                <a:cs typeface="Wingdings" pitchFamily="-1" charset="2"/>
              </a:rPr>
              <a:t></a:t>
            </a:r>
            <a:r>
              <a:rPr lang="en-US" sz="2800">
                <a:sym typeface="Symbol" pitchFamily="-1" charset="2"/>
              </a:rPr>
              <a:t>b </a:t>
            </a:r>
            <a:r>
              <a:rPr lang="en-US" sz="2800" b="0">
                <a:sym typeface="Symbol" pitchFamily="-1" charset="2"/>
              </a:rPr>
              <a:t>= </a:t>
            </a:r>
            <a:r>
              <a:rPr lang="en-US" sz="2800" b="0"/>
              <a:t>x</a:t>
            </a:r>
            <a:r>
              <a:rPr lang="en-US" sz="2800" b="0" baseline="-25000"/>
              <a:t>a </a:t>
            </a:r>
            <a:r>
              <a:rPr lang="en-US" sz="2800" b="0"/>
              <a:t>x</a:t>
            </a:r>
            <a:r>
              <a:rPr lang="en-US" sz="2800" b="0" baseline="-25000"/>
              <a:t>b </a:t>
            </a:r>
            <a:r>
              <a:rPr lang="en-US" sz="2800" b="0">
                <a:sym typeface="Symbol" pitchFamily="-1" charset="2"/>
              </a:rPr>
              <a:t>+</a:t>
            </a:r>
            <a:r>
              <a:rPr lang="en-US" sz="2800" b="0"/>
              <a:t> y</a:t>
            </a:r>
            <a:r>
              <a:rPr lang="en-US" sz="2800" b="0" baseline="-25000"/>
              <a:t>a </a:t>
            </a:r>
            <a:r>
              <a:rPr lang="en-US" sz="2800" b="0"/>
              <a:t>y</a:t>
            </a:r>
            <a:r>
              <a:rPr lang="en-US" sz="2800" b="0" baseline="-25000"/>
              <a:t>b </a:t>
            </a:r>
            <a:r>
              <a:rPr lang="en-US" sz="2800" b="0">
                <a:sym typeface="Symbol" pitchFamily="-1" charset="2"/>
              </a:rPr>
              <a:t>+</a:t>
            </a:r>
            <a:r>
              <a:rPr lang="en-US" sz="2800" b="0"/>
              <a:t> z</a:t>
            </a:r>
            <a:r>
              <a:rPr lang="en-US" sz="2800" b="0" baseline="-25000"/>
              <a:t>a </a:t>
            </a:r>
            <a:r>
              <a:rPr lang="en-US" sz="2800" b="0"/>
              <a:t>z</a:t>
            </a:r>
            <a:r>
              <a:rPr lang="en-US" sz="2800" b="0" baseline="-25000"/>
              <a:t>b </a:t>
            </a:r>
          </a:p>
          <a:p>
            <a:pPr>
              <a:spcBef>
                <a:spcPct val="20000"/>
              </a:spcBef>
            </a:pPr>
            <a:r>
              <a:rPr lang="en-US" sz="2800" b="0" baseline="-25000"/>
              <a:t>		</a:t>
            </a:r>
            <a:r>
              <a:rPr lang="en-US" sz="2800"/>
              <a:t>a</a:t>
            </a:r>
            <a:r>
              <a:rPr lang="en-US" sz="2800">
                <a:latin typeface="Wingdings" pitchFamily="-1" charset="2"/>
                <a:ea typeface="Wingdings" pitchFamily="-1" charset="2"/>
                <a:cs typeface="Wingdings" pitchFamily="-1" charset="2"/>
              </a:rPr>
              <a:t></a:t>
            </a:r>
            <a:r>
              <a:rPr lang="en-US" sz="2800">
                <a:sym typeface="Symbol" pitchFamily="-1" charset="2"/>
              </a:rPr>
              <a:t>b </a:t>
            </a:r>
            <a:r>
              <a:rPr lang="en-US" sz="2800" b="0">
                <a:sym typeface="Symbol" pitchFamily="-1" charset="2"/>
              </a:rPr>
              <a:t>= 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/>
              <a:t>a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 b="0">
                <a:latin typeface="Wingdings" pitchFamily="-1" charset="2"/>
                <a:ea typeface="Wingdings" pitchFamily="-1" charset="2"/>
                <a:cs typeface="Wingdings" pitchFamily="-1" charset="2"/>
                <a:sym typeface="Math3" pitchFamily="2" charset="2"/>
              </a:rPr>
              <a:t>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/>
              <a:t>b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 b="0">
                <a:latin typeface="Times New Roman" pitchFamily="-1" charset="0"/>
                <a:sym typeface="Symbol" pitchFamily="-1" charset="2"/>
              </a:rPr>
              <a:t>cos</a:t>
            </a:r>
            <a:r>
              <a:rPr lang="en-US" sz="2800" b="0">
                <a:sym typeface="Symbol" pitchFamily="-1" charset="2"/>
              </a:rPr>
              <a:t>(</a:t>
            </a:r>
            <a:r>
              <a:rPr lang="en-US" sz="2800" b="0" i="1">
                <a:sym typeface="Symbol" pitchFamily="-1" charset="2"/>
              </a:rPr>
              <a:t>φ</a:t>
            </a:r>
            <a:r>
              <a:rPr lang="en-US" sz="2800" b="0">
                <a:sym typeface="Symbol" pitchFamily="-1" charset="2"/>
              </a:rPr>
              <a:t>)</a:t>
            </a:r>
          </a:p>
        </p:txBody>
      </p:sp>
      <p:graphicFrame>
        <p:nvGraphicFramePr>
          <p:cNvPr id="14541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2566988" y="5006975"/>
          <a:ext cx="3970337" cy="1120775"/>
        </p:xfrm>
        <a:graphic>
          <a:graphicData uri="http://schemas.openxmlformats.org/presentationml/2006/ole">
            <p:oleObj spid="_x0000_s45059" name="Equation" r:id="rId5" imgW="1575197" imgH="4448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40CE1F-37ED-204D-A4CE-0EDAED135100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972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00854B-36AF-314B-A36B-83CCC50DBB02}" type="slidenum">
              <a:rPr lang="en-US">
                <a:latin typeface="Arial" pitchFamily="-1" charset="0"/>
              </a:rPr>
              <a:pPr/>
              <a:t>20</a:t>
            </a:fld>
            <a:endParaRPr lang="en-US">
              <a:latin typeface="Arial" pitchFamily="-1" charset="0"/>
            </a:endParaRP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olygon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olygon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A, B, C, D of the plane equation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shading or color info (e.g. color and N)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i="1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i="1">
                <a:ea typeface="ＭＳ Ｐゴシック" pitchFamily="-1" charset="-128"/>
                <a:cs typeface="ＭＳ Ｐゴシック" pitchFamily="-1" charset="-128"/>
              </a:rPr>
              <a:t>out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) boolean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initialized to false (= </a:t>
            </a:r>
            <a:r>
              <a:rPr lang="en-US" sz="2800" i="1">
                <a:ea typeface="ＭＳ Ｐゴシック" pitchFamily="-1" charset="-128"/>
                <a:cs typeface="ＭＳ Ｐゴシック" pitchFamily="-1" charset="-128"/>
              </a:rPr>
              <a:t>out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) at start of scanline</a:t>
            </a:r>
          </a:p>
          <a:p>
            <a:pPr eaLnBrk="1" hangingPunct="1"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z – at lowest y, x</a:t>
            </a:r>
          </a:p>
          <a:p>
            <a:pPr eaLnBrk="1" hangingPunct="1">
              <a:buFontTx/>
              <a:buNone/>
            </a:pP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70C3F0-A0E3-834C-AADF-630BD1B44DF6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993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0F3AF8-89DF-4C40-BD5F-A8BCBE7BBA38}" type="slidenum">
              <a:rPr lang="en-US">
                <a:latin typeface="Arial" pitchFamily="-1" charset="0"/>
              </a:rPr>
              <a:pPr/>
              <a:t>21</a:t>
            </a:fld>
            <a:endParaRPr lang="en-US">
              <a:latin typeface="Arial" pitchFamily="-1" charset="0"/>
            </a:endParaRP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Coherence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Non-penetrating polygons maintain their relative z values.</a:t>
            </a:r>
          </a:p>
          <a:p>
            <a:pPr lvl="1" eaLnBrk="1" hangingPunct="1"/>
            <a:r>
              <a:rPr lang="en-US"/>
              <a:t>If the polygons penetrate, add a false edge.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there is no change in edges from one scanline to the next, and no change in order wrt x, then no new computations of z are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B8E83E-38C0-D346-BB4D-F48FC20C3462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AF270A-E358-AE40-9DD4-74CA0AF34795}" type="slidenum">
              <a:rPr lang="en-US">
                <a:latin typeface="Arial" pitchFamily="-1" charset="0"/>
              </a:rPr>
              <a:pPr/>
              <a:t>22</a:t>
            </a:fld>
            <a:endParaRPr lang="en-US">
              <a:latin typeface="Arial" pitchFamily="-1" charset="0"/>
            </a:endParaRPr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ctive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dge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 </a:t>
            </a:r>
          </a:p>
        </p:txBody>
      </p:sp>
      <p:sp>
        <p:nvSpPr>
          <p:cNvPr id="101381" name="Text Box 6"/>
          <p:cNvSpPr txBox="1">
            <a:spLocks noChangeArrowheads="1"/>
          </p:cNvSpPr>
          <p:nvPr/>
        </p:nvSpPr>
        <p:spPr bwMode="auto">
          <a:xfrm>
            <a:off x="423863" y="1589088"/>
            <a:ext cx="685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Keep in order of increasing x.</a:t>
            </a:r>
            <a:r>
              <a:rPr lang="en-US" sz="2400" i="0"/>
              <a:t> 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At (1)	AET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AB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AC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DF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EF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743200" y="4419600"/>
            <a:ext cx="3101975" cy="990600"/>
            <a:chOff x="1728" y="2784"/>
            <a:chExt cx="1954" cy="624"/>
          </a:xfrm>
        </p:grpSpPr>
        <p:sp>
          <p:nvSpPr>
            <p:cNvPr id="101384" name="Line 7"/>
            <p:cNvSpPr>
              <a:spLocks noChangeShapeType="1"/>
            </p:cNvSpPr>
            <p:nvPr/>
          </p:nvSpPr>
          <p:spPr bwMode="auto">
            <a:xfrm flipV="1">
              <a:off x="1728" y="2850"/>
              <a:ext cx="1322" cy="5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5" name="Line 8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13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463" y="2503488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94210B-3F94-354C-99BC-14497427E99E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ED128E-6D13-7643-9AED-AA119AD5AE68}" type="slidenum">
              <a:rPr lang="en-US">
                <a:latin typeface="Arial" pitchFamily="-1" charset="0"/>
              </a:rPr>
              <a:pPr/>
              <a:t>23</a:t>
            </a:fld>
            <a:endParaRPr lang="en-US">
              <a:latin typeface="Arial" pitchFamily="-1" charset="0"/>
            </a:endParaRPr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Running the Algorithm 1</a:t>
            </a:r>
          </a:p>
        </p:txBody>
      </p:sp>
      <p:sp>
        <p:nvSpPr>
          <p:cNvPr id="1034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more than one </a:t>
            </a: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in</a:t>
            </a: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 is true, compute the z values at that point to see which polygon is furthest forward.</a:t>
            </a:r>
          </a:p>
        </p:txBody>
      </p:sp>
      <p:sp>
        <p:nvSpPr>
          <p:cNvPr id="103430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only one </a:t>
            </a: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in</a:t>
            </a: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 is true, use that polygon’s color and shading.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743200" y="4419600"/>
            <a:ext cx="3101975" cy="990600"/>
            <a:chOff x="1728" y="2784"/>
            <a:chExt cx="1954" cy="624"/>
          </a:xfrm>
        </p:grpSpPr>
        <p:sp>
          <p:nvSpPr>
            <p:cNvPr id="103433" name="Line 14"/>
            <p:cNvSpPr>
              <a:spLocks noChangeShapeType="1"/>
            </p:cNvSpPr>
            <p:nvPr/>
          </p:nvSpPr>
          <p:spPr bwMode="auto">
            <a:xfrm flipV="1">
              <a:off x="1728" y="2879"/>
              <a:ext cx="1279" cy="5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4" name="Line 16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3432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463" y="2503488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9E284D-DBE8-F048-A382-1B84F2553BE4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1054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A1E6A2-5B3D-9A4F-99B4-64F02A74995B}" type="slidenum">
              <a:rPr lang="en-US">
                <a:latin typeface="Arial" pitchFamily="-1" charset="0"/>
              </a:rPr>
              <a:pPr/>
              <a:t>24</a:t>
            </a:fld>
            <a:endParaRPr lang="en-US">
              <a:latin typeface="Arial" pitchFamily="-1" charset="0"/>
            </a:endParaRPr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Running the Algorithm 2</a:t>
            </a:r>
          </a:p>
        </p:txBody>
      </p:sp>
      <p:sp>
        <p:nvSpPr>
          <p:cNvPr id="105477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/>
              <a:t>On crossing an edge</a:t>
            </a:r>
          </a:p>
          <a:p>
            <a:pPr>
              <a:spcBef>
                <a:spcPct val="5000"/>
              </a:spcBef>
            </a:pPr>
            <a:r>
              <a:rPr lang="en-US" sz="2400" i="0"/>
              <a:t>	set </a:t>
            </a:r>
            <a:r>
              <a:rPr lang="en-US" sz="2400"/>
              <a:t>in </a:t>
            </a:r>
            <a:r>
              <a:rPr lang="en-US" sz="2400" i="0"/>
              <a:t>of polygons with that edge to </a:t>
            </a:r>
            <a:r>
              <a:rPr lang="en-US" sz="2400" b="1" i="0"/>
              <a:t>not </a:t>
            </a:r>
            <a:r>
              <a:rPr lang="en-US" sz="2400"/>
              <a:t>in.</a:t>
            </a:r>
            <a:r>
              <a:rPr lang="en-US" sz="2400" b="1" i="0"/>
              <a:t> </a:t>
            </a:r>
            <a:endParaRPr lang="en-US" sz="2400" i="0"/>
          </a:p>
        </p:txBody>
      </p:sp>
      <p:sp>
        <p:nvSpPr>
          <p:cNvPr id="105478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At (2)	AET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AB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DF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AC  EF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457200" y="3341688"/>
            <a:ext cx="3886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there is a third polygon, GHIJ behind the other two, after edge AC is passed at level (2) there is no need to evaluate z again - if the polygons do not pierce each other.</a:t>
            </a:r>
            <a:r>
              <a:rPr lang="en-US" sz="2400"/>
              <a:t>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22800" y="4687888"/>
            <a:ext cx="3101975" cy="990600"/>
            <a:chOff x="1728" y="2784"/>
            <a:chExt cx="1954" cy="624"/>
          </a:xfrm>
        </p:grpSpPr>
        <p:sp>
          <p:nvSpPr>
            <p:cNvPr id="105482" name="Line 16"/>
            <p:cNvSpPr>
              <a:spLocks noChangeShapeType="1"/>
            </p:cNvSpPr>
            <p:nvPr/>
          </p:nvSpPr>
          <p:spPr bwMode="auto">
            <a:xfrm flipV="1">
              <a:off x="1728" y="2860"/>
              <a:ext cx="1310" cy="5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3" name="Line 18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5481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5063" y="2771775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A68F4F-F3B5-5142-899B-9547EACCBB01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537CD4-6AA0-1B44-812D-F7DC00B7DC12}" type="slidenum">
              <a:rPr lang="en-US">
                <a:latin typeface="Arial" pitchFamily="-1" charset="0"/>
              </a:rPr>
              <a:pPr/>
              <a:t>25</a:t>
            </a:fld>
            <a:endParaRPr lang="en-US">
              <a:latin typeface="Arial" pitchFamily="-1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	for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each object (in the above order)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do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	draw it on the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46AEF7-7262-3847-B43C-8AF8676325FC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457979-CD6B-7947-A622-2BCA32C0A129}" type="slidenum">
              <a:rPr lang="en-US">
                <a:latin typeface="Arial" pitchFamily="-1" charset="0"/>
              </a:rPr>
              <a:pPr/>
              <a:t>26</a:t>
            </a:fld>
            <a:endParaRPr lang="en-US">
              <a:latin typeface="Arial" pitchFamily="-1" charset="0"/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Problem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630363" y="1701800"/>
            <a:ext cx="6797675" cy="4291013"/>
            <a:chOff x="1027" y="1072"/>
            <a:chExt cx="4282" cy="2703"/>
          </a:xfrm>
        </p:grpSpPr>
        <p:sp>
          <p:nvSpPr>
            <p:cNvPr id="35846" name="Freeform 10"/>
            <p:cNvSpPr>
              <a:spLocks/>
            </p:cNvSpPr>
            <p:nvPr/>
          </p:nvSpPr>
          <p:spPr bwMode="auto">
            <a:xfrm>
              <a:off x="1027" y="1346"/>
              <a:ext cx="2760" cy="1751"/>
            </a:xfrm>
            <a:custGeom>
              <a:avLst/>
              <a:gdLst>
                <a:gd name="T0" fmla="*/ 0 w 2760"/>
                <a:gd name="T1" fmla="*/ 1038 h 1751"/>
                <a:gd name="T2" fmla="*/ 541 w 2760"/>
                <a:gd name="T3" fmla="*/ 1751 h 1751"/>
                <a:gd name="T4" fmla="*/ 2760 w 2760"/>
                <a:gd name="T5" fmla="*/ 0 h 1751"/>
                <a:gd name="T6" fmla="*/ 0 w 2760"/>
                <a:gd name="T7" fmla="*/ 1038 h 17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0"/>
                <a:gd name="T13" fmla="*/ 0 h 1751"/>
                <a:gd name="T14" fmla="*/ 2760 w 2760"/>
                <a:gd name="T15" fmla="*/ 1751 h 17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0" h="1751">
                  <a:moveTo>
                    <a:pt x="0" y="1038"/>
                  </a:moveTo>
                  <a:lnTo>
                    <a:pt x="541" y="1751"/>
                  </a:lnTo>
                  <a:lnTo>
                    <a:pt x="2760" y="0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7" name="Freeform 11"/>
            <p:cNvSpPr>
              <a:spLocks/>
            </p:cNvSpPr>
            <p:nvPr/>
          </p:nvSpPr>
          <p:spPr bwMode="auto">
            <a:xfrm>
              <a:off x="2609" y="1072"/>
              <a:ext cx="1272" cy="2703"/>
            </a:xfrm>
            <a:custGeom>
              <a:avLst/>
              <a:gdLst>
                <a:gd name="T0" fmla="*/ 0 w 1272"/>
                <a:gd name="T1" fmla="*/ 91 h 2703"/>
                <a:gd name="T2" fmla="*/ 1272 w 1272"/>
                <a:gd name="T3" fmla="*/ 2703 h 2703"/>
                <a:gd name="T4" fmla="*/ 913 w 1272"/>
                <a:gd name="T5" fmla="*/ 0 h 2703"/>
                <a:gd name="T6" fmla="*/ 0 w 1272"/>
                <a:gd name="T7" fmla="*/ 91 h 27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2"/>
                <a:gd name="T13" fmla="*/ 0 h 2703"/>
                <a:gd name="T14" fmla="*/ 1272 w 1272"/>
                <a:gd name="T15" fmla="*/ 2703 h 27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2" h="2703">
                  <a:moveTo>
                    <a:pt x="0" y="91"/>
                  </a:moveTo>
                  <a:lnTo>
                    <a:pt x="1272" y="2703"/>
                  </a:lnTo>
                  <a:lnTo>
                    <a:pt x="913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AA4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Freeform 13"/>
            <p:cNvSpPr>
              <a:spLocks/>
            </p:cNvSpPr>
            <p:nvPr/>
          </p:nvSpPr>
          <p:spPr bwMode="auto">
            <a:xfrm>
              <a:off x="2481" y="2064"/>
              <a:ext cx="2828" cy="1671"/>
            </a:xfrm>
            <a:custGeom>
              <a:avLst/>
              <a:gdLst>
                <a:gd name="T0" fmla="*/ 2053 w 2828"/>
                <a:gd name="T1" fmla="*/ 1671 h 1671"/>
                <a:gd name="T2" fmla="*/ 2828 w 2828"/>
                <a:gd name="T3" fmla="*/ 725 h 1671"/>
                <a:gd name="T4" fmla="*/ 393 w 2828"/>
                <a:gd name="T5" fmla="*/ 0 h 1671"/>
                <a:gd name="T6" fmla="*/ 0 w 2828"/>
                <a:gd name="T7" fmla="*/ 314 h 1671"/>
                <a:gd name="T8" fmla="*/ 2053 w 2828"/>
                <a:gd name="T9" fmla="*/ 1671 h 16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8"/>
                <a:gd name="T16" fmla="*/ 0 h 1671"/>
                <a:gd name="T17" fmla="*/ 2828 w 2828"/>
                <a:gd name="T18" fmla="*/ 1671 h 16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8" h="1671">
                  <a:moveTo>
                    <a:pt x="2053" y="1671"/>
                  </a:moveTo>
                  <a:lnTo>
                    <a:pt x="2828" y="725"/>
                  </a:lnTo>
                  <a:lnTo>
                    <a:pt x="393" y="0"/>
                  </a:lnTo>
                  <a:lnTo>
                    <a:pt x="0" y="314"/>
                  </a:lnTo>
                  <a:lnTo>
                    <a:pt x="2053" y="1671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9" name="Freeform 16"/>
            <p:cNvSpPr>
              <a:spLocks/>
            </p:cNvSpPr>
            <p:nvPr/>
          </p:nvSpPr>
          <p:spPr bwMode="auto">
            <a:xfrm>
              <a:off x="1323" y="1597"/>
              <a:ext cx="1004" cy="433"/>
            </a:xfrm>
            <a:custGeom>
              <a:avLst/>
              <a:gdLst>
                <a:gd name="T0" fmla="*/ 656 w 1004"/>
                <a:gd name="T1" fmla="*/ 433 h 433"/>
                <a:gd name="T2" fmla="*/ 1004 w 1004"/>
                <a:gd name="T3" fmla="*/ 296 h 433"/>
                <a:gd name="T4" fmla="*/ 0 w 1004"/>
                <a:gd name="T5" fmla="*/ 0 h 433"/>
                <a:gd name="T6" fmla="*/ 656 w 1004"/>
                <a:gd name="T7" fmla="*/ 433 h 4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4"/>
                <a:gd name="T13" fmla="*/ 0 h 433"/>
                <a:gd name="T14" fmla="*/ 1004 w 1004"/>
                <a:gd name="T15" fmla="*/ 433 h 4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4" h="433">
                  <a:moveTo>
                    <a:pt x="656" y="433"/>
                  </a:moveTo>
                  <a:lnTo>
                    <a:pt x="1004" y="296"/>
                  </a:lnTo>
                  <a:lnTo>
                    <a:pt x="0" y="0"/>
                  </a:lnTo>
                  <a:lnTo>
                    <a:pt x="656" y="433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D01CAE-2AA2-9648-97EF-1B3C24A7C5F9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8D4C64-4359-F044-B619-3FD342693C50}" type="slidenum">
              <a:rPr lang="en-US">
                <a:latin typeface="Arial" pitchFamily="-1" charset="0"/>
              </a:rPr>
              <a:pPr/>
              <a:t>27</a:t>
            </a:fld>
            <a:endParaRPr lang="en-US">
              <a:latin typeface="Arial" pitchFamily="-1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Z-Buffer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3270250" y="5880100"/>
            <a:ext cx="37846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1400"/>
              <a:t>This image is licensed under the </a:t>
            </a:r>
          </a:p>
          <a:p>
            <a:pPr>
              <a:spcBef>
                <a:spcPct val="5000"/>
              </a:spcBef>
            </a:pPr>
            <a:r>
              <a:rPr lang="en-US" sz="1400">
                <a:hlinkClick r:id="rId3" tooltip="Creative Commons"/>
              </a:rPr>
              <a:t>Creative Commons</a:t>
            </a:r>
            <a:r>
              <a:rPr lang="en-US" sz="1400"/>
              <a:t> </a:t>
            </a:r>
            <a:r>
              <a:rPr lang="en-US" sz="1400">
                <a:hlinkClick r:id="rId4" tooltip="http://creativecommons.org/licenses/by/2.0/"/>
              </a:rPr>
              <a:t>Attribution License v. 2.0</a:t>
            </a:r>
            <a:r>
              <a:rPr lang="en-US" sz="1400"/>
              <a:t>.</a:t>
            </a:r>
          </a:p>
        </p:txBody>
      </p:sp>
      <p:pic>
        <p:nvPicPr>
          <p:cNvPr id="37894" name="Picture 5" descr="Z-buffer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485775" y="1654175"/>
            <a:ext cx="2720975" cy="4525963"/>
          </a:xfrm>
          <a:noFill/>
        </p:spPr>
      </p:pic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3648075" y="1701800"/>
            <a:ext cx="484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</a:t>
            </a:r>
            <a:r>
              <a:rPr lang="en-US" sz="2400" b="1"/>
              <a:t>Z-Buffer</a:t>
            </a:r>
            <a:r>
              <a:rPr lang="en-US" sz="2400" i="0"/>
              <a:t> is usually part of graphics card hardware. It can also be implemented in software.</a:t>
            </a:r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3649663" y="3562350"/>
            <a:ext cx="4843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depth of each pixel is stored in the z-buffer.</a:t>
            </a:r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3648075" y="2797175"/>
            <a:ext cx="484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</a:t>
            </a:r>
            <a:r>
              <a:rPr lang="en-US" sz="2400" b="1"/>
              <a:t>Z-Buffer</a:t>
            </a:r>
            <a:r>
              <a:rPr lang="en-US" sz="2400" i="0"/>
              <a:t> is a 2D array that holds one value for each pixel.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3644900" y="4314825"/>
            <a:ext cx="4843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An object is rendered at a pixel only if its z-value is higher(lower) than the buffer value.  The buffer is then updated.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1" grpId="0"/>
      <p:bldP spid="113671" grpId="1"/>
      <p:bldP spid="113673" grpId="0"/>
      <p:bldP spid="113673" grpId="1"/>
      <p:bldP spid="113674" grpId="0"/>
      <p:bldP spid="113674" grpId="1"/>
      <p:bldP spid="1136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A40E5A-09DE-6A4A-96CC-6889961B61F1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B8883D-B24D-4947-BC76-FE6DBFBEFF26}" type="slidenum">
              <a:rPr lang="en-US">
                <a:latin typeface="Arial" pitchFamily="-1" charset="0"/>
              </a:rPr>
              <a:pPr/>
              <a:t>28</a:t>
            </a:fld>
            <a:endParaRPr lang="en-US">
              <a:latin typeface="Arial" pitchFamily="-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Visible Surface Determination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surfaces are invisible, don’t render them.</a:t>
            </a:r>
          </a:p>
          <a:p>
            <a:pPr lvl="1" eaLnBrk="1" hangingPunct="1"/>
            <a:r>
              <a:rPr lang="en-US"/>
              <a:t>Ray Tracing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We only render the nearest object.</a:t>
            </a:r>
          </a:p>
          <a:p>
            <a:pPr lvl="1" eaLnBrk="1" hangingPunct="1"/>
            <a:r>
              <a:rPr lang="en-US"/>
              <a:t>Binary Space Partitioning (BSP)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Recursively cut up space into convex sets with hyperplanes.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The scene is represented by a BSP-tree.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B8F553-62A0-E44B-AE12-8B41B23B8630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9653A9-99E4-104D-A0A2-F7EC79AC250A}" type="slidenum">
              <a:rPr lang="en-US">
                <a:latin typeface="Arial" pitchFamily="-1" charset="0"/>
              </a:rPr>
              <a:pPr/>
              <a:t>29</a:t>
            </a:fld>
            <a:endParaRPr lang="en-US">
              <a:latin typeface="Arial" pitchFamily="-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Sorting the Polygons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The first step of the Painter’s algorithm is: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The relative order may not be well defined.</a:t>
            </a: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We have to reorder the objects when we change the viewpoint.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BSP algorithm and BSP trees solve these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36D919-B86C-D944-859B-7060C347728C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7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4B68F5-4EF8-F14F-9CAC-51A363F5B9F5}" type="slidenum">
              <a:rPr lang="en-US" smtClean="0">
                <a:latin typeface="Arial" pitchFamily="-1" charset="0"/>
              </a:rPr>
              <a:pPr/>
              <a:t>3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7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Vector Cross Product</a:t>
            </a:r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4527550" y="1736725"/>
          <a:ext cx="3057525" cy="604838"/>
        </p:xfrm>
        <a:graphic>
          <a:graphicData uri="http://schemas.openxmlformats.org/presentationml/2006/ole">
            <p:oleObj spid="_x0000_s47106" name="Equation" r:id="rId4" imgW="1283097" imgH="254397" progId="Equation.DSMT4">
              <p:embed/>
            </p:oleObj>
          </a:graphicData>
        </a:graphic>
      </p:graphicFrame>
      <p:sp>
        <p:nvSpPr>
          <p:cNvPr id="147462" name="Line 4"/>
          <p:cNvSpPr>
            <a:spLocks noChangeShapeType="1"/>
          </p:cNvSpPr>
          <p:nvPr/>
        </p:nvSpPr>
        <p:spPr bwMode="auto">
          <a:xfrm flipV="1">
            <a:off x="896938" y="1784350"/>
            <a:ext cx="0" cy="2516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3" name="Line 5"/>
          <p:cNvSpPr>
            <a:spLocks noChangeShapeType="1"/>
          </p:cNvSpPr>
          <p:nvPr/>
        </p:nvSpPr>
        <p:spPr bwMode="auto">
          <a:xfrm flipV="1">
            <a:off x="887413" y="4102100"/>
            <a:ext cx="1393825" cy="207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4" name="Line 6"/>
          <p:cNvSpPr>
            <a:spLocks noChangeShapeType="1"/>
          </p:cNvSpPr>
          <p:nvPr/>
        </p:nvSpPr>
        <p:spPr bwMode="auto">
          <a:xfrm>
            <a:off x="896938" y="4300538"/>
            <a:ext cx="1919287" cy="860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962025" y="1920875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axb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182813" y="4872038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1628775" y="37941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1374775" y="4094163"/>
            <a:ext cx="485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i="1">
                <a:sym typeface="Symbol" pitchFamily="-1" charset="2"/>
              </a:rPr>
              <a:t>φ</a:t>
            </a:r>
          </a:p>
        </p:txBody>
      </p:sp>
      <p:sp>
        <p:nvSpPr>
          <p:cNvPr id="147469" name="Line 14"/>
          <p:cNvSpPr>
            <a:spLocks noChangeShapeType="1"/>
          </p:cNvSpPr>
          <p:nvPr/>
        </p:nvSpPr>
        <p:spPr bwMode="auto">
          <a:xfrm flipV="1">
            <a:off x="904875" y="4038600"/>
            <a:ext cx="271463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0" name="Line 15"/>
          <p:cNvSpPr>
            <a:spLocks noChangeShapeType="1"/>
          </p:cNvSpPr>
          <p:nvPr/>
        </p:nvSpPr>
        <p:spPr bwMode="auto">
          <a:xfrm flipH="1">
            <a:off x="1168400" y="4038600"/>
            <a:ext cx="793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1" name="Text Box 20"/>
          <p:cNvSpPr txBox="1">
            <a:spLocks noChangeArrowheads="1"/>
          </p:cNvSpPr>
          <p:nvPr/>
        </p:nvSpPr>
        <p:spPr bwMode="auto">
          <a:xfrm>
            <a:off x="3821113" y="2409825"/>
            <a:ext cx="470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axb </a:t>
            </a:r>
            <a:r>
              <a:rPr lang="en-US" sz="2400" b="0"/>
              <a:t>is perpendicular to </a:t>
            </a:r>
            <a:r>
              <a:rPr lang="en-US" sz="2400"/>
              <a:t>a</a:t>
            </a:r>
            <a:r>
              <a:rPr lang="en-US" sz="2400" b="0"/>
              <a:t> and </a:t>
            </a:r>
            <a:r>
              <a:rPr lang="en-US" sz="2400"/>
              <a:t>b</a:t>
            </a:r>
            <a:r>
              <a:rPr lang="en-US" b="0"/>
              <a:t>.</a:t>
            </a:r>
          </a:p>
        </p:txBody>
      </p:sp>
      <p:sp>
        <p:nvSpPr>
          <p:cNvPr id="147472" name="Text Box 21"/>
          <p:cNvSpPr txBox="1">
            <a:spLocks noChangeArrowheads="1"/>
          </p:cNvSpPr>
          <p:nvPr/>
        </p:nvSpPr>
        <p:spPr bwMode="auto">
          <a:xfrm>
            <a:off x="3841750" y="2987675"/>
            <a:ext cx="455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Use the right hand rule to determine the direction of </a:t>
            </a:r>
            <a:r>
              <a:rPr lang="en-US" sz="2400"/>
              <a:t>axb.</a:t>
            </a:r>
          </a:p>
        </p:txBody>
      </p:sp>
      <p:pic>
        <p:nvPicPr>
          <p:cNvPr id="147473" name="Picture 22" descr="right-hand-ru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335588" y="3748088"/>
            <a:ext cx="2571750" cy="2095500"/>
          </a:xfrm>
          <a:noFill/>
        </p:spPr>
      </p:pic>
      <p:sp>
        <p:nvSpPr>
          <p:cNvPr id="147474" name="Text Box 34"/>
          <p:cNvSpPr txBox="1">
            <a:spLocks noChangeArrowheads="1"/>
          </p:cNvSpPr>
          <p:nvPr/>
        </p:nvSpPr>
        <p:spPr bwMode="auto">
          <a:xfrm>
            <a:off x="4862513" y="5811838"/>
            <a:ext cx="3819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Image from www.physics.udel.edu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DDDEBC-73A9-7544-99C9-94FD9964BB2A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77E530-9803-2849-81EF-759FF30002DA}" type="slidenum">
              <a:rPr lang="en-US">
                <a:latin typeface="Arial" pitchFamily="-1" charset="0"/>
              </a:rPr>
              <a:pPr/>
              <a:t>30</a:t>
            </a:fld>
            <a:endParaRPr lang="en-US">
              <a:latin typeface="Arial" pitchFamily="-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Binary Space Partition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Our scene is made of triangles.</a:t>
            </a:r>
          </a:p>
          <a:p>
            <a:pPr lvl="1" eaLnBrk="1" hangingPunct="1"/>
            <a:r>
              <a:rPr lang="en-US"/>
              <a:t>Other polygons can work too.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Assume no triangle crosses the plane of any other triangle.</a:t>
            </a:r>
          </a:p>
          <a:p>
            <a:pPr lvl="1" eaLnBrk="1" hangingPunct="1"/>
            <a:r>
              <a:rPr lang="en-US"/>
              <a:t>We relax this condition later.</a:t>
            </a:r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4" eaLnBrk="1" hangingPunct="1">
              <a:buFontTx/>
              <a:buNone/>
            </a:pPr>
            <a:r>
              <a:rPr lang="en-US" sz="2400">
                <a:ea typeface="ＭＳ Ｐゴシック" pitchFamily="-1" charset="-128"/>
              </a:rPr>
              <a:t>				following Shirley </a:t>
            </a:r>
            <a:r>
              <a:rPr lang="en-US" sz="2400" i="1">
                <a:ea typeface="ＭＳ Ｐゴシック" pitchFamily="-1" charset="-128"/>
              </a:rPr>
              <a:t>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6C5E80-05E7-584F-92E9-940445983171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93B815-5E66-F44D-AECC-F986CE4E14F3}" type="slidenum">
              <a:rPr lang="en-US">
                <a:latin typeface="Arial" pitchFamily="-1" charset="0"/>
              </a:rPr>
              <a:pPr/>
              <a:t>31</a:t>
            </a:fld>
            <a:endParaRPr lang="en-US">
              <a:latin typeface="Arial" pitchFamily="-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BSP – Basics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Let a plane in 3-space (or line in 2-space) be defined implicitly, i.e.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=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i="1">
                <a:latin typeface="Times New Roman" pitchFamily="-1" charset="0"/>
              </a:rPr>
              <a:t>x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y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z</a:t>
            </a:r>
            <a:r>
              <a:rPr lang="en-US" sz="2400">
                <a:latin typeface="Times New Roman" pitchFamily="-1" charset="0"/>
              </a:rPr>
              <a:t>) = 0</a:t>
            </a:r>
            <a:r>
              <a:rPr lang="en-US" sz="2400"/>
              <a:t>		in 3-space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=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i="1">
                <a:latin typeface="Times New Roman" pitchFamily="-1" charset="0"/>
              </a:rPr>
              <a:t>x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y</a:t>
            </a:r>
            <a:r>
              <a:rPr lang="en-US" sz="2400">
                <a:latin typeface="Times New Roman" pitchFamily="-1" charset="0"/>
              </a:rPr>
              <a:t>) = 0</a:t>
            </a:r>
            <a:r>
              <a:rPr lang="en-US" sz="2400"/>
              <a:t> 		in 2-space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All the points 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such that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&gt; 0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lie on one side of the plane (line).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All the points 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such that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lie on the other side of the plane (line).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Since we have assumed that all vertices of a triangle lie on the same side of the plane (line), we can tell which side of a plane a triangle lies on.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solidFill>
                <a:schemeClr val="accent2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5222D1-BF0B-1049-9AFA-FC12C04738D8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21F50F-FB7F-454C-9314-2F0208D91A83}" type="slidenum">
              <a:rPr lang="en-US">
                <a:latin typeface="Arial" pitchFamily="-1" charset="0"/>
              </a:rPr>
              <a:pPr/>
              <a:t>32</a:t>
            </a:fld>
            <a:endParaRPr lang="en-US">
              <a:latin typeface="Arial" pitchFamily="-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BSP on a Simple Scene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Suppose scene has 2 triangles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	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on the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plane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= 0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 </a:t>
            </a:r>
            <a:r>
              <a:rPr lang="en-US" i="1">
                <a:latin typeface="Times New Roman" pitchFamily="-1" charset="0"/>
              </a:rPr>
              <a:t>	</a:t>
            </a:r>
            <a:r>
              <a:rPr lang="en-US"/>
              <a:t> 	</a:t>
            </a:r>
            <a:r>
              <a:rPr lang="en-US" i="1">
                <a:latin typeface="Times New Roman" pitchFamily="-1" charset="0"/>
              </a:rPr>
              <a:t>T2</a:t>
            </a:r>
            <a:r>
              <a:rPr lang="en-US"/>
              <a:t> on the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&lt; 0 </a:t>
            </a:r>
            <a:r>
              <a:rPr lang="en-US"/>
              <a:t>side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 		</a:t>
            </a:r>
            <a:r>
              <a:rPr lang="en-US" i="1">
                <a:latin typeface="Times New Roman" pitchFamily="-1" charset="0"/>
              </a:rPr>
              <a:t>e</a:t>
            </a:r>
            <a:r>
              <a:rPr lang="en-US"/>
              <a:t> is the eye.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			</a:t>
            </a:r>
            <a:r>
              <a:rPr lang="en-US" b="1">
                <a:latin typeface="Times New Roman" pitchFamily="-1" charset="0"/>
              </a:rPr>
              <a:t>if </a:t>
            </a:r>
            <a:r>
              <a:rPr lang="en-US" i="1">
                <a:latin typeface="Times New Roman" pitchFamily="-1" charset="0"/>
              </a:rPr>
              <a:t>f</a:t>
            </a:r>
            <a:r>
              <a:rPr lang="en-US">
                <a:latin typeface="Times New Roman" pitchFamily="-1" charset="0"/>
              </a:rPr>
              <a:t>(</a:t>
            </a:r>
            <a:r>
              <a:rPr lang="en-US" i="1">
                <a:latin typeface="Times New Roman" pitchFamily="-1" charset="0"/>
              </a:rPr>
              <a:t>e</a:t>
            </a:r>
            <a:r>
              <a:rPr lang="en-US">
                <a:latin typeface="Times New Roman" pitchFamily="-1" charset="0"/>
              </a:rPr>
              <a:t>) &lt; 0 </a:t>
            </a:r>
            <a:r>
              <a:rPr lang="en-US" b="1">
                <a:latin typeface="Times New Roman" pitchFamily="-1" charset="0"/>
              </a:rPr>
              <a:t>then</a:t>
            </a:r>
            <a:endParaRPr lang="en-US">
              <a:latin typeface="Times New Roman" pitchFamily="-1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>
                <a:latin typeface="Times New Roman" pitchFamily="-1" charset="0"/>
              </a:rPr>
              <a:t>				draw </a:t>
            </a:r>
            <a:r>
              <a:rPr lang="en-US" i="1">
                <a:latin typeface="Times New Roman" pitchFamily="-1" charset="0"/>
              </a:rPr>
              <a:t>T1; </a:t>
            </a:r>
            <a:r>
              <a:rPr lang="en-US">
                <a:latin typeface="Times New Roman" pitchFamily="-1" charset="0"/>
              </a:rPr>
              <a:t>draw</a:t>
            </a:r>
            <a:r>
              <a:rPr lang="en-US" i="1">
                <a:latin typeface="Times New Roman" pitchFamily="-1" charset="0"/>
              </a:rPr>
              <a:t> T2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 i="1">
                <a:latin typeface="Times New Roman" pitchFamily="-1" charset="0"/>
              </a:rPr>
              <a:t>	 		</a:t>
            </a:r>
            <a:r>
              <a:rPr lang="en-US" b="1">
                <a:latin typeface="Times New Roman" pitchFamily="-1" charset="0"/>
              </a:rPr>
              <a:t>else</a:t>
            </a:r>
            <a:endParaRPr lang="en-US">
              <a:latin typeface="Times New Roman" pitchFamily="-1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>
                <a:latin typeface="Times New Roman" pitchFamily="-1" charset="0"/>
              </a:rPr>
              <a:t>				draw </a:t>
            </a:r>
            <a:r>
              <a:rPr lang="en-US" i="1">
                <a:latin typeface="Times New Roman" pitchFamily="-1" charset="0"/>
              </a:rPr>
              <a:t>T2; </a:t>
            </a:r>
            <a:r>
              <a:rPr lang="en-US">
                <a:latin typeface="Times New Roman" pitchFamily="-1" charset="0"/>
              </a:rPr>
              <a:t>draw</a:t>
            </a:r>
            <a:r>
              <a:rPr lang="en-US" i="1">
                <a:latin typeface="Times New Roman" pitchFamily="-1" charset="0"/>
              </a:rPr>
              <a:t> 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06AA71-DA22-D743-A7AB-30DBBD1063BC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0E1F5C-1BB3-9A43-A75D-0BF154ABA185}" type="slidenum">
              <a:rPr lang="en-US">
                <a:latin typeface="Arial" pitchFamily="-1" charset="0"/>
              </a:rPr>
              <a:pPr/>
              <a:t>33</a:t>
            </a:fld>
            <a:endParaRPr lang="en-US">
              <a:latin typeface="Arial" pitchFamily="-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BSP Tree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Suppose scene has many triangles,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T1, T2, …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We still assume no triangle crosses the plane of any other triangle.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Let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= 0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be the equation of the plane containing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Ti.</a:t>
            </a: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The </a:t>
            </a:r>
            <a:r>
              <a:rPr lang="en-US" sz="2400" i="1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BSPTREE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 has a node for each triangle with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at the root.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At the node for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Ti,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the minus  subtree contains all the triangles whose vertices have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the plus  subtree contains all the triangles whose vertices have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&gt; 0.</a:t>
            </a: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A78A5F-23F5-6248-AEE2-24BB63CB8E34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1E99D7-2D13-144F-A941-BF75EE3348BC}" type="slidenum">
              <a:rPr lang="en-US">
                <a:latin typeface="Arial" pitchFamily="-1" charset="0"/>
              </a:rPr>
              <a:pPr/>
              <a:t>34</a:t>
            </a:fld>
            <a:endParaRPr lang="en-US">
              <a:latin typeface="Arial" pitchFamily="-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BSP on a non-Simple Scene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5588" y="1627188"/>
            <a:ext cx="6500812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function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draw(bsptree tree, point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if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(tree.empty) 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then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	return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if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40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36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ree.root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0) 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then</a:t>
            </a:r>
            <a:endParaRPr lang="en-US" sz="2400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draw(tree.plus,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</a:t>
            </a:r>
            <a:r>
              <a:rPr lang="en-US" sz="2400" i="1">
                <a:latin typeface="Times New Roman" pitchFamily="-1" charset="0"/>
              </a:rPr>
              <a:t>render </a:t>
            </a:r>
            <a:r>
              <a:rPr lang="en-US" sz="2400">
                <a:latin typeface="Times New Roman" pitchFamily="-1" charset="0"/>
              </a:rPr>
              <a:t>tree.triangle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 i="1">
                <a:latin typeface="Times New Roman" pitchFamily="-1" charset="0"/>
              </a:rPr>
              <a:t>		</a:t>
            </a:r>
            <a:r>
              <a:rPr lang="en-US" sz="2400">
                <a:latin typeface="Times New Roman" pitchFamily="-1" charset="0"/>
              </a:rPr>
              <a:t>draw(tree.minus,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  <a:endParaRPr lang="en-US" sz="2400" i="1">
              <a:latin typeface="Times New Roman" pitchFamily="-1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else</a:t>
            </a:r>
            <a:endParaRPr lang="en-US" sz="2400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draw(tree.minus,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</a:t>
            </a:r>
            <a:r>
              <a:rPr lang="en-US" sz="2400" i="1">
                <a:latin typeface="Times New Roman" pitchFamily="-1" charset="0"/>
              </a:rPr>
              <a:t>render </a:t>
            </a:r>
            <a:r>
              <a:rPr lang="en-US" sz="2400">
                <a:latin typeface="Times New Roman" pitchFamily="-1" charset="0"/>
              </a:rPr>
              <a:t>tree.triangle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 i="1">
                <a:latin typeface="Times New Roman" pitchFamily="-1" charset="0"/>
              </a:rPr>
              <a:t>		</a:t>
            </a:r>
            <a:r>
              <a:rPr lang="en-US" sz="2400">
                <a:latin typeface="Times New Roman" pitchFamily="-1" charset="0"/>
              </a:rPr>
              <a:t>draw(tree.plus,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873EF3-E753-C148-8B45-9377D4170AD7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D669CA-A4C7-A14F-94AA-BDB8BBFAFFC6}" type="slidenum">
              <a:rPr lang="en-US">
                <a:latin typeface="Arial" pitchFamily="-1" charset="0"/>
              </a:rPr>
              <a:pPr/>
              <a:t>35</a:t>
            </a:fld>
            <a:endParaRPr lang="en-US">
              <a:latin typeface="Arial" pitchFamily="-1" charset="0"/>
            </a:endParaRPr>
          </a:p>
        </p:txBody>
      </p:sp>
      <p:sp>
        <p:nvSpPr>
          <p:cNvPr id="5427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2D BSP Trees Demo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804863" y="1782763"/>
            <a:ext cx="738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>
                <a:hlinkClick r:id="rId3"/>
              </a:rPr>
              <a:t>http://www.symbolcraft.com/graphics/bsp/index.php</a:t>
            </a:r>
            <a:endParaRPr lang="en-US" sz="2400" i="0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998663" y="2652713"/>
            <a:ext cx="5124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This is a demo in 2 dimensions.  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The objects are line segments.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The dividing hyperplanes are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75" y="255588"/>
            <a:ext cx="7010400" cy="754062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Building the BSP Tree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38" y="881063"/>
            <a:ext cx="8950325" cy="479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We still assume no triangle crosses the plane of another triangle.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12900" y="1371600"/>
            <a:ext cx="5892800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tree = node(</a:t>
            </a:r>
            <a:r>
              <a:rPr lang="en-US" sz="2400">
                <a:latin typeface="Times New Roman" pitchFamily="-1" charset="0"/>
              </a:rPr>
              <a:t>T1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for </a:t>
            </a:r>
            <a:r>
              <a:rPr lang="en-US" sz="2400" i="0">
                <a:latin typeface="Times New Roman" pitchFamily="-1" charset="0"/>
              </a:rPr>
              <a:t> </a:t>
            </a:r>
            <a:r>
              <a:rPr lang="en-US" sz="2400">
                <a:latin typeface="Times New Roman" pitchFamily="-1" charset="0"/>
              </a:rPr>
              <a:t>I </a:t>
            </a:r>
            <a:r>
              <a:rPr lang="en-US" sz="2400" i="0">
                <a:latin typeface="Times New Roman" pitchFamily="-1" charset="0"/>
                <a:sym typeface="Symbol" pitchFamily="-1" charset="2"/>
              </a:rPr>
              <a:t>in {2, …, </a:t>
            </a:r>
            <a:r>
              <a:rPr lang="en-US" sz="2400">
                <a:latin typeface="Times New Roman" pitchFamily="-1" charset="0"/>
                <a:sym typeface="Symbol" pitchFamily="-1" charset="2"/>
              </a:rPr>
              <a:t>N</a:t>
            </a:r>
            <a:r>
              <a:rPr lang="en-US" sz="2400" i="0">
                <a:latin typeface="Times New Roman" pitchFamily="-1" charset="0"/>
                <a:sym typeface="Symbol" pitchFamily="-1" charset="2"/>
              </a:rPr>
              <a:t>} </a:t>
            </a:r>
            <a:r>
              <a:rPr lang="en-US" sz="2400" b="1" i="0">
                <a:latin typeface="Times New Roman" pitchFamily="-1" charset="0"/>
                <a:sym typeface="Symbol" pitchFamily="-1" charset="2"/>
              </a:rPr>
              <a:t>do </a:t>
            </a:r>
            <a:r>
              <a:rPr lang="en-US" sz="2400" i="0">
                <a:latin typeface="Times New Roman" pitchFamily="-1" charset="0"/>
              </a:rPr>
              <a:t>tree.add(</a:t>
            </a:r>
            <a:r>
              <a:rPr lang="en-US" sz="2400">
                <a:latin typeface="Times New Roman" pitchFamily="-1" charset="0"/>
              </a:rPr>
              <a:t>Ti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endParaRPr lang="en-US" sz="2400" i="0">
              <a:latin typeface="Times New Roman" pitchFamily="-1" charset="0"/>
              <a:sym typeface="Symbol" pitchFamily="-1" charset="2"/>
            </a:endParaRP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function add </a:t>
            </a:r>
            <a:r>
              <a:rPr lang="en-US" sz="2400" i="0">
                <a:latin typeface="Times New Roman" pitchFamily="-1" charset="0"/>
              </a:rPr>
              <a:t>(triangle 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if </a:t>
            </a:r>
            <a:r>
              <a:rPr lang="en-US" sz="2400" i="0">
                <a:latin typeface="Times New Roman" pitchFamily="-1" charset="0"/>
              </a:rPr>
              <a:t>(</a:t>
            </a:r>
            <a:r>
              <a:rPr lang="en-US" sz="2400">
                <a:latin typeface="Times New Roman" pitchFamily="-1" charset="0"/>
              </a:rPr>
              <a:t>f(a</a:t>
            </a:r>
            <a:r>
              <a:rPr lang="en-US" sz="2400" i="0">
                <a:latin typeface="Times New Roman" pitchFamily="-1" charset="0"/>
              </a:rPr>
              <a:t>) &lt; 0 and </a:t>
            </a:r>
            <a:r>
              <a:rPr lang="en-US" sz="2400">
                <a:latin typeface="Times New Roman" pitchFamily="-1" charset="0"/>
              </a:rPr>
              <a:t>f(b</a:t>
            </a:r>
            <a:r>
              <a:rPr lang="en-US" sz="2400" i="0">
                <a:latin typeface="Times New Roman" pitchFamily="-1" charset="0"/>
              </a:rPr>
              <a:t>) &lt; 0 and </a:t>
            </a:r>
            <a:r>
              <a:rPr lang="en-US" sz="2400">
                <a:latin typeface="Times New Roman" pitchFamily="-1" charset="0"/>
              </a:rPr>
              <a:t>f(c</a:t>
            </a:r>
            <a:r>
              <a:rPr lang="en-US" sz="2400" i="0">
                <a:latin typeface="Times New Roman" pitchFamily="-1" charset="0"/>
              </a:rPr>
              <a:t>) &lt; 0) </a:t>
            </a:r>
            <a:r>
              <a:rPr lang="en-US" sz="2400" b="1" i="0">
                <a:latin typeface="Times New Roman" pitchFamily="-1" charset="0"/>
              </a:rPr>
              <a:t>then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if </a:t>
            </a:r>
            <a:r>
              <a:rPr lang="en-US" sz="2400" i="0">
                <a:latin typeface="Times New Roman" pitchFamily="-1" charset="0"/>
              </a:rPr>
              <a:t>(tree.minus.empty) </a:t>
            </a:r>
            <a:r>
              <a:rPr lang="en-US" sz="2400" b="1" i="0">
                <a:latin typeface="Times New Roman" pitchFamily="-1" charset="0"/>
              </a:rPr>
              <a:t>then 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	</a:t>
            </a:r>
            <a:r>
              <a:rPr lang="en-US" sz="2400" i="0">
                <a:latin typeface="Times New Roman" pitchFamily="-1" charset="0"/>
              </a:rPr>
              <a:t>tree.minus = node(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</a:t>
            </a:r>
            <a:r>
              <a:rPr lang="en-US" sz="2400" b="1" i="0">
                <a:latin typeface="Times New Roman" pitchFamily="-1" charset="0"/>
              </a:rPr>
              <a:t>else</a:t>
            </a:r>
            <a:endParaRPr lang="en-US" sz="2400" i="0">
              <a:latin typeface="Times New Roman" pitchFamily="-1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	 tree.minus.add(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else if </a:t>
            </a:r>
            <a:r>
              <a:rPr lang="en-US" sz="2400" i="0">
                <a:latin typeface="Times New Roman" pitchFamily="-1" charset="0"/>
              </a:rPr>
              <a:t>(</a:t>
            </a:r>
            <a:r>
              <a:rPr lang="en-US" sz="2400">
                <a:latin typeface="Times New Roman" pitchFamily="-1" charset="0"/>
              </a:rPr>
              <a:t>f(a</a:t>
            </a:r>
            <a:r>
              <a:rPr lang="en-US" sz="2400" i="0">
                <a:latin typeface="Times New Roman" pitchFamily="-1" charset="0"/>
              </a:rPr>
              <a:t>) &gt; 0 and </a:t>
            </a:r>
            <a:r>
              <a:rPr lang="en-US" sz="2400">
                <a:latin typeface="Times New Roman" pitchFamily="-1" charset="0"/>
              </a:rPr>
              <a:t>f(b</a:t>
            </a:r>
            <a:r>
              <a:rPr lang="en-US" sz="2400" i="0">
                <a:latin typeface="Times New Roman" pitchFamily="-1" charset="0"/>
              </a:rPr>
              <a:t>) &gt; 0 and </a:t>
            </a:r>
            <a:r>
              <a:rPr lang="en-US" sz="2400">
                <a:latin typeface="Times New Roman" pitchFamily="-1" charset="0"/>
              </a:rPr>
              <a:t>f(c</a:t>
            </a:r>
            <a:r>
              <a:rPr lang="en-US" sz="2400" i="0">
                <a:latin typeface="Times New Roman" pitchFamily="-1" charset="0"/>
              </a:rPr>
              <a:t>) &gt; 0) </a:t>
            </a:r>
            <a:r>
              <a:rPr lang="en-US" sz="2400" b="1" i="0">
                <a:latin typeface="Times New Roman" pitchFamily="-1" charset="0"/>
              </a:rPr>
              <a:t>then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 if </a:t>
            </a:r>
            <a:r>
              <a:rPr lang="en-US" sz="2400" i="0">
                <a:latin typeface="Times New Roman" pitchFamily="-1" charset="0"/>
              </a:rPr>
              <a:t>(tree.plus.empty) </a:t>
            </a:r>
            <a:r>
              <a:rPr lang="en-US" sz="2400" b="1" i="0">
                <a:latin typeface="Times New Roman" pitchFamily="-1" charset="0"/>
              </a:rPr>
              <a:t>then 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	 </a:t>
            </a:r>
            <a:r>
              <a:rPr lang="en-US" sz="2400" i="0">
                <a:latin typeface="Times New Roman" pitchFamily="-1" charset="0"/>
              </a:rPr>
              <a:t>tree.plus = node(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</a:t>
            </a:r>
            <a:r>
              <a:rPr lang="en-US" sz="2400" b="1" i="0">
                <a:latin typeface="Times New Roman" pitchFamily="-1" charset="0"/>
              </a:rPr>
              <a:t>else</a:t>
            </a:r>
            <a:endParaRPr lang="en-US" sz="2400" i="0">
              <a:latin typeface="Times New Roman" pitchFamily="-1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	tree.plus.add(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CFDB12-E99D-CB4B-AB99-9403610AA9C2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34E79B-A0E2-4444-8503-BC3005BCEAB7}" type="slidenum">
              <a:rPr lang="en-US">
                <a:latin typeface="Arial" pitchFamily="-1" charset="0"/>
              </a:rPr>
              <a:pPr/>
              <a:t>37</a:t>
            </a:fld>
            <a:endParaRPr lang="en-US">
              <a:latin typeface="Arial" pitchFamily="-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 Crossing a Plane</a:t>
            </a:r>
          </a:p>
        </p:txBody>
      </p:sp>
      <p:sp>
        <p:nvSpPr>
          <p:cNvPr id="58373" name="Freeform 6"/>
          <p:cNvSpPr>
            <a:spLocks/>
          </p:cNvSpPr>
          <p:nvPr/>
        </p:nvSpPr>
        <p:spPr bwMode="auto">
          <a:xfrm>
            <a:off x="1143000" y="1828800"/>
            <a:ext cx="3886200" cy="4114800"/>
          </a:xfrm>
          <a:custGeom>
            <a:avLst/>
            <a:gdLst>
              <a:gd name="T0" fmla="*/ 0 w 2448"/>
              <a:gd name="T1" fmla="*/ 0 h 2592"/>
              <a:gd name="T2" fmla="*/ 0 w 2448"/>
              <a:gd name="T3" fmla="*/ 2147483647 h 2592"/>
              <a:gd name="T4" fmla="*/ 2147483647 w 2448"/>
              <a:gd name="T5" fmla="*/ 2147483647 h 2592"/>
              <a:gd name="T6" fmla="*/ 0 w 2448"/>
              <a:gd name="T7" fmla="*/ 0 h 2592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592"/>
              <a:gd name="T14" fmla="*/ 2448 w 2448"/>
              <a:gd name="T15" fmla="*/ 2592 h 2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592">
                <a:moveTo>
                  <a:pt x="0" y="0"/>
                </a:moveTo>
                <a:lnTo>
                  <a:pt x="0" y="2592"/>
                </a:lnTo>
                <a:lnTo>
                  <a:pt x="2448" y="1152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4"/>
          <p:cNvSpPr>
            <a:spLocks noChangeArrowheads="1"/>
          </p:cNvSpPr>
          <p:nvPr/>
        </p:nvSpPr>
        <p:spPr bwMode="auto">
          <a:xfrm rot="-5400000">
            <a:off x="909638" y="2874963"/>
            <a:ext cx="4481512" cy="20812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08 w 21600"/>
              <a:gd name="T13" fmla="*/ 3108 h 21600"/>
              <a:gd name="T14" fmla="*/ 18492 w 21600"/>
              <a:gd name="T15" fmla="*/ 184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616" y="21600"/>
                </a:lnTo>
                <a:lnTo>
                  <a:pt x="1898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1143000" y="1828800"/>
            <a:ext cx="38862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1143000" y="3657600"/>
            <a:ext cx="388620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Freeform 9"/>
          <p:cNvSpPr>
            <a:spLocks/>
          </p:cNvSpPr>
          <p:nvPr/>
        </p:nvSpPr>
        <p:spPr bwMode="auto">
          <a:xfrm>
            <a:off x="3187700" y="2794000"/>
            <a:ext cx="1841500" cy="1958975"/>
          </a:xfrm>
          <a:custGeom>
            <a:avLst/>
            <a:gdLst>
              <a:gd name="T0" fmla="*/ 0 w 1152"/>
              <a:gd name="T1" fmla="*/ 0 h 1296"/>
              <a:gd name="T2" fmla="*/ 0 w 1152"/>
              <a:gd name="T3" fmla="*/ 2147483647 h 1296"/>
              <a:gd name="T4" fmla="*/ 2147483647 w 1152"/>
              <a:gd name="T5" fmla="*/ 2147483647 h 1296"/>
              <a:gd name="T6" fmla="*/ 0 w 1152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296"/>
              <a:gd name="T14" fmla="*/ 1152 w 1152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296">
                <a:moveTo>
                  <a:pt x="0" y="0"/>
                </a:moveTo>
                <a:lnTo>
                  <a:pt x="0" y="1296"/>
                </a:lnTo>
                <a:lnTo>
                  <a:pt x="115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823913" y="1549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045075" y="3389313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c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819150" y="57531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3195638" y="2779713"/>
            <a:ext cx="0" cy="19637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2" name="Oval 14"/>
          <p:cNvSpPr>
            <a:spLocks noChangeArrowheads="1"/>
          </p:cNvSpPr>
          <p:nvPr/>
        </p:nvSpPr>
        <p:spPr bwMode="auto">
          <a:xfrm>
            <a:off x="3105150" y="46450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Oval 15"/>
          <p:cNvSpPr>
            <a:spLocks noChangeArrowheads="1"/>
          </p:cNvSpPr>
          <p:nvPr/>
        </p:nvSpPr>
        <p:spPr bwMode="auto">
          <a:xfrm>
            <a:off x="3108325" y="269081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046413" y="230505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998788" y="475932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5283200" y="1865313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Two vertices,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 and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will be on one side and one, </a:t>
            </a:r>
            <a:r>
              <a:rPr lang="en-US" sz="2400" b="1">
                <a:latin typeface="Times New Roman" pitchFamily="-1" charset="0"/>
              </a:rPr>
              <a:t>c</a:t>
            </a:r>
            <a:r>
              <a:rPr lang="en-US" sz="2400" i="0"/>
              <a:t>,  on the other side.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5283200" y="4343400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Find intercepts ,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 and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of the plane with the 2 edges that cross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6" grpId="0"/>
      <p:bldP spid="16078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A57175-7D3E-B140-8406-0092EBE1D2FF}" type="datetime4">
              <a:rPr lang="en-US">
                <a:latin typeface="Arial" pitchFamily="-1" charset="0"/>
              </a:rPr>
              <a:pPr/>
              <a:t>September 26, 2012</a:t>
            </a:fld>
            <a:endParaRPr lang="en-US">
              <a:latin typeface="Arial" pitchFamily="-1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9CC55D-BE31-884B-B96A-42E68870B92D}" type="slidenum">
              <a:rPr lang="en-US">
                <a:latin typeface="Arial" pitchFamily="-1" charset="0"/>
              </a:rPr>
              <a:pPr/>
              <a:t>38</a:t>
            </a:fld>
            <a:endParaRPr lang="en-US">
              <a:latin typeface="Arial" pitchFamily="-1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Cutting the Triangle</a:t>
            </a:r>
          </a:p>
        </p:txBody>
      </p:sp>
      <p:sp>
        <p:nvSpPr>
          <p:cNvPr id="60421" name="Freeform 3"/>
          <p:cNvSpPr>
            <a:spLocks/>
          </p:cNvSpPr>
          <p:nvPr/>
        </p:nvSpPr>
        <p:spPr bwMode="auto">
          <a:xfrm>
            <a:off x="1143000" y="1828800"/>
            <a:ext cx="3886200" cy="4114800"/>
          </a:xfrm>
          <a:custGeom>
            <a:avLst/>
            <a:gdLst>
              <a:gd name="T0" fmla="*/ 0 w 2448"/>
              <a:gd name="T1" fmla="*/ 0 h 2592"/>
              <a:gd name="T2" fmla="*/ 0 w 2448"/>
              <a:gd name="T3" fmla="*/ 2147483647 h 2592"/>
              <a:gd name="T4" fmla="*/ 2147483647 w 2448"/>
              <a:gd name="T5" fmla="*/ 2147483647 h 2592"/>
              <a:gd name="T6" fmla="*/ 0 w 2448"/>
              <a:gd name="T7" fmla="*/ 0 h 2592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592"/>
              <a:gd name="T14" fmla="*/ 2448 w 2448"/>
              <a:gd name="T15" fmla="*/ 2592 h 2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592">
                <a:moveTo>
                  <a:pt x="0" y="0"/>
                </a:moveTo>
                <a:lnTo>
                  <a:pt x="0" y="2592"/>
                </a:lnTo>
                <a:lnTo>
                  <a:pt x="2448" y="1152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2" name="Line 5"/>
          <p:cNvSpPr>
            <a:spLocks noChangeShapeType="1"/>
          </p:cNvSpPr>
          <p:nvPr/>
        </p:nvSpPr>
        <p:spPr bwMode="auto">
          <a:xfrm>
            <a:off x="1143000" y="1828800"/>
            <a:ext cx="38862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 flipV="1">
            <a:off x="1143000" y="3657600"/>
            <a:ext cx="388620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4" name="Freeform 7"/>
          <p:cNvSpPr>
            <a:spLocks/>
          </p:cNvSpPr>
          <p:nvPr/>
        </p:nvSpPr>
        <p:spPr bwMode="auto">
          <a:xfrm>
            <a:off x="3187700" y="2794000"/>
            <a:ext cx="1841500" cy="1958975"/>
          </a:xfrm>
          <a:custGeom>
            <a:avLst/>
            <a:gdLst>
              <a:gd name="T0" fmla="*/ 0 w 1152"/>
              <a:gd name="T1" fmla="*/ 0 h 1296"/>
              <a:gd name="T2" fmla="*/ 0 w 1152"/>
              <a:gd name="T3" fmla="*/ 2147483647 h 1296"/>
              <a:gd name="T4" fmla="*/ 2147483647 w 1152"/>
              <a:gd name="T5" fmla="*/ 2147483647 h 1296"/>
              <a:gd name="T6" fmla="*/ 0 w 1152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296"/>
              <a:gd name="T14" fmla="*/ 1152 w 1152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296">
                <a:moveTo>
                  <a:pt x="0" y="0"/>
                </a:moveTo>
                <a:lnTo>
                  <a:pt x="0" y="1296"/>
                </a:lnTo>
                <a:lnTo>
                  <a:pt x="115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823913" y="1549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60426" name="Text Box 9"/>
          <p:cNvSpPr txBox="1">
            <a:spLocks noChangeArrowheads="1"/>
          </p:cNvSpPr>
          <p:nvPr/>
        </p:nvSpPr>
        <p:spPr bwMode="auto">
          <a:xfrm>
            <a:off x="5045075" y="3389313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c</a:t>
            </a:r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819150" y="57531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60428" name="Line 11"/>
          <p:cNvSpPr>
            <a:spLocks noChangeShapeType="1"/>
          </p:cNvSpPr>
          <p:nvPr/>
        </p:nvSpPr>
        <p:spPr bwMode="auto">
          <a:xfrm>
            <a:off x="3195638" y="2779713"/>
            <a:ext cx="0" cy="19637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Oval 12"/>
          <p:cNvSpPr>
            <a:spLocks noChangeArrowheads="1"/>
          </p:cNvSpPr>
          <p:nvPr/>
        </p:nvSpPr>
        <p:spPr bwMode="auto">
          <a:xfrm>
            <a:off x="3105150" y="46450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3046413" y="230505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998788" y="475932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5283200" y="1865313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Cut the triangle into three triangles, none of which cross the cutting plane.</a:t>
            </a:r>
          </a:p>
        </p:txBody>
      </p:sp>
      <p:sp>
        <p:nvSpPr>
          <p:cNvPr id="60433" name="Line 18"/>
          <p:cNvSpPr>
            <a:spLocks noChangeShapeType="1"/>
          </p:cNvSpPr>
          <p:nvPr/>
        </p:nvSpPr>
        <p:spPr bwMode="auto">
          <a:xfrm flipH="1">
            <a:off x="1143000" y="2743200"/>
            <a:ext cx="2057400" cy="3200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4" name="Oval 13"/>
          <p:cNvSpPr>
            <a:spLocks noChangeArrowheads="1"/>
          </p:cNvSpPr>
          <p:nvPr/>
        </p:nvSpPr>
        <p:spPr bwMode="auto">
          <a:xfrm>
            <a:off x="3108325" y="269081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5283200" y="4070350"/>
            <a:ext cx="3632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Be careful when one or more of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,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and </a:t>
            </a:r>
            <a:r>
              <a:rPr lang="en-US" sz="2400" b="1">
                <a:latin typeface="Times New Roman" pitchFamily="-1" charset="0"/>
              </a:rPr>
              <a:t>c</a:t>
            </a:r>
            <a:r>
              <a:rPr lang="en-US" sz="2400" i="0"/>
              <a:t> is close to or on the cutting 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6" grpId="0"/>
      <p:bldP spid="1638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C4EF61-21E4-1042-BFCE-D8CBC3926EE1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9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41F13D-80A6-5543-BA9B-D9AA9EB83F85}" type="slidenum">
              <a:rPr lang="en-US" smtClean="0">
                <a:latin typeface="Arial" pitchFamily="-1" charset="0"/>
              </a:rPr>
              <a:pPr/>
              <a:t>4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95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Cross Product and Area</a:t>
            </a:r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4552950" y="1744663"/>
          <a:ext cx="4305300" cy="852487"/>
        </p:xfrm>
        <a:graphic>
          <a:graphicData uri="http://schemas.openxmlformats.org/presentationml/2006/ole">
            <p:oleObj spid="_x0000_s49154" name="Equation" r:id="rId4" imgW="1283097" imgH="254397" progId="Equation.DSMT4">
              <p:embed/>
            </p:oleObj>
          </a:graphicData>
        </a:graphic>
      </p:graphicFrame>
      <p:sp>
        <p:nvSpPr>
          <p:cNvPr id="149511" name="Line 20"/>
          <p:cNvSpPr>
            <a:spLocks noChangeShapeType="1"/>
          </p:cNvSpPr>
          <p:nvPr/>
        </p:nvSpPr>
        <p:spPr bwMode="auto">
          <a:xfrm flipV="1">
            <a:off x="896938" y="1774825"/>
            <a:ext cx="0" cy="2516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2" name="Line 21"/>
          <p:cNvSpPr>
            <a:spLocks noChangeShapeType="1"/>
          </p:cNvSpPr>
          <p:nvPr/>
        </p:nvSpPr>
        <p:spPr bwMode="auto">
          <a:xfrm flipV="1">
            <a:off x="887413" y="4092575"/>
            <a:ext cx="1393825" cy="207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3" name="Line 22"/>
          <p:cNvSpPr>
            <a:spLocks noChangeShapeType="1"/>
          </p:cNvSpPr>
          <p:nvPr/>
        </p:nvSpPr>
        <p:spPr bwMode="auto">
          <a:xfrm>
            <a:off x="896938" y="4291013"/>
            <a:ext cx="1919287" cy="860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4" name="Text Box 25"/>
          <p:cNvSpPr txBox="1">
            <a:spLocks noChangeArrowheads="1"/>
          </p:cNvSpPr>
          <p:nvPr/>
        </p:nvSpPr>
        <p:spPr bwMode="auto">
          <a:xfrm>
            <a:off x="962025" y="191135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  <a:r>
              <a:rPr lang="en-US" sz="2400" b="0"/>
              <a:t>x</a:t>
            </a:r>
            <a:r>
              <a:rPr lang="en-US" sz="2400"/>
              <a:t>b</a:t>
            </a:r>
          </a:p>
        </p:txBody>
      </p:sp>
      <p:sp>
        <p:nvSpPr>
          <p:cNvPr id="149515" name="Text Box 26"/>
          <p:cNvSpPr txBox="1">
            <a:spLocks noChangeArrowheads="1"/>
          </p:cNvSpPr>
          <p:nvPr/>
        </p:nvSpPr>
        <p:spPr bwMode="auto">
          <a:xfrm>
            <a:off x="2182813" y="486251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149516" name="Text Box 27"/>
          <p:cNvSpPr txBox="1">
            <a:spLocks noChangeArrowheads="1"/>
          </p:cNvSpPr>
          <p:nvPr/>
        </p:nvSpPr>
        <p:spPr bwMode="auto">
          <a:xfrm>
            <a:off x="1628775" y="3784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149517" name="Text Box 28"/>
          <p:cNvSpPr txBox="1">
            <a:spLocks noChangeArrowheads="1"/>
          </p:cNvSpPr>
          <p:nvPr/>
        </p:nvSpPr>
        <p:spPr bwMode="auto">
          <a:xfrm>
            <a:off x="1374775" y="40846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i="1">
                <a:sym typeface="Symbol" pitchFamily="-1" charset="2"/>
              </a:rPr>
              <a:t>φ</a:t>
            </a:r>
          </a:p>
        </p:txBody>
      </p:sp>
      <p:sp>
        <p:nvSpPr>
          <p:cNvPr id="149518" name="Line 30"/>
          <p:cNvSpPr>
            <a:spLocks noChangeShapeType="1"/>
          </p:cNvSpPr>
          <p:nvPr/>
        </p:nvSpPr>
        <p:spPr bwMode="auto">
          <a:xfrm flipV="1">
            <a:off x="904875" y="4029075"/>
            <a:ext cx="271463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9" name="Line 31"/>
          <p:cNvSpPr>
            <a:spLocks noChangeShapeType="1"/>
          </p:cNvSpPr>
          <p:nvPr/>
        </p:nvSpPr>
        <p:spPr bwMode="auto">
          <a:xfrm flipH="1">
            <a:off x="1168400" y="4029075"/>
            <a:ext cx="793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3751263" y="2992438"/>
            <a:ext cx="2989262" cy="1925637"/>
            <a:chOff x="2363" y="1885"/>
            <a:chExt cx="1883" cy="1213"/>
          </a:xfrm>
        </p:grpSpPr>
        <p:sp>
          <p:nvSpPr>
            <p:cNvPr id="149531" name="Line 38"/>
            <p:cNvSpPr>
              <a:spLocks noChangeShapeType="1"/>
            </p:cNvSpPr>
            <p:nvPr/>
          </p:nvSpPr>
          <p:spPr bwMode="auto">
            <a:xfrm rot="20193463" flipV="1">
              <a:off x="2363" y="2099"/>
              <a:ext cx="1459" cy="3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32" name="Line 39"/>
            <p:cNvSpPr>
              <a:spLocks noChangeShapeType="1"/>
            </p:cNvSpPr>
            <p:nvPr/>
          </p:nvSpPr>
          <p:spPr bwMode="auto">
            <a:xfrm rot="-1406537">
              <a:off x="2562" y="2353"/>
              <a:ext cx="1684" cy="74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33" name="Text Box 40"/>
            <p:cNvSpPr txBox="1">
              <a:spLocks noChangeArrowheads="1"/>
            </p:cNvSpPr>
            <p:nvPr/>
          </p:nvSpPr>
          <p:spPr bwMode="auto">
            <a:xfrm>
              <a:off x="3935" y="2708"/>
              <a:ext cx="1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  <p:sp>
          <p:nvSpPr>
            <p:cNvPr id="149534" name="Text Box 41"/>
            <p:cNvSpPr txBox="1">
              <a:spLocks noChangeArrowheads="1"/>
            </p:cNvSpPr>
            <p:nvPr/>
          </p:nvSpPr>
          <p:spPr bwMode="auto">
            <a:xfrm>
              <a:off x="3131" y="1885"/>
              <a:ext cx="2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  <p:sp>
          <p:nvSpPr>
            <p:cNvPr id="149535" name="Text Box 42"/>
            <p:cNvSpPr txBox="1">
              <a:spLocks noChangeArrowheads="1"/>
            </p:cNvSpPr>
            <p:nvPr/>
          </p:nvSpPr>
          <p:spPr bwMode="auto">
            <a:xfrm>
              <a:off x="2757" y="2435"/>
              <a:ext cx="4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 i="1">
                  <a:sym typeface="Symbol" pitchFamily="-1" charset="2"/>
                </a:rPr>
                <a:t>φ</a:t>
              </a:r>
            </a:p>
          </p:txBody>
        </p:sp>
      </p:grpSp>
      <p:sp>
        <p:nvSpPr>
          <p:cNvPr id="149521" name="Text Box 47"/>
          <p:cNvSpPr txBox="1">
            <a:spLocks noChangeArrowheads="1"/>
          </p:cNvSpPr>
          <p:nvPr/>
        </p:nvSpPr>
        <p:spPr bwMode="auto">
          <a:xfrm>
            <a:off x="4376738" y="311626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5846763" y="2914650"/>
            <a:ext cx="1243012" cy="1425575"/>
            <a:chOff x="3683" y="1836"/>
            <a:chExt cx="783" cy="898"/>
          </a:xfrm>
        </p:grpSpPr>
        <p:sp>
          <p:nvSpPr>
            <p:cNvPr id="149530" name="Line 44"/>
            <p:cNvSpPr>
              <a:spLocks noChangeShapeType="1"/>
            </p:cNvSpPr>
            <p:nvPr/>
          </p:nvSpPr>
          <p:spPr bwMode="auto">
            <a:xfrm>
              <a:off x="3683" y="1836"/>
              <a:ext cx="0" cy="89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49507" name="Object 3"/>
            <p:cNvGraphicFramePr>
              <a:graphicFrameLocks noChangeAspect="1"/>
            </p:cNvGraphicFramePr>
            <p:nvPr/>
          </p:nvGraphicFramePr>
          <p:xfrm>
            <a:off x="3740" y="2085"/>
            <a:ext cx="726" cy="353"/>
          </p:xfrm>
          <a:graphic>
            <a:graphicData uri="http://schemas.openxmlformats.org/presentationml/2006/ole">
              <p:oleObj spid="_x0000_s49155" name="Equation" r:id="rId5" imgW="533565" imgH="254287" progId="Equation.DSMT4">
                <p:embed/>
              </p:oleObj>
            </a:graphicData>
          </a:graphic>
        </p:graphicFrame>
      </p:grpSp>
      <p:sp>
        <p:nvSpPr>
          <p:cNvPr id="149523" name="Text Box 53"/>
          <p:cNvSpPr txBox="1">
            <a:spLocks noChangeArrowheads="1"/>
          </p:cNvSpPr>
          <p:nvPr/>
        </p:nvSpPr>
        <p:spPr bwMode="auto">
          <a:xfrm>
            <a:off x="4916488" y="4572000"/>
            <a:ext cx="1012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5514" name="Line 58"/>
          <p:cNvSpPr>
            <a:spLocks noChangeShapeType="1"/>
          </p:cNvSpPr>
          <p:nvPr/>
        </p:nvSpPr>
        <p:spPr bwMode="auto">
          <a:xfrm rot="20193463" flipV="1">
            <a:off x="6651625" y="3357563"/>
            <a:ext cx="2316163" cy="5365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15" name="Line 59"/>
          <p:cNvSpPr>
            <a:spLocks noChangeShapeType="1"/>
          </p:cNvSpPr>
          <p:nvPr/>
        </p:nvSpPr>
        <p:spPr bwMode="auto">
          <a:xfrm rot="-1406537">
            <a:off x="5970588" y="2330450"/>
            <a:ext cx="2673350" cy="11826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4067175" y="3773488"/>
            <a:ext cx="2673350" cy="1182687"/>
            <a:chOff x="2562" y="2377"/>
            <a:chExt cx="1684" cy="745"/>
          </a:xfrm>
        </p:grpSpPr>
        <p:sp>
          <p:nvSpPr>
            <p:cNvPr id="149528" name="Text Box 61"/>
            <p:cNvSpPr txBox="1">
              <a:spLocks noChangeArrowheads="1"/>
            </p:cNvSpPr>
            <p:nvPr/>
          </p:nvSpPr>
          <p:spPr bwMode="auto">
            <a:xfrm>
              <a:off x="3205" y="2698"/>
              <a:ext cx="6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/>
                <a:t>||</a:t>
              </a:r>
              <a:r>
                <a:rPr lang="en-US" sz="2400"/>
                <a:t>a</a:t>
              </a:r>
              <a:r>
                <a:rPr lang="en-US" sz="2400" b="0"/>
                <a:t>||</a:t>
              </a:r>
            </a:p>
          </p:txBody>
        </p:sp>
        <p:sp>
          <p:nvSpPr>
            <p:cNvPr id="149529" name="Line 62"/>
            <p:cNvSpPr>
              <a:spLocks noChangeShapeType="1"/>
            </p:cNvSpPr>
            <p:nvPr/>
          </p:nvSpPr>
          <p:spPr bwMode="auto">
            <a:xfrm rot="-1406537">
              <a:off x="2562" y="2377"/>
              <a:ext cx="1684" cy="745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5520" name="Text Box 64"/>
          <p:cNvSpPr txBox="1">
            <a:spLocks noChangeArrowheads="1"/>
          </p:cNvSpPr>
          <p:nvPr/>
        </p:nvSpPr>
        <p:spPr bwMode="auto">
          <a:xfrm>
            <a:off x="3214688" y="5526088"/>
            <a:ext cx="555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/>
              <a:t>||</a:t>
            </a:r>
            <a:r>
              <a:rPr lang="en-US" sz="2400" dirty="0" smtClean="0"/>
              <a:t>a </a:t>
            </a:r>
            <a:r>
              <a:rPr lang="en-US" sz="2400" b="0" dirty="0" err="1" smtClean="0"/>
              <a:t>x</a:t>
            </a:r>
            <a:r>
              <a:rPr lang="en-US" sz="2400" b="0" dirty="0" smtClean="0"/>
              <a:t> </a:t>
            </a:r>
            <a:r>
              <a:rPr lang="en-US" sz="2400" dirty="0" err="1" smtClean="0"/>
              <a:t>b</a:t>
            </a:r>
            <a:r>
              <a:rPr lang="en-US" sz="2400" b="0" dirty="0"/>
              <a:t>|| = area of the parallelogram.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514" grpId="0" animBg="1"/>
      <p:bldP spid="275515" grpId="0" animBg="1"/>
      <p:bldP spid="2755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064AF9-3DB8-0047-886A-D6C54ACE9ED4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155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A8FB65-4BAA-B84D-9C81-F9A5DEF7E9FD}" type="slidenum">
              <a:rPr lang="en-US" smtClean="0">
                <a:latin typeface="Arial" pitchFamily="-1" charset="0"/>
              </a:rPr>
              <a:pPr/>
              <a:t>5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1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Computing the Cross Product</a:t>
            </a:r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>
            <p:ph idx="1"/>
          </p:nvPr>
        </p:nvGraphicFramePr>
        <p:xfrm>
          <a:off x="474663" y="1911350"/>
          <a:ext cx="8059737" cy="3178175"/>
        </p:xfrm>
        <a:graphic>
          <a:graphicData uri="http://schemas.openxmlformats.org/presentationml/2006/ole">
            <p:oleObj spid="_x0000_s51202" name="Equation" r:id="rId4" imgW="3188097" imgH="12576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834D8E8-86DC-114E-A36A-75F4DFB9BC28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3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9F9C6F-2125-714F-9AA5-BC4887AE8F07}" type="slidenum">
              <a:rPr lang="en-US" smtClean="0">
                <a:latin typeface="Arial" pitchFamily="-1" charset="0"/>
              </a:rPr>
              <a:pPr/>
              <a:t>6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3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Linear Interpolation</a:t>
            </a:r>
          </a:p>
        </p:txBody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LERP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: /lerp/, vi.,n.</a:t>
            </a:r>
          </a:p>
          <a:p>
            <a:pPr lvl="1" eaLnBrk="1" hangingPunct="1"/>
            <a:r>
              <a:rPr lang="en-US"/>
              <a:t>Quasi-acronym for Linear Interpolation, used as a verb or noun for the operation. “Bresenham's algorithm lerps incrementally between the two endpoints of the line.”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             </a:t>
            </a:r>
            <a:r>
              <a:rPr lang="en-US">
                <a:solidFill>
                  <a:srgbClr val="33CCCC"/>
                </a:solidFill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= (1 – t) a + t b = a + t(b – a)</a:t>
            </a:r>
          </a:p>
          <a:p>
            <a:pPr eaLnBrk="1" hangingPunct="1"/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217738" y="4498975"/>
            <a:ext cx="3586162" cy="1784350"/>
            <a:chOff x="1397" y="2834"/>
            <a:chExt cx="2259" cy="1124"/>
          </a:xfrm>
        </p:grpSpPr>
        <p:sp>
          <p:nvSpPr>
            <p:cNvPr id="153607" name="Oval 4"/>
            <p:cNvSpPr>
              <a:spLocks noChangeArrowheads="1"/>
            </p:cNvSpPr>
            <p:nvPr/>
          </p:nvSpPr>
          <p:spPr bwMode="auto">
            <a:xfrm>
              <a:off x="1614" y="379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8" name="Oval 5"/>
            <p:cNvSpPr>
              <a:spLocks noChangeArrowheads="1"/>
            </p:cNvSpPr>
            <p:nvPr/>
          </p:nvSpPr>
          <p:spPr bwMode="auto">
            <a:xfrm>
              <a:off x="3440" y="317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9" name="Line 6"/>
            <p:cNvSpPr>
              <a:spLocks noChangeShapeType="1"/>
            </p:cNvSpPr>
            <p:nvPr/>
          </p:nvSpPr>
          <p:spPr bwMode="auto">
            <a:xfrm flipV="1">
              <a:off x="1642" y="3199"/>
              <a:ext cx="1820" cy="6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0" name="Text Box 7"/>
            <p:cNvSpPr txBox="1">
              <a:spLocks noChangeArrowheads="1"/>
            </p:cNvSpPr>
            <p:nvPr/>
          </p:nvSpPr>
          <p:spPr bwMode="auto">
            <a:xfrm>
              <a:off x="1453" y="371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53611" name="Text Box 8"/>
            <p:cNvSpPr txBox="1">
              <a:spLocks noChangeArrowheads="1"/>
            </p:cNvSpPr>
            <p:nvPr/>
          </p:nvSpPr>
          <p:spPr bwMode="auto">
            <a:xfrm>
              <a:off x="3462" y="3049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53612" name="Oval 9"/>
            <p:cNvSpPr>
              <a:spLocks noChangeArrowheads="1"/>
            </p:cNvSpPr>
            <p:nvPr/>
          </p:nvSpPr>
          <p:spPr bwMode="auto">
            <a:xfrm>
              <a:off x="2191" y="3599"/>
              <a:ext cx="56" cy="56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3" name="Line 10"/>
            <p:cNvSpPr>
              <a:spLocks noChangeShapeType="1"/>
            </p:cNvSpPr>
            <p:nvPr/>
          </p:nvSpPr>
          <p:spPr bwMode="auto">
            <a:xfrm>
              <a:off x="1397" y="2834"/>
              <a:ext cx="798" cy="775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4" name="Line 12"/>
            <p:cNvSpPr>
              <a:spLocks noChangeShapeType="1"/>
            </p:cNvSpPr>
            <p:nvPr/>
          </p:nvSpPr>
          <p:spPr bwMode="auto">
            <a:xfrm>
              <a:off x="1585" y="3713"/>
              <a:ext cx="12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5" name="Line 13"/>
            <p:cNvSpPr>
              <a:spLocks noChangeShapeType="1"/>
            </p:cNvSpPr>
            <p:nvPr/>
          </p:nvSpPr>
          <p:spPr bwMode="auto">
            <a:xfrm>
              <a:off x="2161" y="3501"/>
              <a:ext cx="74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6" name="Line 14"/>
            <p:cNvSpPr>
              <a:spLocks noChangeShapeType="1"/>
            </p:cNvSpPr>
            <p:nvPr/>
          </p:nvSpPr>
          <p:spPr bwMode="auto">
            <a:xfrm>
              <a:off x="3410" y="3068"/>
              <a:ext cx="137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7" name="Line 15"/>
            <p:cNvSpPr>
              <a:spLocks noChangeShapeType="1"/>
            </p:cNvSpPr>
            <p:nvPr/>
          </p:nvSpPr>
          <p:spPr bwMode="auto">
            <a:xfrm flipV="1">
              <a:off x="1677" y="3268"/>
              <a:ext cx="1836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8" name="Text Box 16"/>
            <p:cNvSpPr txBox="1">
              <a:spLocks noChangeArrowheads="1"/>
            </p:cNvSpPr>
            <p:nvPr/>
          </p:nvSpPr>
          <p:spPr bwMode="auto">
            <a:xfrm rot="-981088">
              <a:off x="2407" y="3598"/>
              <a:ext cx="3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L</a:t>
              </a:r>
            </a:p>
          </p:txBody>
        </p:sp>
        <p:sp>
          <p:nvSpPr>
            <p:cNvPr id="153619" name="Text Box 17"/>
            <p:cNvSpPr txBox="1">
              <a:spLocks noChangeArrowheads="1"/>
            </p:cNvSpPr>
            <p:nvPr/>
          </p:nvSpPr>
          <p:spPr bwMode="auto">
            <a:xfrm rot="-1194292">
              <a:off x="1690" y="3442"/>
              <a:ext cx="3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tL</a:t>
              </a:r>
            </a:p>
          </p:txBody>
        </p:sp>
        <p:sp>
          <p:nvSpPr>
            <p:cNvPr id="153620" name="Text Box 18"/>
            <p:cNvSpPr txBox="1">
              <a:spLocks noChangeArrowheads="1"/>
            </p:cNvSpPr>
            <p:nvPr/>
          </p:nvSpPr>
          <p:spPr bwMode="auto">
            <a:xfrm rot="-1102339">
              <a:off x="2609" y="3086"/>
              <a:ext cx="5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(1-t)L</a:t>
              </a:r>
            </a:p>
          </p:txBody>
        </p:sp>
        <p:sp>
          <p:nvSpPr>
            <p:cNvPr id="153621" name="Line 19"/>
            <p:cNvSpPr>
              <a:spLocks noChangeShapeType="1"/>
            </p:cNvSpPr>
            <p:nvPr/>
          </p:nvSpPr>
          <p:spPr bwMode="auto">
            <a:xfrm flipV="1">
              <a:off x="1597" y="3552"/>
              <a:ext cx="587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22" name="Line 20"/>
            <p:cNvSpPr>
              <a:spLocks noChangeShapeType="1"/>
            </p:cNvSpPr>
            <p:nvPr/>
          </p:nvSpPr>
          <p:spPr bwMode="auto">
            <a:xfrm flipV="1">
              <a:off x="2190" y="3114"/>
              <a:ext cx="1243" cy="4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0AD4AC-69C2-B044-95E6-1CA14C1F0771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5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C6E675-1CA4-214B-8D9E-3D31A1EB487A}" type="slidenum">
              <a:rPr lang="en-US" smtClean="0">
                <a:latin typeface="Arial" pitchFamily="-1" charset="0"/>
              </a:rPr>
              <a:pPr/>
              <a:t>7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Lerping</a:t>
            </a:r>
          </a:p>
        </p:txBody>
      </p:sp>
      <p:sp>
        <p:nvSpPr>
          <p:cNvPr id="155653" name="Text Box 13"/>
          <p:cNvSpPr txBox="1">
            <a:spLocks noChangeArrowheads="1"/>
          </p:cNvSpPr>
          <p:nvPr/>
        </p:nvSpPr>
        <p:spPr bwMode="auto">
          <a:xfrm>
            <a:off x="7107238" y="2565400"/>
            <a:ext cx="588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55654" name="Oval 9"/>
          <p:cNvSpPr>
            <a:spLocks noChangeArrowheads="1"/>
          </p:cNvSpPr>
          <p:nvPr/>
        </p:nvSpPr>
        <p:spPr bwMode="auto">
          <a:xfrm>
            <a:off x="1585913" y="5529263"/>
            <a:ext cx="17145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5" name="Oval 10"/>
          <p:cNvSpPr>
            <a:spLocks noChangeArrowheads="1"/>
          </p:cNvSpPr>
          <p:nvPr/>
        </p:nvSpPr>
        <p:spPr bwMode="auto">
          <a:xfrm>
            <a:off x="7135813" y="3351213"/>
            <a:ext cx="169862" cy="1952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6" name="Line 11"/>
          <p:cNvSpPr>
            <a:spLocks noChangeShapeType="1"/>
          </p:cNvSpPr>
          <p:nvPr/>
        </p:nvSpPr>
        <p:spPr bwMode="auto">
          <a:xfrm flipV="1">
            <a:off x="1671638" y="3449638"/>
            <a:ext cx="5530850" cy="2179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7" name="Text Box 12"/>
          <p:cNvSpPr txBox="1">
            <a:spLocks noChangeArrowheads="1"/>
          </p:cNvSpPr>
          <p:nvPr/>
        </p:nvSpPr>
        <p:spPr bwMode="auto">
          <a:xfrm>
            <a:off x="1096963" y="5248275"/>
            <a:ext cx="554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55658" name="Line 16"/>
          <p:cNvSpPr>
            <a:spLocks noChangeShapeType="1"/>
          </p:cNvSpPr>
          <p:nvPr/>
        </p:nvSpPr>
        <p:spPr bwMode="auto">
          <a:xfrm>
            <a:off x="1498600" y="5233988"/>
            <a:ext cx="36512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9" name="Line 18"/>
          <p:cNvSpPr>
            <a:spLocks noChangeShapeType="1"/>
          </p:cNvSpPr>
          <p:nvPr/>
        </p:nvSpPr>
        <p:spPr bwMode="auto">
          <a:xfrm>
            <a:off x="7043738" y="2994025"/>
            <a:ext cx="415925" cy="930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0" name="Line 19"/>
          <p:cNvSpPr>
            <a:spLocks noChangeShapeType="1"/>
          </p:cNvSpPr>
          <p:nvPr/>
        </p:nvSpPr>
        <p:spPr bwMode="auto">
          <a:xfrm flipV="1">
            <a:off x="1778000" y="3687763"/>
            <a:ext cx="5578475" cy="2198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1" name="Text Box 20"/>
          <p:cNvSpPr txBox="1">
            <a:spLocks noChangeArrowheads="1"/>
          </p:cNvSpPr>
          <p:nvPr/>
        </p:nvSpPr>
        <p:spPr bwMode="auto">
          <a:xfrm rot="-981088">
            <a:off x="3944938" y="4845050"/>
            <a:ext cx="96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</a:p>
        </p:txBody>
      </p:sp>
      <p:sp>
        <p:nvSpPr>
          <p:cNvPr id="155662" name="Text Box 25"/>
          <p:cNvSpPr txBox="1">
            <a:spLocks noChangeArrowheads="1"/>
          </p:cNvSpPr>
          <p:nvPr/>
        </p:nvSpPr>
        <p:spPr bwMode="auto">
          <a:xfrm>
            <a:off x="679450" y="1674813"/>
            <a:ext cx="6708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33CCCC"/>
                </a:solidFill>
              </a:rPr>
              <a:t>p</a:t>
            </a:r>
            <a:r>
              <a:rPr lang="en-US" sz="3200" b="0"/>
              <a:t> = (1 – t) a + t b = a + t(b – a)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30275" y="2201863"/>
            <a:ext cx="3594100" cy="2422525"/>
            <a:chOff x="586" y="1387"/>
            <a:chExt cx="2264" cy="1526"/>
          </a:xfrm>
        </p:grpSpPr>
        <p:sp>
          <p:nvSpPr>
            <p:cNvPr id="155682" name="Line 28"/>
            <p:cNvSpPr>
              <a:spLocks noChangeShapeType="1"/>
            </p:cNvSpPr>
            <p:nvPr/>
          </p:nvSpPr>
          <p:spPr bwMode="auto">
            <a:xfrm>
              <a:off x="586" y="1387"/>
              <a:ext cx="2160" cy="1404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83" name="Text Box 29"/>
            <p:cNvSpPr txBox="1">
              <a:spLocks noChangeArrowheads="1"/>
            </p:cNvSpPr>
            <p:nvPr/>
          </p:nvSpPr>
          <p:spPr bwMode="auto">
            <a:xfrm>
              <a:off x="1515" y="2044"/>
              <a:ext cx="48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.5</a:t>
              </a:r>
            </a:p>
          </p:txBody>
        </p:sp>
        <p:sp>
          <p:nvSpPr>
            <p:cNvPr id="155684" name="Oval 30"/>
            <p:cNvSpPr>
              <a:spLocks noChangeArrowheads="1"/>
            </p:cNvSpPr>
            <p:nvPr/>
          </p:nvSpPr>
          <p:spPr bwMode="auto">
            <a:xfrm>
              <a:off x="2743" y="2791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23925" y="2198688"/>
            <a:ext cx="6383338" cy="1346200"/>
            <a:chOff x="582" y="1385"/>
            <a:chExt cx="4021" cy="848"/>
          </a:xfrm>
        </p:grpSpPr>
        <p:sp>
          <p:nvSpPr>
            <p:cNvPr id="155679" name="Line 31"/>
            <p:cNvSpPr>
              <a:spLocks noChangeShapeType="1"/>
            </p:cNvSpPr>
            <p:nvPr/>
          </p:nvSpPr>
          <p:spPr bwMode="auto">
            <a:xfrm>
              <a:off x="582" y="1385"/>
              <a:ext cx="3917" cy="726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80" name="Text Box 32"/>
            <p:cNvSpPr txBox="1">
              <a:spLocks noChangeArrowheads="1"/>
            </p:cNvSpPr>
            <p:nvPr/>
          </p:nvSpPr>
          <p:spPr bwMode="auto">
            <a:xfrm>
              <a:off x="2627" y="1670"/>
              <a:ext cx="48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1</a:t>
              </a:r>
            </a:p>
          </p:txBody>
        </p:sp>
        <p:sp>
          <p:nvSpPr>
            <p:cNvPr id="155681" name="Oval 33"/>
            <p:cNvSpPr>
              <a:spLocks noChangeArrowheads="1"/>
            </p:cNvSpPr>
            <p:nvPr/>
          </p:nvSpPr>
          <p:spPr bwMode="auto">
            <a:xfrm>
              <a:off x="4496" y="2111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909638" y="2185988"/>
            <a:ext cx="2227262" cy="3011487"/>
            <a:chOff x="573" y="1377"/>
            <a:chExt cx="1403" cy="1897"/>
          </a:xfrm>
        </p:grpSpPr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573" y="1377"/>
              <a:ext cx="1282" cy="1718"/>
              <a:chOff x="573" y="1377"/>
              <a:chExt cx="1282" cy="1718"/>
            </a:xfrm>
          </p:grpSpPr>
          <p:sp>
            <p:nvSpPr>
              <p:cNvPr id="155677" name="Line 34"/>
              <p:cNvSpPr>
                <a:spLocks noChangeShapeType="1"/>
              </p:cNvSpPr>
              <p:nvPr/>
            </p:nvSpPr>
            <p:spPr bwMode="auto">
              <a:xfrm>
                <a:off x="573" y="1377"/>
                <a:ext cx="1282" cy="1718"/>
              </a:xfrm>
              <a:prstGeom prst="line">
                <a:avLst/>
              </a:prstGeom>
              <a:noFill/>
              <a:ln w="19050">
                <a:solidFill>
                  <a:srgbClr val="33CCCC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678" name="Text Box 35"/>
              <p:cNvSpPr txBox="1">
                <a:spLocks noChangeArrowheads="1"/>
              </p:cNvSpPr>
              <p:nvPr/>
            </p:nvSpPr>
            <p:spPr bwMode="auto">
              <a:xfrm>
                <a:off x="1046" y="2179"/>
                <a:ext cx="546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t = .25</a:t>
                </a:r>
              </a:p>
            </p:txBody>
          </p:sp>
        </p:grpSp>
        <p:sp>
          <p:nvSpPr>
            <p:cNvPr id="155676" name="Oval 36"/>
            <p:cNvSpPr>
              <a:spLocks noChangeArrowheads="1"/>
            </p:cNvSpPr>
            <p:nvPr/>
          </p:nvSpPr>
          <p:spPr bwMode="auto">
            <a:xfrm>
              <a:off x="1869" y="3152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903288" y="2195513"/>
            <a:ext cx="4914900" cy="1924050"/>
            <a:chOff x="569" y="1383"/>
            <a:chExt cx="3096" cy="1212"/>
          </a:xfrm>
        </p:grpSpPr>
        <p:sp>
          <p:nvSpPr>
            <p:cNvPr id="155672" name="Line 37"/>
            <p:cNvSpPr>
              <a:spLocks noChangeShapeType="1"/>
            </p:cNvSpPr>
            <p:nvPr/>
          </p:nvSpPr>
          <p:spPr bwMode="auto">
            <a:xfrm>
              <a:off x="569" y="1383"/>
              <a:ext cx="2969" cy="1101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73" name="Text Box 38"/>
            <p:cNvSpPr txBox="1">
              <a:spLocks noChangeArrowheads="1"/>
            </p:cNvSpPr>
            <p:nvPr/>
          </p:nvSpPr>
          <p:spPr bwMode="auto">
            <a:xfrm>
              <a:off x="2067" y="1900"/>
              <a:ext cx="65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.75</a:t>
              </a:r>
            </a:p>
          </p:txBody>
        </p:sp>
        <p:sp>
          <p:nvSpPr>
            <p:cNvPr id="155674" name="Oval 39"/>
            <p:cNvSpPr>
              <a:spLocks noChangeArrowheads="1"/>
            </p:cNvSpPr>
            <p:nvPr/>
          </p:nvSpPr>
          <p:spPr bwMode="auto">
            <a:xfrm>
              <a:off x="3558" y="2473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927100" y="2181225"/>
            <a:ext cx="827088" cy="3540125"/>
            <a:chOff x="584" y="1374"/>
            <a:chExt cx="521" cy="2230"/>
          </a:xfrm>
        </p:grpSpPr>
        <p:grpSp>
          <p:nvGrpSpPr>
            <p:cNvPr id="8" name="Group 40"/>
            <p:cNvGrpSpPr>
              <a:grpSpLocks/>
            </p:cNvGrpSpPr>
            <p:nvPr/>
          </p:nvGrpSpPr>
          <p:grpSpPr bwMode="auto">
            <a:xfrm>
              <a:off x="584" y="1374"/>
              <a:ext cx="517" cy="2065"/>
              <a:chOff x="584" y="1374"/>
              <a:chExt cx="517" cy="2065"/>
            </a:xfrm>
          </p:grpSpPr>
          <p:sp>
            <p:nvSpPr>
              <p:cNvPr id="155670" name="Line 15"/>
              <p:cNvSpPr>
                <a:spLocks noChangeShapeType="1"/>
              </p:cNvSpPr>
              <p:nvPr/>
            </p:nvSpPr>
            <p:spPr bwMode="auto">
              <a:xfrm>
                <a:off x="584" y="1374"/>
                <a:ext cx="455" cy="2065"/>
              </a:xfrm>
              <a:prstGeom prst="line">
                <a:avLst/>
              </a:prstGeom>
              <a:noFill/>
              <a:ln w="19050">
                <a:solidFill>
                  <a:srgbClr val="33CCCC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671" name="Text Box 27"/>
              <p:cNvSpPr txBox="1">
                <a:spLocks noChangeArrowheads="1"/>
              </p:cNvSpPr>
              <p:nvPr/>
            </p:nvSpPr>
            <p:spPr bwMode="auto">
              <a:xfrm>
                <a:off x="612" y="2319"/>
                <a:ext cx="489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t = 0</a:t>
                </a:r>
              </a:p>
            </p:txBody>
          </p:sp>
        </p:grpSp>
        <p:sp>
          <p:nvSpPr>
            <p:cNvPr id="155669" name="Oval 14"/>
            <p:cNvSpPr>
              <a:spLocks noChangeArrowheads="1"/>
            </p:cNvSpPr>
            <p:nvPr/>
          </p:nvSpPr>
          <p:spPr bwMode="auto">
            <a:xfrm>
              <a:off x="998" y="3482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Triangles</a:t>
            </a:r>
          </a:p>
        </p:txBody>
      </p:sp>
      <p:sp>
        <p:nvSpPr>
          <p:cNvPr id="15769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006168D-13ED-4E45-BB5C-A42CFAE5C820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76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8C79B8-FE06-4444-92E2-686941CFDA3F}" type="slidenum">
              <a:rPr lang="en-US" smtClean="0">
                <a:latin typeface="Arial" pitchFamily="-1" charset="0"/>
              </a:rPr>
              <a:pPr/>
              <a:t>8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7700" name="Text Box 14"/>
          <p:cNvSpPr txBox="1">
            <a:spLocks noChangeArrowheads="1"/>
          </p:cNvSpPr>
          <p:nvPr/>
        </p:nvSpPr>
        <p:spPr bwMode="auto">
          <a:xfrm>
            <a:off x="3975100" y="1819275"/>
            <a:ext cx="49784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If (x, y) is on the edge ab</a:t>
            </a:r>
            <a:r>
              <a:rPr lang="en-US" sz="2400" b="0" i="1">
                <a:latin typeface="Trebuchet MS" pitchFamily="-1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(x, y) = (1 – t) a + t b = a + t(b – a).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Similar formulas hold for points on the other edges.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If (x, y) is in the triangle:</a:t>
            </a:r>
          </a:p>
          <a:p>
            <a:pPr>
              <a:spcBef>
                <a:spcPct val="50000"/>
              </a:spcBef>
            </a:pPr>
            <a:r>
              <a:rPr lang="en-US" sz="2400" b="0" i="1"/>
              <a:t>	 </a:t>
            </a:r>
            <a:r>
              <a:rPr lang="en-US" sz="2400" b="0"/>
              <a:t>(x, y) </a:t>
            </a:r>
            <a:r>
              <a:rPr lang="en-US" sz="2400" b="0" i="1"/>
              <a:t>= 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a +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b + </a:t>
            </a:r>
            <a:r>
              <a:rPr lang="en-US" sz="2400" b="0" i="1">
                <a:sym typeface="Symbol" pitchFamily="-1" charset="2"/>
              </a:rPr>
              <a:t>γ </a:t>
            </a:r>
            <a:r>
              <a:rPr lang="en-US" sz="2400" b="0"/>
              <a:t>c</a:t>
            </a:r>
            <a:endParaRPr lang="en-US" sz="2400" b="0" i="1">
              <a:latin typeface="Trebuchet MS" pitchFamily="-1" charset="0"/>
            </a:endParaRPr>
          </a:p>
          <a:p>
            <a:pPr>
              <a:spcBef>
                <a:spcPct val="50000"/>
              </a:spcBef>
            </a:pPr>
            <a:r>
              <a:rPr lang="en-US" sz="2400" b="0" i="1">
                <a:latin typeface="Trebuchet MS" pitchFamily="-1" charset="0"/>
              </a:rPr>
              <a:t>	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 +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 + </a:t>
            </a:r>
            <a:r>
              <a:rPr lang="en-US" sz="2400" b="0" i="1">
                <a:sym typeface="Symbol" pitchFamily="-1" charset="2"/>
              </a:rPr>
              <a:t>γ </a:t>
            </a:r>
            <a:r>
              <a:rPr lang="en-US" sz="2400" b="0" i="1">
                <a:latin typeface="Trebuchet MS" pitchFamily="-1" charset="0"/>
              </a:rPr>
              <a:t> = </a:t>
            </a:r>
            <a:r>
              <a:rPr lang="en-US" sz="2400" b="0">
                <a:latin typeface="Trebuchet MS" pitchFamily="-1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(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,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, </a:t>
            </a:r>
            <a:r>
              <a:rPr lang="en-US" sz="2400" b="0" i="1">
                <a:sym typeface="Symbol" pitchFamily="-1" charset="2"/>
              </a:rPr>
              <a:t>γ ) </a:t>
            </a:r>
            <a:r>
              <a:rPr lang="en-US" sz="2400" b="0">
                <a:sym typeface="Symbol" pitchFamily="-1" charset="2"/>
              </a:rPr>
              <a:t>are the </a:t>
            </a:r>
          </a:p>
          <a:p>
            <a:pPr>
              <a:spcBef>
                <a:spcPct val="50000"/>
              </a:spcBef>
            </a:pPr>
            <a:r>
              <a:rPr lang="en-US" sz="2400" b="0" i="1">
                <a:solidFill>
                  <a:schemeClr val="accent2"/>
                </a:solidFill>
              </a:rPr>
              <a:t>Barycentric</a:t>
            </a:r>
            <a:r>
              <a:rPr lang="en-US" sz="2400" b="0">
                <a:solidFill>
                  <a:schemeClr val="accent2"/>
                </a:solidFill>
              </a:rPr>
              <a:t> </a:t>
            </a:r>
            <a:r>
              <a:rPr lang="en-US" sz="2400" b="0" i="1">
                <a:solidFill>
                  <a:schemeClr val="accent2"/>
                </a:solidFill>
              </a:rPr>
              <a:t>coordinates</a:t>
            </a:r>
            <a:r>
              <a:rPr lang="en-US" sz="2400" b="0"/>
              <a:t> of (x, y).</a:t>
            </a:r>
          </a:p>
        </p:txBody>
      </p:sp>
      <p:sp>
        <p:nvSpPr>
          <p:cNvPr id="157701" name="Freeform 13"/>
          <p:cNvSpPr>
            <a:spLocks/>
          </p:cNvSpPr>
          <p:nvPr/>
        </p:nvSpPr>
        <p:spPr bwMode="auto">
          <a:xfrm>
            <a:off x="1016000" y="1958975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3" name="Oval 5"/>
          <p:cNvSpPr>
            <a:spLocks noChangeArrowheads="1"/>
          </p:cNvSpPr>
          <p:nvPr/>
        </p:nvSpPr>
        <p:spPr bwMode="auto">
          <a:xfrm>
            <a:off x="2608263" y="4276725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4" name="Text Box 6"/>
          <p:cNvSpPr txBox="1">
            <a:spLocks noChangeArrowheads="1"/>
          </p:cNvSpPr>
          <p:nvPr/>
        </p:nvSpPr>
        <p:spPr bwMode="auto">
          <a:xfrm>
            <a:off x="2614613" y="150653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  <p:sp>
        <p:nvSpPr>
          <p:cNvPr id="157705" name="Text Box 7"/>
          <p:cNvSpPr txBox="1">
            <a:spLocks noChangeArrowheads="1"/>
          </p:cNvSpPr>
          <p:nvPr/>
        </p:nvSpPr>
        <p:spPr bwMode="auto">
          <a:xfrm>
            <a:off x="719138" y="55229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57706" name="Text Box 8"/>
          <p:cNvSpPr txBox="1">
            <a:spLocks noChangeArrowheads="1"/>
          </p:cNvSpPr>
          <p:nvPr/>
        </p:nvSpPr>
        <p:spPr bwMode="auto">
          <a:xfrm>
            <a:off x="4075113" y="479583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57707" name="Oval 9"/>
          <p:cNvSpPr>
            <a:spLocks noChangeArrowheads="1"/>
          </p:cNvSpPr>
          <p:nvPr/>
        </p:nvSpPr>
        <p:spPr bwMode="auto">
          <a:xfrm>
            <a:off x="977900" y="55530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8" name="Oval 10"/>
          <p:cNvSpPr>
            <a:spLocks noChangeArrowheads="1"/>
          </p:cNvSpPr>
          <p:nvPr/>
        </p:nvSpPr>
        <p:spPr bwMode="auto">
          <a:xfrm>
            <a:off x="2736850" y="19304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9" name="Oval 11"/>
          <p:cNvSpPr>
            <a:spLocks noChangeArrowheads="1"/>
          </p:cNvSpPr>
          <p:nvPr/>
        </p:nvSpPr>
        <p:spPr bwMode="auto">
          <a:xfrm>
            <a:off x="4067175" y="48371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10" name="Text Box 12"/>
          <p:cNvSpPr txBox="1">
            <a:spLocks noChangeArrowheads="1"/>
          </p:cNvSpPr>
          <p:nvPr/>
        </p:nvSpPr>
        <p:spPr bwMode="auto">
          <a:xfrm>
            <a:off x="2649538" y="4010025"/>
            <a:ext cx="89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Triangles</a:t>
            </a:r>
          </a:p>
        </p:txBody>
      </p:sp>
      <p:sp>
        <p:nvSpPr>
          <p:cNvPr id="15974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74E093A-AE40-4148-B365-47BC9E21C4EB}" type="datetime4">
              <a:rPr lang="en-US" smtClean="0">
                <a:latin typeface="Arial" pitchFamily="-1" charset="0"/>
              </a:rPr>
              <a:pPr/>
              <a:t>September 26,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97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8D31A8-0BDE-B549-8C49-3D295F4213DE}" type="slidenum">
              <a:rPr lang="en-US" smtClean="0">
                <a:latin typeface="Arial" pitchFamily="-1" charset="0"/>
              </a:rPr>
              <a:pPr/>
              <a:t>9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9749" name="Line 4"/>
          <p:cNvSpPr>
            <a:spLocks noChangeShapeType="1"/>
          </p:cNvSpPr>
          <p:nvPr/>
        </p:nvSpPr>
        <p:spPr bwMode="auto">
          <a:xfrm flipV="1">
            <a:off x="887413" y="1593850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0" name="Line 5"/>
          <p:cNvSpPr>
            <a:spLocks noChangeShapeType="1"/>
          </p:cNvSpPr>
          <p:nvPr/>
        </p:nvSpPr>
        <p:spPr bwMode="auto">
          <a:xfrm flipV="1">
            <a:off x="5080000" y="1568450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1" name="Line 6"/>
          <p:cNvSpPr>
            <a:spLocks noChangeShapeType="1"/>
          </p:cNvSpPr>
          <p:nvPr/>
        </p:nvSpPr>
        <p:spPr bwMode="auto">
          <a:xfrm flipV="1">
            <a:off x="4167188" y="1577975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2" name="Line 7"/>
          <p:cNvSpPr>
            <a:spLocks noChangeShapeType="1"/>
          </p:cNvSpPr>
          <p:nvPr/>
        </p:nvSpPr>
        <p:spPr bwMode="auto">
          <a:xfrm flipV="1">
            <a:off x="3095625" y="1597025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 flipV="1">
            <a:off x="1987550" y="1590675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 flipV="1">
            <a:off x="0" y="1612900"/>
            <a:ext cx="2725738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 flipV="1">
            <a:off x="6192838" y="1577975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 flipV="1">
            <a:off x="171450" y="3429000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 flipV="1">
            <a:off x="176213" y="2493963"/>
            <a:ext cx="879157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 flipV="1">
            <a:off x="176213" y="1611313"/>
            <a:ext cx="879157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 flipV="1">
            <a:off x="176213" y="5254625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V="1">
            <a:off x="176213" y="4340225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V="1">
            <a:off x="3911600" y="3892550"/>
            <a:ext cx="660400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V="1">
            <a:off x="3919538" y="4743450"/>
            <a:ext cx="1141412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3" name="Oval 19"/>
          <p:cNvSpPr>
            <a:spLocks noChangeArrowheads="1"/>
          </p:cNvSpPr>
          <p:nvPr/>
        </p:nvSpPr>
        <p:spPr bwMode="auto">
          <a:xfrm>
            <a:off x="3875088" y="48244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4" name="Oval 20"/>
          <p:cNvSpPr>
            <a:spLocks noChangeArrowheads="1"/>
          </p:cNvSpPr>
          <p:nvPr/>
        </p:nvSpPr>
        <p:spPr bwMode="auto">
          <a:xfrm>
            <a:off x="5033963" y="47085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5" name="Oval 21"/>
          <p:cNvSpPr>
            <a:spLocks noChangeArrowheads="1"/>
          </p:cNvSpPr>
          <p:nvPr/>
        </p:nvSpPr>
        <p:spPr bwMode="auto">
          <a:xfrm>
            <a:off x="4527550" y="38481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6" name="Text Box 22"/>
          <p:cNvSpPr txBox="1">
            <a:spLocks noChangeArrowheads="1"/>
          </p:cNvSpPr>
          <p:nvPr/>
        </p:nvSpPr>
        <p:spPr bwMode="auto">
          <a:xfrm>
            <a:off x="3762375" y="484028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59767" name="Text Box 23"/>
          <p:cNvSpPr txBox="1">
            <a:spLocks noChangeArrowheads="1"/>
          </p:cNvSpPr>
          <p:nvPr/>
        </p:nvSpPr>
        <p:spPr bwMode="auto">
          <a:xfrm>
            <a:off x="4941888" y="471805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4494213" y="38179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159769" name="Text Box 25"/>
          <p:cNvSpPr txBox="1">
            <a:spLocks noChangeArrowheads="1"/>
          </p:cNvSpPr>
          <p:nvPr/>
        </p:nvSpPr>
        <p:spPr bwMode="auto">
          <a:xfrm rot="-395404">
            <a:off x="4165600" y="4786313"/>
            <a:ext cx="663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b-a</a:t>
            </a:r>
          </a:p>
        </p:txBody>
      </p:sp>
      <p:sp>
        <p:nvSpPr>
          <p:cNvPr id="159770" name="Text Box 26"/>
          <p:cNvSpPr txBox="1">
            <a:spLocks noChangeArrowheads="1"/>
          </p:cNvSpPr>
          <p:nvPr/>
        </p:nvSpPr>
        <p:spPr bwMode="auto">
          <a:xfrm rot="-3325340">
            <a:off x="3779044" y="4091781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c-a</a:t>
            </a:r>
          </a:p>
        </p:txBody>
      </p: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49213" y="1728788"/>
            <a:ext cx="3382962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="0"/>
              <a:t> = 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β(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-</a:t>
            </a:r>
            <a:r>
              <a:rPr lang="en-US" sz="2400">
                <a:sym typeface="Symbol" pitchFamily="-1" charset="2"/>
              </a:rPr>
              <a:t>a</a:t>
            </a:r>
            <a:r>
              <a:rPr lang="en-US" sz="2400" b="0">
                <a:sym typeface="Symbol" pitchFamily="-1" charset="2"/>
              </a:rPr>
              <a:t>) + γ(</a:t>
            </a:r>
            <a:r>
              <a:rPr lang="en-US" sz="2400">
                <a:sym typeface="Symbol" pitchFamily="-1" charset="2"/>
              </a:rPr>
              <a:t>c</a:t>
            </a:r>
            <a:r>
              <a:rPr lang="en-US" sz="2400" b="0">
                <a:sym typeface="Symbol" pitchFamily="-1" charset="2"/>
              </a:rPr>
              <a:t>-</a:t>
            </a:r>
            <a:r>
              <a:rPr lang="en-US" sz="2400">
                <a:sym typeface="Symbol" pitchFamily="-1" charset="2"/>
              </a:rPr>
              <a:t>a</a:t>
            </a:r>
            <a:r>
              <a:rPr lang="en-US" sz="2400" b="0">
                <a:sym typeface="Symbol" pitchFamily="-1" charset="2"/>
              </a:rPr>
              <a:t>)</a:t>
            </a:r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 rot="-3325340">
            <a:off x="5188744" y="2151857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0</a:t>
            </a: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 rot="-3325340">
            <a:off x="6276181" y="2124869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1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 rot="-3325340">
            <a:off x="7281069" y="1972469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2</a:t>
            </a:r>
          </a:p>
        </p:txBody>
      </p:sp>
      <p:sp>
        <p:nvSpPr>
          <p:cNvPr id="98335" name="Text Box 31"/>
          <p:cNvSpPr txBox="1">
            <a:spLocks noChangeArrowheads="1"/>
          </p:cNvSpPr>
          <p:nvPr/>
        </p:nvSpPr>
        <p:spPr bwMode="auto">
          <a:xfrm rot="-3325340">
            <a:off x="3875088" y="2273300"/>
            <a:ext cx="9064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-1</a:t>
            </a: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 rot="-382817">
            <a:off x="6284913" y="43307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0</a:t>
            </a:r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 rot="-382817">
            <a:off x="6867525" y="33782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1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 rot="-382817">
            <a:off x="7500938" y="23749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2</a:t>
            </a:r>
          </a:p>
        </p:txBody>
      </p:sp>
      <p:sp>
        <p:nvSpPr>
          <p:cNvPr id="98339" name="Text Box 35"/>
          <p:cNvSpPr txBox="1">
            <a:spLocks noChangeArrowheads="1"/>
          </p:cNvSpPr>
          <p:nvPr/>
        </p:nvSpPr>
        <p:spPr bwMode="auto">
          <a:xfrm rot="-382817">
            <a:off x="5591175" y="5327650"/>
            <a:ext cx="7572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-1</a:t>
            </a:r>
          </a:p>
        </p:txBody>
      </p:sp>
      <p:sp>
        <p:nvSpPr>
          <p:cNvPr id="98345" name="Text Box 41"/>
          <p:cNvSpPr txBox="1">
            <a:spLocks noChangeArrowheads="1"/>
          </p:cNvSpPr>
          <p:nvPr/>
        </p:nvSpPr>
        <p:spPr bwMode="auto">
          <a:xfrm>
            <a:off x="254000" y="5314950"/>
            <a:ext cx="1936750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Barycentric coordinates</a:t>
            </a:r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 flipV="1">
            <a:off x="415925" y="4418013"/>
            <a:ext cx="67945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7" name="Text Box 43"/>
          <p:cNvSpPr txBox="1">
            <a:spLocks noChangeArrowheads="1"/>
          </p:cNvSpPr>
          <p:nvPr/>
        </p:nvSpPr>
        <p:spPr bwMode="auto">
          <a:xfrm>
            <a:off x="66675" y="3276600"/>
            <a:ext cx="297815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0">
                <a:sym typeface="Symbol" pitchFamily="-1" charset="2"/>
              </a:rPr>
              <a:t>α = </a:t>
            </a:r>
            <a:r>
              <a:rPr lang="en-US" sz="2400" b="0"/>
              <a:t>1-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 b="0"/>
              <a:t> -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/>
              <a:t> </a:t>
            </a:r>
            <a:endParaRPr lang="en-US" sz="2400">
              <a:sym typeface="Symbol" pitchFamily="-1" charset="2"/>
            </a:endParaRPr>
          </a:p>
          <a:p>
            <a:r>
              <a:rPr lang="en-US" sz="2400"/>
              <a:t>p</a:t>
            </a:r>
            <a:r>
              <a:rPr lang="en-US" sz="2400" b="0"/>
              <a:t> =</a:t>
            </a:r>
            <a:r>
              <a:rPr lang="en-US" sz="2400"/>
              <a:t> p</a:t>
            </a:r>
            <a:r>
              <a:rPr lang="en-US" sz="2400" b="0"/>
              <a:t>(</a:t>
            </a:r>
            <a:r>
              <a:rPr lang="en-US" sz="2400" b="0">
                <a:sym typeface="Symbol" pitchFamily="-1" charset="2"/>
              </a:rPr>
              <a:t>α</a:t>
            </a:r>
            <a:r>
              <a:rPr lang="en-US" sz="2400"/>
              <a:t>,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/>
              <a:t>,</a:t>
            </a:r>
            <a:r>
              <a:rPr lang="en-US" sz="2400" b="0"/>
              <a:t>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 b="0"/>
              <a:t>) = </a:t>
            </a:r>
            <a:endParaRPr lang="en-US" sz="2400">
              <a:sym typeface="Symbol" pitchFamily="-1" charset="2"/>
            </a:endParaRPr>
          </a:p>
          <a:p>
            <a:r>
              <a:rPr lang="en-US" sz="2400" b="0">
                <a:sym typeface="Symbol" pitchFamily="-1" charset="2"/>
              </a:rPr>
              <a:t>           α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 + γ</a:t>
            </a:r>
            <a:r>
              <a:rPr lang="en-US" sz="2400">
                <a:sym typeface="Symbol" pitchFamily="-1" charset="2"/>
              </a:rPr>
              <a:t>c</a:t>
            </a:r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H="1" flipV="1">
            <a:off x="3175000" y="1508125"/>
            <a:ext cx="2914650" cy="4979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Text Box 38"/>
          <p:cNvSpPr txBox="1">
            <a:spLocks noChangeArrowheads="1"/>
          </p:cNvSpPr>
          <p:nvPr/>
        </p:nvSpPr>
        <p:spPr bwMode="auto">
          <a:xfrm rot="3499872">
            <a:off x="5511006" y="5860257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sym typeface="Symbol" pitchFamily="-1" charset="2"/>
              </a:rPr>
              <a:t>α </a:t>
            </a:r>
            <a:r>
              <a:rPr lang="en-US">
                <a:solidFill>
                  <a:schemeClr val="accent2"/>
                </a:solidFill>
              </a:rPr>
              <a:t>= 0</a:t>
            </a:r>
          </a:p>
        </p:txBody>
      </p:sp>
      <p:sp>
        <p:nvSpPr>
          <p:cNvPr id="98348" name="Text Box 44"/>
          <p:cNvSpPr txBox="1">
            <a:spLocks noChangeArrowheads="1"/>
          </p:cNvSpPr>
          <p:nvPr/>
        </p:nvSpPr>
        <p:spPr bwMode="auto">
          <a:xfrm>
            <a:off x="0" y="2733675"/>
            <a:ext cx="36131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="0"/>
              <a:t> = (1-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/>
              <a:t> </a:t>
            </a:r>
            <a:r>
              <a:rPr lang="en-US" sz="2400" b="0"/>
              <a:t>-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 b="0"/>
              <a:t>)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 + γ</a:t>
            </a:r>
            <a:r>
              <a:rPr lang="en-US" sz="2400">
                <a:sym typeface="Symbol" pitchFamily="-1" charset="2"/>
              </a:rPr>
              <a:t>c</a:t>
            </a:r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 flipH="1" flipV="1">
            <a:off x="1978025" y="1539875"/>
            <a:ext cx="2914650" cy="4979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 rot="3499872">
            <a:off x="4394994" y="5960269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sym typeface="Symbol" pitchFamily="-1" charset="2"/>
              </a:rPr>
              <a:t>α</a:t>
            </a:r>
            <a:r>
              <a:rPr lang="en-US">
                <a:solidFill>
                  <a:schemeClr val="accent2"/>
                </a:solidFill>
              </a:rPr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8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8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1" grpId="0" animBg="1"/>
      <p:bldP spid="98332" grpId="0" animBg="1"/>
      <p:bldP spid="98333" grpId="0" animBg="1"/>
      <p:bldP spid="98334" grpId="0" animBg="1"/>
      <p:bldP spid="98335" grpId="0" animBg="1"/>
      <p:bldP spid="98336" grpId="0" animBg="1"/>
      <p:bldP spid="98337" grpId="0" animBg="1"/>
      <p:bldP spid="98338" grpId="0" animBg="1"/>
      <p:bldP spid="98339" grpId="0" animBg="1"/>
      <p:bldP spid="98345" grpId="0" animBg="1"/>
      <p:bldP spid="98346" grpId="0" animBg="1"/>
      <p:bldP spid="98347" grpId="0" animBg="1"/>
      <p:bldP spid="98340" grpId="0" animBg="1"/>
      <p:bldP spid="98342" grpId="0" animBg="1"/>
      <p:bldP spid="98348" grpId="0" animBg="1"/>
      <p:bldP spid="98341" grpId="0" animBg="1"/>
      <p:bldP spid="98344" grpId="0" animBg="1"/>
    </p:bldLst>
  </p:timing>
</p:sld>
</file>

<file path=ppt/theme/theme1.xml><?xml version="1.0" encoding="utf-8"?>
<a:theme xmlns:a="http://schemas.openxmlformats.org/drawingml/2006/main" name="CSG140 Template">
  <a:themeElements>
    <a:clrScheme name="CSG14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G140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G14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CSgraphics.potx</Template>
  <TotalTime>767</TotalTime>
  <Words>2172</Words>
  <Application>Microsoft Macintosh PowerPoint</Application>
  <PresentationFormat>On-screen Show (4:3)</PresentationFormat>
  <Paragraphs>387</Paragraphs>
  <Slides>38</Slides>
  <Notes>37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CSG140 Template</vt:lpstr>
      <vt:lpstr>PowerPoint.Show.8</vt:lpstr>
      <vt:lpstr>Equation</vt:lpstr>
      <vt:lpstr>CS 4300 Computer Graphics</vt:lpstr>
      <vt:lpstr>3D Vectors</vt:lpstr>
      <vt:lpstr>Vector Cross Product</vt:lpstr>
      <vt:lpstr>Cross Product and Area</vt:lpstr>
      <vt:lpstr>Computing the Cross Product</vt:lpstr>
      <vt:lpstr>Linear Interpolation</vt:lpstr>
      <vt:lpstr>Lerping</vt:lpstr>
      <vt:lpstr>Triangles</vt:lpstr>
      <vt:lpstr>Triangles</vt:lpstr>
      <vt:lpstr> Computing Barycentric Coordinates</vt:lpstr>
      <vt:lpstr>Barycentric Coordinates  as Areas</vt:lpstr>
      <vt:lpstr>3D Triangles</vt:lpstr>
      <vt:lpstr>Wireframe Rendering</vt:lpstr>
      <vt:lpstr>Convex Polyhedra</vt:lpstr>
      <vt:lpstr>Hidden Surface Removal</vt:lpstr>
      <vt:lpstr>Painter’s Algorithm</vt:lpstr>
      <vt:lpstr>Painter’s Algorithm</vt:lpstr>
      <vt:lpstr>Visible Surface Determination</vt:lpstr>
      <vt:lpstr>Rendering a Polymesh</vt:lpstr>
      <vt:lpstr>Polygon Table</vt:lpstr>
      <vt:lpstr>Coherence</vt:lpstr>
      <vt:lpstr>Active Edge Table </vt:lpstr>
      <vt:lpstr>Running the Algorithm 1</vt:lpstr>
      <vt:lpstr>Running the Algorithm 2</vt:lpstr>
      <vt:lpstr>Painter’s Algorithm</vt:lpstr>
      <vt:lpstr>Painter’s Problem</vt:lpstr>
      <vt:lpstr>Z-Buffer</vt:lpstr>
      <vt:lpstr>Visible Surface Determination</vt:lpstr>
      <vt:lpstr>Sorting the Polygons</vt:lpstr>
      <vt:lpstr>Binary Space Partition</vt:lpstr>
      <vt:lpstr>BSP – Basics</vt:lpstr>
      <vt:lpstr>BSP on a Simple Scene</vt:lpstr>
      <vt:lpstr>The BSP Tree</vt:lpstr>
      <vt:lpstr>BSP on a non-Simple Scene</vt:lpstr>
      <vt:lpstr>2D BSP Trees Demo</vt:lpstr>
      <vt:lpstr>Building the BSP Tree</vt:lpstr>
      <vt:lpstr>Triangle Crossing a Plane</vt:lpstr>
      <vt:lpstr>Cutting the Triangle</vt:lpstr>
    </vt:vector>
  </TitlesOfParts>
  <Company>Northeastern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4300 Computer Graphics</dc:title>
  <dc:creator>Harriet Fell</dc:creator>
  <cp:lastModifiedBy>Harriet Fell</cp:lastModifiedBy>
  <cp:revision>7</cp:revision>
  <dcterms:created xsi:type="dcterms:W3CDTF">2012-09-26T16:55:35Z</dcterms:created>
  <dcterms:modified xsi:type="dcterms:W3CDTF">2012-09-26T16:56:22Z</dcterms:modified>
</cp:coreProperties>
</file>