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embeddings/Microsoft_PowerPoint_97_-_2003_Presentation1.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2"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2" d="100"/>
          <a:sy n="112" d="100"/>
        </p:scale>
        <p:origin x="-40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7"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4638"/>
            <a:ext cx="7010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8"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5"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8"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4"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3"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25D1D7-F92D-B549-A95C-FE091AD20940}" type="datetimeFigureOut">
              <a:rPr lang="en-US" smtClean="0"/>
              <a:pPr/>
              <a:t>9/21/11</a:t>
            </a:fld>
            <a:endParaRPr lang="en-US"/>
          </a:p>
        </p:txBody>
      </p:sp>
      <p:sp>
        <p:nvSpPr>
          <p:cNvPr id="6" name="Rectangle 5"/>
          <p:cNvSpPr>
            <a:spLocks noGrp="1" noChangeArrowheads="1"/>
          </p:cNvSpPr>
          <p:nvPr>
            <p:ph type="sldNum" sz="quarter" idx="11"/>
          </p:nvPr>
        </p:nvSpPr>
        <p:spPr>
          <a:ln/>
        </p:spPr>
        <p:txBody>
          <a:bodyPr/>
          <a:lstStyle>
            <a:lvl1pPr>
              <a:defRPr/>
            </a:lvl1pPr>
          </a:lstStyle>
          <a:p>
            <a:fld id="{C03D67C4-E9B5-B745-B980-7B2DBEB95A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oleObject" Target="../embeddings/Microsoft_PowerPoint_97_-_2003_Presentation1.bin"/><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vmlDrawing" Target="../drawings/vmlDrawing1.v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676400" y="274638"/>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316" name="Rectangle 4"/>
          <p:cNvSpPr>
            <a:spLocks noGrp="1" noChangeArrowheads="1"/>
          </p:cNvSpPr>
          <p:nvPr>
            <p:ph type="dt" sz="half" idx="2"/>
          </p:nvPr>
        </p:nvSpPr>
        <p:spPr bwMode="auto">
          <a:xfrm>
            <a:off x="457200" y="6400800"/>
            <a:ext cx="160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fld id="{AD25D1D7-F92D-B549-A95C-FE091AD20940}" type="datetimeFigureOut">
              <a:rPr lang="en-US" smtClean="0"/>
              <a:pPr/>
              <a:t>9/21/11</a:t>
            </a:fld>
            <a:endParaRPr lang="en-US"/>
          </a:p>
        </p:txBody>
      </p:sp>
      <p:sp>
        <p:nvSpPr>
          <p:cNvPr id="13317" name="Rectangle 5"/>
          <p:cNvSpPr>
            <a:spLocks noGrp="1" noChangeArrowheads="1"/>
          </p:cNvSpPr>
          <p:nvPr>
            <p:ph type="sldNum" sz="quarter" idx="4"/>
          </p:nvPr>
        </p:nvSpPr>
        <p:spPr bwMode="auto">
          <a:xfrm>
            <a:off x="7924800" y="6400800"/>
            <a:ext cx="762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fld id="{C03D67C4-E9B5-B745-B980-7B2DBEB95A1E}" type="slidenum">
              <a:rPr lang="en-US" smtClean="0"/>
              <a:pPr/>
              <a:t>‹#›</a:t>
            </a:fld>
            <a:endParaRPr lang="en-US"/>
          </a:p>
        </p:txBody>
      </p:sp>
      <p:pic>
        <p:nvPicPr>
          <p:cNvPr id="1031" name="Picture 6" descr="background"/>
          <p:cNvPicPr>
            <a:picLocks noChangeAspect="1" noChangeArrowheads="1"/>
          </p:cNvPicPr>
          <p:nvPr/>
        </p:nvPicPr>
        <p:blipFill>
          <a:blip r:embed="rId19"/>
          <a:srcRect/>
          <a:stretch>
            <a:fillRect/>
          </a:stretch>
        </p:blipFill>
        <p:spPr bwMode="auto">
          <a:xfrm>
            <a:off x="457200" y="269875"/>
            <a:ext cx="1095375" cy="1144588"/>
          </a:xfrm>
          <a:prstGeom prst="rect">
            <a:avLst/>
          </a:prstGeom>
          <a:noFill/>
          <a:ln w="9525">
            <a:noFill/>
            <a:miter lim="800000"/>
            <a:headEnd/>
            <a:tailEnd/>
          </a:ln>
        </p:spPr>
      </p:pic>
      <p:sp>
        <p:nvSpPr>
          <p:cNvPr id="13319" name="Text Box 7"/>
          <p:cNvSpPr txBox="1">
            <a:spLocks noChangeArrowheads="1"/>
          </p:cNvSpPr>
          <p:nvPr/>
        </p:nvSpPr>
        <p:spPr bwMode="auto">
          <a:xfrm>
            <a:off x="2209800" y="6400800"/>
            <a:ext cx="5654675" cy="366713"/>
          </a:xfrm>
          <a:prstGeom prst="rect">
            <a:avLst/>
          </a:prstGeom>
          <a:noFill/>
          <a:ln w="9525">
            <a:noFill/>
            <a:miter lim="800000"/>
            <a:headEnd/>
            <a:tailEnd/>
          </a:ln>
          <a:effectLst/>
        </p:spPr>
        <p:txBody>
          <a:bodyPr>
            <a:prstTxWarp prst="textNoShape">
              <a:avLst/>
            </a:prstTxWarp>
            <a:spAutoFit/>
          </a:bodyPr>
          <a:lstStyle/>
          <a:p>
            <a:pPr>
              <a:defRPr/>
            </a:pPr>
            <a:endParaRPr lang="en-US" b="0"/>
          </a:p>
        </p:txBody>
      </p:sp>
      <p:sp>
        <p:nvSpPr>
          <p:cNvPr id="13320" name="Text Box 8"/>
          <p:cNvSpPr txBox="1">
            <a:spLocks noChangeArrowheads="1"/>
          </p:cNvSpPr>
          <p:nvPr/>
        </p:nvSpPr>
        <p:spPr bwMode="auto">
          <a:xfrm>
            <a:off x="2362200" y="6400800"/>
            <a:ext cx="5180013" cy="27463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1200" b="0">
                <a:ea typeface="Arial" charset="0"/>
                <a:cs typeface="Arial" charset="0"/>
              </a:rPr>
              <a:t>©</a:t>
            </a:r>
            <a:r>
              <a:rPr lang="en-US" sz="1200" b="0"/>
              <a:t>College of Computer and Information Science, Northeastern University</a:t>
            </a:r>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p:oleObj spid="_x0000_s4098" r:id="rId20" imgW="0" imgH="0" progId="PowerPoint.Show.8">
              <p:embed/>
            </p:oleObj>
          </a:graphicData>
        </a:graphic>
      </p:graphicFrame>
      <p:sp>
        <p:nvSpPr>
          <p:cNvPr id="13322" name="Line 10"/>
          <p:cNvSpPr>
            <a:spLocks noChangeShapeType="1"/>
          </p:cNvSpPr>
          <p:nvPr/>
        </p:nvSpPr>
        <p:spPr bwMode="auto">
          <a:xfrm>
            <a:off x="447675" y="1520825"/>
            <a:ext cx="6629400" cy="0"/>
          </a:xfrm>
          <a:prstGeom prst="line">
            <a:avLst/>
          </a:prstGeom>
          <a:noFill/>
          <a:ln w="57150">
            <a:solidFill>
              <a:srgbClr val="33CCCC"/>
            </a:solidFill>
            <a:round/>
            <a:headEnd/>
            <a:tailEnd/>
          </a:ln>
          <a:effectLst/>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ortable_Network_Graphic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4300</a:t>
            </a:r>
            <a:br>
              <a:rPr lang="en-US" dirty="0" smtClean="0"/>
            </a:br>
            <a:r>
              <a:rPr lang="en-US" dirty="0" smtClean="0"/>
              <a:t>Computer Graphics</a:t>
            </a:r>
            <a:endParaRPr lang="en-US" dirty="0"/>
          </a:p>
        </p:txBody>
      </p:sp>
      <p:sp>
        <p:nvSpPr>
          <p:cNvPr id="3" name="Subtitle 2"/>
          <p:cNvSpPr>
            <a:spLocks noGrp="1"/>
          </p:cNvSpPr>
          <p:nvPr>
            <p:ph type="subTitle" idx="1"/>
          </p:nvPr>
        </p:nvSpPr>
        <p:spPr/>
        <p:txBody>
          <a:bodyPr/>
          <a:lstStyle/>
          <a:p>
            <a:pPr>
              <a:lnSpc>
                <a:spcPct val="80000"/>
              </a:lnSpc>
            </a:pPr>
            <a:r>
              <a:rPr lang="en-US" dirty="0" smtClean="0"/>
              <a:t>Prof. Harriet Fell</a:t>
            </a:r>
          </a:p>
          <a:p>
            <a:pPr>
              <a:lnSpc>
                <a:spcPct val="80000"/>
              </a:lnSpc>
            </a:pPr>
            <a:r>
              <a:rPr lang="en-US" dirty="0" smtClean="0"/>
              <a:t>Fall 2011</a:t>
            </a:r>
          </a:p>
          <a:p>
            <a:pPr>
              <a:lnSpc>
                <a:spcPct val="80000"/>
              </a:lnSpc>
            </a:pPr>
            <a:r>
              <a:rPr lang="en-US" smtClean="0"/>
              <a:t>Lecture 7 </a:t>
            </a:r>
            <a:r>
              <a:rPr lang="en-US" dirty="0" smtClean="0"/>
              <a:t>– September 21,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 Compression</a:t>
            </a:r>
            <a:endParaRPr lang="en-US" dirty="0"/>
          </a:p>
        </p:txBody>
      </p:sp>
      <p:sp>
        <p:nvSpPr>
          <p:cNvPr id="3" name="Content Placeholder 2"/>
          <p:cNvSpPr>
            <a:spLocks noGrp="1"/>
          </p:cNvSpPr>
          <p:nvPr>
            <p:ph idx="1"/>
          </p:nvPr>
        </p:nvSpPr>
        <p:spPr>
          <a:xfrm>
            <a:off x="457200" y="1600200"/>
            <a:ext cx="8229600" cy="4704964"/>
          </a:xfrm>
        </p:spPr>
        <p:txBody>
          <a:bodyPr/>
          <a:lstStyle/>
          <a:p>
            <a:r>
              <a:rPr lang="en-US" sz="2800" dirty="0" err="1" smtClean="0"/>
              <a:t>rasters</a:t>
            </a:r>
            <a:r>
              <a:rPr lang="en-US" sz="2800" dirty="0" smtClean="0"/>
              <a:t> take up a lot of memory!</a:t>
            </a:r>
          </a:p>
          <a:p>
            <a:r>
              <a:rPr lang="en-US" sz="2800" dirty="0" smtClean="0"/>
              <a:t>example: 640x480x3 BPP (Bytes Per Pixel): 921,600 bytes, or nearly 1MB</a:t>
            </a:r>
          </a:p>
          <a:p>
            <a:r>
              <a:rPr lang="en-US" sz="2800" dirty="0" smtClean="0"/>
              <a:t>example: 1600x1200x4 BPP: 7,680,000 bytes, or a bit over 7MB</a:t>
            </a:r>
          </a:p>
          <a:p>
            <a:r>
              <a:rPr lang="en-US" sz="2800" dirty="0" smtClean="0"/>
              <a:t>usually, when a raster has to actually be displayed on the screen, we do need to keep the whole thing in memory</a:t>
            </a:r>
          </a:p>
          <a:p>
            <a:r>
              <a:rPr lang="en-US" sz="2800" dirty="0" smtClean="0"/>
              <a:t>but for </a:t>
            </a:r>
            <a:r>
              <a:rPr lang="en-US" sz="2800" i="1" dirty="0" smtClean="0"/>
              <a:t>storing and transferring images, we can usually do better by compressing the data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 and JPG</a:t>
            </a:r>
            <a:endParaRPr lang="en-US" dirty="0"/>
          </a:p>
        </p:txBody>
      </p:sp>
      <p:sp>
        <p:nvSpPr>
          <p:cNvPr id="3" name="Content Placeholder 2"/>
          <p:cNvSpPr>
            <a:spLocks noGrp="1"/>
          </p:cNvSpPr>
          <p:nvPr>
            <p:ph idx="1"/>
          </p:nvPr>
        </p:nvSpPr>
        <p:spPr>
          <a:xfrm>
            <a:off x="457200" y="1600200"/>
            <a:ext cx="8229600" cy="4773005"/>
          </a:xfrm>
        </p:spPr>
        <p:txBody>
          <a:bodyPr/>
          <a:lstStyle/>
          <a:p>
            <a:r>
              <a:rPr lang="en-US" sz="2400" dirty="0" smtClean="0"/>
              <a:t>an image compression algorithm starts with the original raster, and produces a stream of bytes which describes the image, ideally so that the length of that stream of bytes is significantly smaller than the original raster</a:t>
            </a:r>
          </a:p>
          <a:p>
            <a:r>
              <a:rPr lang="en-US" sz="2400" dirty="0" smtClean="0"/>
              <a:t>an image decompression algorithm does the opposite</a:t>
            </a:r>
          </a:p>
          <a:p>
            <a:r>
              <a:rPr lang="en-US" sz="2400" dirty="0" smtClean="0"/>
              <a:t>today, two compression algorithms are very common in practice: </a:t>
            </a:r>
          </a:p>
          <a:p>
            <a:pPr lvl="1"/>
            <a:r>
              <a:rPr lang="en-US" sz="2000" dirty="0" smtClean="0"/>
              <a:t>Portable Network Graphics (PNG) and the </a:t>
            </a:r>
          </a:p>
          <a:p>
            <a:pPr lvl="1"/>
            <a:r>
              <a:rPr lang="en-US" sz="2000" dirty="0" smtClean="0"/>
              <a:t>Joint Photographic Experts Group method (</a:t>
            </a:r>
            <a:r>
              <a:rPr lang="en-US" sz="2000" dirty="0" err="1" smtClean="0"/>
              <a:t>JPEG)actually</a:t>
            </a:r>
            <a:r>
              <a:rPr lang="en-US" sz="2000" dirty="0" smtClean="0"/>
              <a:t>, </a:t>
            </a:r>
          </a:p>
          <a:p>
            <a:r>
              <a:rPr lang="en-US" sz="2400" dirty="0" smtClean="0"/>
              <a:t>these are not only compression and decompression algorithms, but also standards for the specific layout of the associated byte streams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which is better, PNG or JPEG?</a:t>
            </a:r>
            <a:endParaRPr lang="en-US" sz="3600" dirty="0"/>
          </a:p>
        </p:txBody>
      </p:sp>
      <p:sp>
        <p:nvSpPr>
          <p:cNvPr id="3" name="Content Placeholder 2"/>
          <p:cNvSpPr>
            <a:spLocks noGrp="1"/>
          </p:cNvSpPr>
          <p:nvPr>
            <p:ph idx="1"/>
          </p:nvPr>
        </p:nvSpPr>
        <p:spPr/>
        <p:txBody>
          <a:bodyPr/>
          <a:lstStyle/>
          <a:p>
            <a:r>
              <a:rPr lang="en-US" dirty="0" smtClean="0"/>
              <a:t>PNG supports both color, </a:t>
            </a:r>
            <a:r>
              <a:rPr lang="en-US" dirty="0" err="1" smtClean="0"/>
              <a:t>greyscale</a:t>
            </a:r>
            <a:r>
              <a:rPr lang="en-US" dirty="0" smtClean="0"/>
              <a:t>, and indexed images, and allows inclusion of an alpha channel</a:t>
            </a:r>
          </a:p>
          <a:p>
            <a:r>
              <a:rPr lang="en-US" dirty="0" smtClean="0"/>
              <a:t>JPEG supports color and </a:t>
            </a:r>
            <a:r>
              <a:rPr lang="en-US" dirty="0" err="1" smtClean="0"/>
              <a:t>greyscale</a:t>
            </a:r>
            <a:r>
              <a:rPr lang="en-US" dirty="0" smtClean="0"/>
              <a:t> images, but not indexed, and does not allow inclusion of an alpha channel</a:t>
            </a:r>
          </a:p>
          <a:p>
            <a:r>
              <a:rPr lang="en-US" dirty="0" smtClean="0"/>
              <a:t>but most importantly, PNG is lossless, while JPEG is </a:t>
            </a:r>
            <a:r>
              <a:rPr lang="en-US" dirty="0" err="1" smtClean="0"/>
              <a:t>lossy</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JPG vs. PNG</a:t>
            </a:r>
            <a:endParaRPr lang="en-US" dirty="0"/>
          </a:p>
        </p:txBody>
      </p:sp>
      <p:pic>
        <p:nvPicPr>
          <p:cNvPr id="4" name="Picture 3"/>
          <p:cNvPicPr>
            <a:picLocks noChangeAspect="1"/>
          </p:cNvPicPr>
          <p:nvPr/>
        </p:nvPicPr>
        <p:blipFill>
          <a:blip r:embed="rId2"/>
          <a:stretch>
            <a:fillRect/>
          </a:stretch>
        </p:blipFill>
        <p:spPr>
          <a:xfrm>
            <a:off x="3302000" y="2165350"/>
            <a:ext cx="2540000" cy="2527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a:t>
            </a:r>
            <a:br>
              <a:rPr lang="en-US" dirty="0" smtClean="0"/>
            </a:br>
            <a:r>
              <a:rPr lang="en-US" sz="2000" dirty="0" smtClean="0">
                <a:hlinkClick r:id="rId2"/>
              </a:rPr>
              <a:t>http://en.wikipedia.org/wiki/Portable_Network_Graphics</a:t>
            </a:r>
            <a:endParaRPr lang="en-US" dirty="0"/>
          </a:p>
        </p:txBody>
      </p:sp>
      <p:sp>
        <p:nvSpPr>
          <p:cNvPr id="3" name="Content Placeholder 2"/>
          <p:cNvSpPr>
            <a:spLocks noGrp="1"/>
          </p:cNvSpPr>
          <p:nvPr>
            <p:ph idx="1"/>
          </p:nvPr>
        </p:nvSpPr>
        <p:spPr>
          <a:xfrm>
            <a:off x="457200" y="1600200"/>
            <a:ext cx="8229600" cy="4897748"/>
          </a:xfrm>
        </p:spPr>
        <p:txBody>
          <a:bodyPr/>
          <a:lstStyle/>
          <a:p>
            <a:r>
              <a:rPr lang="en-US" sz="2400" dirty="0" smtClean="0"/>
              <a:t>PNG is a lossless compression technique: the raster that results from decompression is guaranteed to be exactly the same as the original</a:t>
            </a:r>
          </a:p>
          <a:p>
            <a:pPr lvl="1"/>
            <a:r>
              <a:rPr lang="en-US" sz="2400" dirty="0" smtClean="0"/>
              <a:t>often a compression ratio of 5:1 to 10:1 is still achieved, because image data is typically redundant</a:t>
            </a:r>
          </a:p>
          <a:p>
            <a:pPr lvl="1"/>
            <a:r>
              <a:rPr lang="en-US" sz="2400" dirty="0" smtClean="0"/>
              <a:t>e.g. there are often areas filled with a single color</a:t>
            </a:r>
          </a:p>
          <a:p>
            <a:pPr lvl="1"/>
            <a:r>
              <a:rPr lang="en-US" sz="2400" dirty="0" smtClean="0"/>
              <a:t>this is particularly true for computer generated images, like line drawings, cartoon graphics, and user-interface graphics that do not depict real-world scenes</a:t>
            </a:r>
          </a:p>
          <a:p>
            <a:pPr lvl="1"/>
            <a:r>
              <a:rPr lang="en-US" sz="2400" dirty="0" smtClean="0"/>
              <a:t>these are also the kinds of scenes for which JPEG compression is poorly suited, as we will see later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 compression </a:t>
            </a:r>
            <a:endParaRPr lang="en-US" dirty="0"/>
          </a:p>
        </p:txBody>
      </p:sp>
      <p:sp>
        <p:nvSpPr>
          <p:cNvPr id="3" name="Content Placeholder 2"/>
          <p:cNvSpPr>
            <a:spLocks noGrp="1"/>
          </p:cNvSpPr>
          <p:nvPr>
            <p:ph idx="1"/>
          </p:nvPr>
        </p:nvSpPr>
        <p:spPr/>
        <p:txBody>
          <a:bodyPr/>
          <a:lstStyle/>
          <a:p>
            <a:r>
              <a:rPr lang="en-US" dirty="0" smtClean="0"/>
              <a:t>the basic process of PNG compression takes two stages</a:t>
            </a:r>
          </a:p>
          <a:p>
            <a:pPr marL="971550" lvl="1" indent="-514350">
              <a:buFont typeface="+mj-lt"/>
              <a:buAutoNum type="arabicPeriod"/>
            </a:pPr>
            <a:r>
              <a:rPr lang="en-US" dirty="0" smtClean="0"/>
              <a:t>first, a pre-compression prediction filter is applied to the image</a:t>
            </a:r>
          </a:p>
          <a:p>
            <a:pPr marL="971550" lvl="1" indent="-514350">
              <a:buFont typeface="+mj-lt"/>
              <a:buAutoNum type="arabicPeriod"/>
            </a:pPr>
            <a:r>
              <a:rPr lang="en-US" dirty="0" smtClean="0"/>
              <a:t>then, a standard general purpose lossless compression algorithm called DEFLATE is applied to the raster, treated as a linear array of bytes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DEFLATE</a:t>
            </a:r>
            <a:endParaRPr lang="en-US" dirty="0"/>
          </a:p>
        </p:txBody>
      </p:sp>
      <p:sp>
        <p:nvSpPr>
          <p:cNvPr id="3" name="Content Placeholder 2"/>
          <p:cNvSpPr>
            <a:spLocks noGrp="1"/>
          </p:cNvSpPr>
          <p:nvPr>
            <p:ph idx="1"/>
          </p:nvPr>
        </p:nvSpPr>
        <p:spPr/>
        <p:txBody>
          <a:bodyPr/>
          <a:lstStyle/>
          <a:p>
            <a:r>
              <a:rPr lang="en-US" sz="2800" dirty="0" smtClean="0"/>
              <a:t>DEFLATE is the same algorithm used in the common </a:t>
            </a:r>
            <a:r>
              <a:rPr lang="en-US" sz="2800" dirty="0" err="1" smtClean="0"/>
              <a:t>zlib</a:t>
            </a:r>
            <a:r>
              <a:rPr lang="en-US" sz="2800" dirty="0" smtClean="0"/>
              <a:t> compression library, which is what implements </a:t>
            </a:r>
            <a:r>
              <a:rPr lang="en-US" sz="2800" dirty="0" err="1" smtClean="0"/>
              <a:t>gzip</a:t>
            </a:r>
            <a:r>
              <a:rPr lang="en-US" sz="2800" dirty="0" smtClean="0"/>
              <a:t>, a variant of ZIP</a:t>
            </a:r>
          </a:p>
          <a:p>
            <a:r>
              <a:rPr lang="en-US" sz="2800" dirty="0" smtClean="0"/>
              <a:t>we will not cover DEFLATE, but we will look at the first step, the prediction filter</a:t>
            </a:r>
          </a:p>
          <a:p>
            <a:r>
              <a:rPr lang="en-US" sz="2800" dirty="0" smtClean="0"/>
              <a:t>one problem with DEFLATE is that by treating a raster as a linear sequence of bytes, correlations from one row to the next may be lost</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948"/>
            <a:ext cx="8229600" cy="2632871"/>
          </a:xfrm>
        </p:spPr>
        <p:txBody>
          <a:bodyPr/>
          <a:lstStyle/>
          <a:p>
            <a:pPr indent="0">
              <a:buNone/>
            </a:pPr>
            <a:r>
              <a:rPr lang="en-US" sz="2800" dirty="0" smtClean="0"/>
              <a:t>The PNG prediction filter essentially replaces the value of each color component of a pixel at  with a difference between the actual value in the original image and a value that would be predicted for that pixel based on the three pixels at A, B, and C. </a:t>
            </a:r>
            <a:endParaRPr lang="en-US" sz="2800" dirty="0"/>
          </a:p>
        </p:txBody>
      </p:sp>
      <p:pic>
        <p:nvPicPr>
          <p:cNvPr id="4" name="Picture 3" descr="Screen Shot 2011-09-20 at 11.31.58 PM.png"/>
          <p:cNvPicPr>
            <a:picLocks noChangeAspect="1"/>
          </p:cNvPicPr>
          <p:nvPr/>
        </p:nvPicPr>
        <p:blipFill>
          <a:blip r:embed="rId2"/>
          <a:stretch>
            <a:fillRect/>
          </a:stretch>
        </p:blipFill>
        <p:spPr>
          <a:xfrm>
            <a:off x="3530600" y="3384610"/>
            <a:ext cx="2082800" cy="1993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graphicFrame>
        <p:nvGraphicFramePr>
          <p:cNvPr id="5" name="Content Placeholder 4"/>
          <p:cNvGraphicFramePr>
            <a:graphicFrameLocks noGrp="1"/>
          </p:cNvGraphicFramePr>
          <p:nvPr>
            <p:ph idx="1"/>
          </p:nvPr>
        </p:nvGraphicFramePr>
        <p:xfrm>
          <a:off x="457200" y="1600196"/>
          <a:ext cx="8229600" cy="4046490"/>
        </p:xfrm>
        <a:graphic>
          <a:graphicData uri="http://schemas.openxmlformats.org/drawingml/2006/table">
            <a:tbl>
              <a:tblPr firstRow="1" bandRow="1">
                <a:tableStyleId>{5C22544A-7EE6-4342-B048-85BDC9FD1C3A}</a:tableStyleId>
              </a:tblPr>
              <a:tblGrid>
                <a:gridCol w="1387642"/>
                <a:gridCol w="1764632"/>
                <a:gridCol w="5077326"/>
              </a:tblGrid>
              <a:tr h="669090">
                <a:tc>
                  <a:txBody>
                    <a:bodyPr/>
                    <a:lstStyle/>
                    <a:p>
                      <a:pPr algn="ctr"/>
                      <a:r>
                        <a:rPr lang="en-US" sz="2000" b="1" dirty="0" smtClean="0">
                          <a:latin typeface="Helvetica"/>
                        </a:rPr>
                        <a:t>Type byte	</a:t>
                      </a:r>
                    </a:p>
                  </a:txBody>
                  <a:tcPr/>
                </a:tc>
                <a:tc>
                  <a:txBody>
                    <a:bodyPr/>
                    <a:lstStyle/>
                    <a:p>
                      <a:pPr algn="ctr"/>
                      <a:r>
                        <a:rPr lang="en-US" sz="2000" b="1" dirty="0" smtClean="0">
                          <a:latin typeface="Helvetica"/>
                        </a:rPr>
                        <a:t>Filter name	</a:t>
                      </a:r>
                    </a:p>
                  </a:txBody>
                  <a:tcPr/>
                </a:tc>
                <a:tc>
                  <a:txBody>
                    <a:bodyPr/>
                    <a:lstStyle/>
                    <a:p>
                      <a:pPr algn="ctr"/>
                      <a:r>
                        <a:rPr lang="en-US" sz="2000" b="1" dirty="0" smtClean="0">
                          <a:latin typeface="Helvetica"/>
                        </a:rPr>
                        <a:t>Predicted value	</a:t>
                      </a:r>
                    </a:p>
                  </a:txBody>
                  <a:tcPr/>
                </a:tc>
              </a:tr>
              <a:tr h="669090">
                <a:tc>
                  <a:txBody>
                    <a:bodyPr/>
                    <a:lstStyle/>
                    <a:p>
                      <a:pPr algn="ctr"/>
                      <a:r>
                        <a:rPr lang="en-US" dirty="0" smtClean="0"/>
                        <a:t>0</a:t>
                      </a:r>
                      <a:endParaRPr lang="en-US" dirty="0"/>
                    </a:p>
                  </a:txBody>
                  <a:tcPr/>
                </a:tc>
                <a:tc>
                  <a:txBody>
                    <a:bodyPr/>
                    <a:lstStyle/>
                    <a:p>
                      <a:pPr algn="ctr"/>
                      <a:r>
                        <a:rPr lang="en-US" dirty="0" smtClean="0"/>
                        <a:t>None</a:t>
                      </a:r>
                      <a:endParaRPr lang="en-US" dirty="0"/>
                    </a:p>
                  </a:txBody>
                  <a:tcPr/>
                </a:tc>
                <a:tc>
                  <a:txBody>
                    <a:bodyPr/>
                    <a:lstStyle/>
                    <a:p>
                      <a:r>
                        <a:rPr lang="en-US" sz="1800" kern="1200" dirty="0" smtClean="0">
                          <a:solidFill>
                            <a:schemeClr val="dk1"/>
                          </a:solidFill>
                          <a:latin typeface="+mn-lt"/>
                          <a:ea typeface="+mn-ea"/>
                          <a:cs typeface="+mn-cs"/>
                        </a:rPr>
                        <a:t>Zero (so that the raw byte value passes through unaltered)</a:t>
                      </a:r>
                      <a:endParaRPr lang="en-US" dirty="0"/>
                    </a:p>
                  </a:txBody>
                  <a:tcPr/>
                </a:tc>
              </a:tr>
              <a:tr h="669090">
                <a:tc>
                  <a:txBody>
                    <a:bodyPr/>
                    <a:lstStyle/>
                    <a:p>
                      <a:pPr algn="ctr"/>
                      <a:r>
                        <a:rPr lang="en-US" dirty="0" smtClean="0"/>
                        <a:t>1</a:t>
                      </a:r>
                      <a:endParaRPr lang="en-US" dirty="0"/>
                    </a:p>
                  </a:txBody>
                  <a:tcPr/>
                </a:tc>
                <a:tc>
                  <a:txBody>
                    <a:bodyPr/>
                    <a:lstStyle/>
                    <a:p>
                      <a:pPr algn="ctr"/>
                      <a:r>
                        <a:rPr lang="en-US" dirty="0" smtClean="0"/>
                        <a:t>Sub</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Byte </a:t>
                      </a:r>
                      <a:r>
                        <a:rPr lang="en-US" sz="1800" i="1" kern="1200" dirty="0" smtClean="0">
                          <a:solidFill>
                            <a:schemeClr val="dk1"/>
                          </a:solidFill>
                          <a:latin typeface="+mn-lt"/>
                          <a:ea typeface="+mn-ea"/>
                          <a:cs typeface="+mn-cs"/>
                        </a:rPr>
                        <a:t>A (to the left)	</a:t>
                      </a:r>
                    </a:p>
                    <a:p>
                      <a:endParaRPr lang="en-US" dirty="0"/>
                    </a:p>
                  </a:txBody>
                  <a:tcPr/>
                </a:tc>
              </a:tr>
              <a:tr h="669090">
                <a:tc>
                  <a:txBody>
                    <a:bodyPr/>
                    <a:lstStyle/>
                    <a:p>
                      <a:pPr algn="ctr"/>
                      <a:r>
                        <a:rPr lang="en-US" dirty="0" smtClean="0"/>
                        <a:t>2</a:t>
                      </a:r>
                      <a:endParaRPr lang="en-US" dirty="0"/>
                    </a:p>
                  </a:txBody>
                  <a:tcPr/>
                </a:tc>
                <a:tc>
                  <a:txBody>
                    <a:bodyPr/>
                    <a:lstStyle/>
                    <a:p>
                      <a:pPr algn="ctr"/>
                      <a:r>
                        <a:rPr lang="en-US" dirty="0" smtClean="0"/>
                        <a:t>Up</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Byte </a:t>
                      </a:r>
                      <a:r>
                        <a:rPr lang="en-US" sz="1800" i="1" kern="1200" dirty="0" smtClean="0">
                          <a:solidFill>
                            <a:schemeClr val="dk1"/>
                          </a:solidFill>
                          <a:latin typeface="+mn-lt"/>
                          <a:ea typeface="+mn-ea"/>
                          <a:cs typeface="+mn-cs"/>
                        </a:rPr>
                        <a:t>B (above)	</a:t>
                      </a:r>
                    </a:p>
                    <a:p>
                      <a:endParaRPr lang="en-US" dirty="0"/>
                    </a:p>
                  </a:txBody>
                  <a:tcPr/>
                </a:tc>
              </a:tr>
              <a:tr h="669090">
                <a:tc>
                  <a:txBody>
                    <a:bodyPr/>
                    <a:lstStyle/>
                    <a:p>
                      <a:pPr algn="ctr"/>
                      <a:r>
                        <a:rPr lang="en-US" dirty="0" smtClean="0"/>
                        <a:t>3</a:t>
                      </a:r>
                      <a:endParaRPr lang="en-US" dirty="0"/>
                    </a:p>
                  </a:txBody>
                  <a:tcPr/>
                </a:tc>
                <a:tc>
                  <a:txBody>
                    <a:bodyPr/>
                    <a:lstStyle/>
                    <a:p>
                      <a:pPr algn="ctr"/>
                      <a:r>
                        <a:rPr lang="en-US" dirty="0" smtClean="0"/>
                        <a:t>Average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Mean of bytes </a:t>
                      </a:r>
                      <a:r>
                        <a:rPr lang="en-US" sz="1800" i="1" kern="1200" dirty="0" smtClean="0">
                          <a:solidFill>
                            <a:schemeClr val="dk1"/>
                          </a:solidFill>
                          <a:latin typeface="+mn-lt"/>
                          <a:ea typeface="+mn-ea"/>
                          <a:cs typeface="+mn-cs"/>
                        </a:rPr>
                        <a:t>A and B, rounded down	</a:t>
                      </a:r>
                    </a:p>
                    <a:p>
                      <a:endParaRPr lang="en-US" dirty="0"/>
                    </a:p>
                  </a:txBody>
                  <a:tcPr/>
                </a:tc>
              </a:tr>
              <a:tr h="669090">
                <a:tc>
                  <a:txBody>
                    <a:bodyPr/>
                    <a:lstStyle/>
                    <a:p>
                      <a:pPr algn="ctr"/>
                      <a:r>
                        <a:rPr lang="en-US" dirty="0" smtClean="0"/>
                        <a:t>4</a:t>
                      </a:r>
                      <a:endParaRPr lang="en-US" dirty="0"/>
                    </a:p>
                  </a:txBody>
                  <a:tcPr/>
                </a:tc>
                <a:tc>
                  <a:txBody>
                    <a:bodyPr/>
                    <a:lstStyle/>
                    <a:p>
                      <a:pPr algn="ctr"/>
                      <a:r>
                        <a:rPr lang="en-US" dirty="0" err="1" smtClean="0"/>
                        <a:t>Paeth</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A, B, or C, whichever is closest to </a:t>
                      </a:r>
                      <a:r>
                        <a:rPr lang="en-US" sz="1800" i="1" kern="1200" dirty="0" err="1" smtClean="0">
                          <a:solidFill>
                            <a:schemeClr val="dk1"/>
                          </a:solidFill>
                          <a:latin typeface="+mn-lt"/>
                          <a:ea typeface="+mn-ea"/>
                          <a:cs typeface="+mn-cs"/>
                        </a:rPr>
                        <a:t>p</a:t>
                      </a:r>
                      <a:r>
                        <a:rPr lang="en-US" sz="1800" i="1" kern="1200" dirty="0" smtClean="0">
                          <a:solidFill>
                            <a:schemeClr val="dk1"/>
                          </a:solidFill>
                          <a:latin typeface="+mn-lt"/>
                          <a:ea typeface="+mn-ea"/>
                          <a:cs typeface="+mn-cs"/>
                        </a:rPr>
                        <a:t> = A + B − C	</a:t>
                      </a: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Method?</a:t>
            </a:r>
            <a:endParaRPr lang="en-US" dirty="0"/>
          </a:p>
        </p:txBody>
      </p:sp>
      <p:sp>
        <p:nvSpPr>
          <p:cNvPr id="3" name="Content Placeholder 2"/>
          <p:cNvSpPr>
            <a:spLocks noGrp="1"/>
          </p:cNvSpPr>
          <p:nvPr>
            <p:ph idx="1"/>
          </p:nvPr>
        </p:nvSpPr>
        <p:spPr/>
        <p:txBody>
          <a:bodyPr/>
          <a:lstStyle/>
          <a:p>
            <a:r>
              <a:rPr lang="en-US" dirty="0" smtClean="0"/>
              <a:t>the compressor selects one of these to use for each line of the raster</a:t>
            </a:r>
          </a:p>
          <a:p>
            <a:r>
              <a:rPr lang="en-US" dirty="0" smtClean="0"/>
              <a:t>the whole line then uses the same method, but different lines may use different methods</a:t>
            </a:r>
          </a:p>
          <a:p>
            <a:r>
              <a:rPr lang="en-US" dirty="0" smtClean="0"/>
              <a:t>a notation is put in the compressed </a:t>
            </a:r>
            <a:r>
              <a:rPr lang="en-US" dirty="0" err="1" smtClean="0"/>
              <a:t>bytestream</a:t>
            </a:r>
            <a:r>
              <a:rPr lang="en-US" dirty="0" smtClean="0"/>
              <a:t> so that the </a:t>
            </a:r>
            <a:r>
              <a:rPr lang="en-US" dirty="0" err="1" smtClean="0"/>
              <a:t>decompressor</a:t>
            </a:r>
            <a:r>
              <a:rPr lang="en-US" dirty="0" smtClean="0"/>
              <a:t> can “undo” the filter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Alpha Blending</a:t>
            </a:r>
            <a:endParaRPr lang="en-US" dirty="0"/>
          </a:p>
        </p:txBody>
      </p:sp>
      <p:sp>
        <p:nvSpPr>
          <p:cNvPr id="3" name="Content Placeholder 2"/>
          <p:cNvSpPr>
            <a:spLocks noGrp="1"/>
          </p:cNvSpPr>
          <p:nvPr>
            <p:ph idx="1"/>
          </p:nvPr>
        </p:nvSpPr>
        <p:spPr/>
        <p:txBody>
          <a:bodyPr/>
          <a:lstStyle/>
          <a:p>
            <a:r>
              <a:rPr lang="en-US" sz="2400" dirty="0" smtClean="0"/>
              <a:t>how to </a:t>
            </a:r>
            <a:r>
              <a:rPr lang="en-US" sz="2400" dirty="0" err="1" smtClean="0"/>
              <a:t>rasterize</a:t>
            </a:r>
            <a:r>
              <a:rPr lang="en-US" sz="2400" dirty="0" smtClean="0"/>
              <a:t> transparent objects?</a:t>
            </a:r>
          </a:p>
          <a:p>
            <a:r>
              <a:rPr lang="en-US" sz="2400" dirty="0" smtClean="0"/>
              <a:t>if object is totally transparent, then just do nothing</a:t>
            </a:r>
          </a:p>
          <a:p>
            <a:pPr lvl="1"/>
            <a:r>
              <a:rPr lang="en-US" sz="2000" dirty="0" smtClean="0"/>
              <a:t>i.e. let the “background” show through unmodified</a:t>
            </a:r>
          </a:p>
          <a:p>
            <a:r>
              <a:rPr lang="en-US" sz="2400" dirty="0" smtClean="0"/>
              <a:t>for a partially transparent, or </a:t>
            </a:r>
            <a:r>
              <a:rPr lang="en-US" sz="2400" i="1" dirty="0" smtClean="0"/>
              <a:t>translucent object, </a:t>
            </a:r>
            <a:r>
              <a:rPr lang="en-US" sz="2400" dirty="0" smtClean="0"/>
              <a:t>one common approach is </a:t>
            </a:r>
            <a:r>
              <a:rPr lang="en-US" sz="2400" i="1" dirty="0" smtClean="0"/>
              <a:t>alpha blending</a:t>
            </a:r>
          </a:p>
          <a:p>
            <a:r>
              <a:rPr lang="en-US" sz="2400" dirty="0" smtClean="0"/>
              <a:t>idea: for each pixel, combine the underlying background color </a:t>
            </a:r>
            <a:r>
              <a:rPr lang="en-US" sz="2400" i="1" dirty="0" err="1" smtClean="0">
                <a:solidFill>
                  <a:schemeClr val="accent1">
                    <a:lumMod val="50000"/>
                  </a:schemeClr>
                </a:solidFill>
              </a:rPr>
              <a:t>c</a:t>
            </a:r>
            <a:r>
              <a:rPr lang="en-US" sz="2400" i="1" baseline="-25000" dirty="0" err="1" smtClean="0">
                <a:solidFill>
                  <a:schemeClr val="accent1">
                    <a:lumMod val="50000"/>
                  </a:schemeClr>
                </a:solidFill>
              </a:rPr>
              <a:t>b</a:t>
            </a:r>
            <a:r>
              <a:rPr lang="en-US" sz="2400" dirty="0" smtClean="0"/>
              <a:t> with the foreground color </a:t>
            </a:r>
            <a:r>
              <a:rPr lang="en-US" sz="2400" i="1" dirty="0" err="1" smtClean="0">
                <a:solidFill>
                  <a:schemeClr val="accent1">
                    <a:lumMod val="50000"/>
                  </a:schemeClr>
                </a:solidFill>
              </a:rPr>
              <a:t>c</a:t>
            </a:r>
            <a:r>
              <a:rPr lang="en-US" sz="2400" i="1" baseline="-25000" dirty="0" err="1" smtClean="0">
                <a:solidFill>
                  <a:schemeClr val="accent1">
                    <a:lumMod val="50000"/>
                  </a:schemeClr>
                </a:solidFill>
              </a:rPr>
              <a:t>f</a:t>
            </a:r>
            <a:r>
              <a:rPr lang="en-US" sz="2400" dirty="0" smtClean="0"/>
              <a:t>, i.e. the color of the object itself at that pixel, to produce the overall pixel color </a:t>
            </a:r>
            <a:r>
              <a:rPr lang="en-US" sz="2400" i="1" dirty="0" err="1" smtClean="0">
                <a:solidFill>
                  <a:schemeClr val="accent1">
                    <a:lumMod val="50000"/>
                  </a:schemeClr>
                </a:solidFill>
              </a:rPr>
              <a:t>c</a:t>
            </a:r>
            <a:r>
              <a:rPr lang="en-US" sz="2400" dirty="0" smtClean="0"/>
              <a:t> according to the formula </a:t>
            </a:r>
            <a:r>
              <a:rPr lang="en-US" sz="2400" i="1" dirty="0" err="1" smtClean="0">
                <a:solidFill>
                  <a:schemeClr val="accent1">
                    <a:lumMod val="50000"/>
                  </a:schemeClr>
                </a:solidFill>
              </a:rPr>
              <a:t>c</a:t>
            </a:r>
            <a:r>
              <a:rPr lang="en-US" sz="2400" i="1" dirty="0" smtClean="0">
                <a:solidFill>
                  <a:schemeClr val="accent1">
                    <a:lumMod val="50000"/>
                  </a:schemeClr>
                </a:solidFill>
              </a:rPr>
              <a:t> = </a:t>
            </a:r>
            <a:r>
              <a:rPr lang="en-US" sz="2400" i="1" dirty="0" err="1" smtClean="0">
                <a:solidFill>
                  <a:schemeClr val="accent1">
                    <a:lumMod val="50000"/>
                  </a:schemeClr>
                </a:solidFill>
              </a:rPr>
              <a:t>αc</a:t>
            </a:r>
            <a:r>
              <a:rPr lang="en-US" sz="2400" i="1" baseline="-25000" dirty="0" err="1" smtClean="0">
                <a:solidFill>
                  <a:schemeClr val="accent1">
                    <a:lumMod val="50000"/>
                  </a:schemeClr>
                </a:solidFill>
              </a:rPr>
              <a:t>f</a:t>
            </a:r>
            <a:r>
              <a:rPr lang="en-US" sz="2400" i="1" dirty="0" smtClean="0">
                <a:solidFill>
                  <a:schemeClr val="accent1">
                    <a:lumMod val="50000"/>
                  </a:schemeClr>
                </a:solidFill>
              </a:rPr>
              <a:t> +(1 – </a:t>
            </a:r>
            <a:r>
              <a:rPr lang="en-US" sz="2400" i="1" dirty="0" err="1" smtClean="0">
                <a:solidFill>
                  <a:schemeClr val="accent1">
                    <a:lumMod val="50000"/>
                  </a:schemeClr>
                </a:solidFill>
              </a:rPr>
              <a:t>α)c</a:t>
            </a:r>
            <a:r>
              <a:rPr lang="en-US" sz="2400" i="1" baseline="-25000" dirty="0" err="1" smtClean="0">
                <a:solidFill>
                  <a:schemeClr val="accent1">
                    <a:lumMod val="50000"/>
                  </a:schemeClr>
                </a:solidFill>
              </a:rPr>
              <a:t>b</a:t>
            </a:r>
            <a:r>
              <a:rPr lang="en-US" sz="2400" i="1" dirty="0" smtClean="0">
                <a:solidFill>
                  <a:schemeClr val="accent1">
                    <a:lumMod val="50000"/>
                  </a:schemeClr>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a:t>
            </a:r>
            <a:endParaRPr lang="en-US" dirty="0"/>
          </a:p>
        </p:txBody>
      </p:sp>
      <p:sp>
        <p:nvSpPr>
          <p:cNvPr id="3" name="Content Placeholder 2"/>
          <p:cNvSpPr>
            <a:spLocks noGrp="1"/>
          </p:cNvSpPr>
          <p:nvPr>
            <p:ph idx="1"/>
          </p:nvPr>
        </p:nvSpPr>
        <p:spPr/>
        <p:txBody>
          <a:bodyPr/>
          <a:lstStyle/>
          <a:p>
            <a:r>
              <a:rPr lang="en-US" sz="2400" dirty="0" smtClean="0"/>
              <a:t>JPEG is a </a:t>
            </a:r>
            <a:r>
              <a:rPr lang="en-US" sz="2400" dirty="0" err="1" smtClean="0"/>
              <a:t>lossy</a:t>
            </a:r>
            <a:r>
              <a:rPr lang="en-US" sz="2400" dirty="0" smtClean="0"/>
              <a:t> compression algorithm:</a:t>
            </a:r>
          </a:p>
          <a:p>
            <a:r>
              <a:rPr lang="en-US" sz="2400" dirty="0" smtClean="0"/>
              <a:t> the raster that results from decompression is not guaranteed to be exactly the same as the original</a:t>
            </a:r>
          </a:p>
          <a:p>
            <a:r>
              <a:rPr lang="en-US" sz="2400" dirty="0" smtClean="0"/>
              <a:t>this often allows significantly more compression than PNG</a:t>
            </a:r>
          </a:p>
          <a:p>
            <a:r>
              <a:rPr lang="en-US" sz="2400" dirty="0" smtClean="0"/>
              <a:t>some of the data is actually discarded</a:t>
            </a:r>
          </a:p>
          <a:p>
            <a:r>
              <a:rPr lang="en-US" sz="2400" dirty="0" smtClean="0"/>
              <a:t>the idea is to try to prioritize so that the least perceptually significant data is discarded first</a:t>
            </a:r>
          </a:p>
          <a:p>
            <a:r>
              <a:rPr lang="en-US" sz="2400" dirty="0" smtClean="0"/>
              <a:t>JPEG can achieve a compression ratio ranging from typically around 10:1 for high quality to 100:1 for low quality</a:t>
            </a:r>
          </a:p>
          <a:p>
            <a:pPr>
              <a:buNone/>
            </a:pP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Image constructed with increasing JPEG compression from left to right</a:t>
            </a:r>
            <a:endParaRPr lang="en-US" sz="3200" dirty="0"/>
          </a:p>
        </p:txBody>
      </p:sp>
      <p:pic>
        <p:nvPicPr>
          <p:cNvPr id="4" name="Content Placeholder 3" descr="Phalaenopsis_JPEG.png"/>
          <p:cNvPicPr>
            <a:picLocks noGrp="1" noChangeAspect="1"/>
          </p:cNvPicPr>
          <p:nvPr>
            <p:ph idx="1"/>
          </p:nvPr>
        </p:nvPicPr>
        <p:blipFill>
          <a:blip r:embed="rId2"/>
          <a:srcRect l="-31066" r="-31066"/>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JPEG good?</a:t>
            </a:r>
            <a:endParaRPr lang="en-US" dirty="0"/>
          </a:p>
        </p:txBody>
      </p:sp>
      <p:sp>
        <p:nvSpPr>
          <p:cNvPr id="3" name="Content Placeholder 2"/>
          <p:cNvSpPr>
            <a:spLocks noGrp="1"/>
          </p:cNvSpPr>
          <p:nvPr>
            <p:ph idx="1"/>
          </p:nvPr>
        </p:nvSpPr>
        <p:spPr/>
        <p:txBody>
          <a:bodyPr/>
          <a:lstStyle/>
          <a:p>
            <a:r>
              <a:rPr lang="en-US" dirty="0" smtClean="0"/>
              <a:t>JPEG compression is well-suited for scenes where colors change continuously, without sharp edges</a:t>
            </a:r>
          </a:p>
          <a:p>
            <a:r>
              <a:rPr lang="en-US" dirty="0" smtClean="0"/>
              <a:t>in particular, real-world scenes captured with cameras often compress well with JPEG</a:t>
            </a:r>
          </a:p>
          <a:p>
            <a:r>
              <a:rPr lang="en-US" dirty="0" smtClean="0"/>
              <a:t>computer-generated line drawings and other art will become blurred at sharp edges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 compression</a:t>
            </a:r>
            <a:endParaRPr lang="en-US" dirty="0"/>
          </a:p>
        </p:txBody>
      </p:sp>
      <p:sp>
        <p:nvSpPr>
          <p:cNvPr id="3" name="Content Placeholder 2"/>
          <p:cNvSpPr>
            <a:spLocks noGrp="1"/>
          </p:cNvSpPr>
          <p:nvPr>
            <p:ph idx="1"/>
          </p:nvPr>
        </p:nvSpPr>
        <p:spPr>
          <a:xfrm>
            <a:off x="249471" y="1600200"/>
            <a:ext cx="8606785" cy="4886408"/>
          </a:xfrm>
        </p:spPr>
        <p:txBody>
          <a:bodyPr/>
          <a:lstStyle/>
          <a:p>
            <a:pPr marL="457200" indent="-457200">
              <a:buFont typeface="Wingdings" charset="2"/>
              <a:buAutoNum type="arabicPlain"/>
            </a:pPr>
            <a:r>
              <a:rPr lang="en-US" sz="2000" dirty="0" smtClean="0"/>
              <a:t>original RGB data is converted to a color space called </a:t>
            </a:r>
            <a:r>
              <a:rPr lang="en-US" sz="2000" dirty="0" err="1" smtClean="0"/>
              <a:t>YCbCr</a:t>
            </a:r>
            <a:r>
              <a:rPr lang="en-US" sz="2000" dirty="0" smtClean="0"/>
              <a:t>. We did not study this; but it is another space where the brightness or </a:t>
            </a:r>
            <a:r>
              <a:rPr lang="en-US" sz="2000" i="1" dirty="0" smtClean="0"/>
              <a:t>luminance </a:t>
            </a:r>
            <a:r>
              <a:rPr lang="en-US" sz="2000" dirty="0" smtClean="0"/>
              <a:t>(Y) is separated from the color information, in this case </a:t>
            </a:r>
            <a:r>
              <a:rPr lang="en-US" sz="2000" dirty="0" err="1" smtClean="0"/>
              <a:t>Cb</a:t>
            </a:r>
            <a:r>
              <a:rPr lang="en-US" sz="2000" dirty="0" smtClean="0"/>
              <a:t> and Cr.</a:t>
            </a:r>
          </a:p>
          <a:p>
            <a:pPr marL="457200" indent="-457200">
              <a:buFont typeface="Wingdings" charset="2"/>
              <a:buAutoNum type="arabicPlain"/>
            </a:pPr>
            <a:r>
              <a:rPr lang="en-US" sz="2000" dirty="0" smtClean="0"/>
              <a:t>because the eye is less sensitive to color details than it is to intensity, </a:t>
            </a:r>
            <a:r>
              <a:rPr lang="en-US" sz="2000" dirty="0" err="1" smtClean="0"/>
              <a:t>Cb</a:t>
            </a:r>
            <a:r>
              <a:rPr lang="en-US" sz="2000" dirty="0" smtClean="0"/>
              <a:t> and Cr are typically thrown out for half of the pixels</a:t>
            </a:r>
          </a:p>
          <a:p>
            <a:pPr marL="457200" indent="-457200">
              <a:buFont typeface="Wingdings" charset="2"/>
              <a:buAutoNum type="arabicPlain"/>
            </a:pPr>
            <a:r>
              <a:rPr lang="en-US" sz="2000" dirty="0" smtClean="0"/>
              <a:t>for each block of 8x8 pixels, a </a:t>
            </a:r>
            <a:r>
              <a:rPr lang="en-US" sz="2000" i="1" dirty="0" smtClean="0"/>
              <a:t>discrete cosine transform</a:t>
            </a:r>
            <a:r>
              <a:rPr lang="en-US" sz="2000" dirty="0" smtClean="0"/>
              <a:t> is applied</a:t>
            </a:r>
          </a:p>
          <a:p>
            <a:pPr marL="457200" indent="-457200">
              <a:buFont typeface="Wingdings" charset="2"/>
              <a:buAutoNum type="arabicPlain"/>
            </a:pPr>
            <a:r>
              <a:rPr lang="en-US" sz="2000" dirty="0" smtClean="0"/>
              <a:t>the DCT is lossless, but puts the data into a frequency domain form where we can more easily discard perceptually less significant information. In particular, rapid high frequency variations are less noticeable than slower changes. So some of the bits are discarded for the high frequency components. This is an instance of quantization.</a:t>
            </a:r>
          </a:p>
          <a:p>
            <a:pPr marL="457200" indent="-457200">
              <a:buFont typeface="Wingdings" charset="2"/>
              <a:buAutoNum type="arabicPlain"/>
            </a:pPr>
            <a:r>
              <a:rPr lang="en-US" sz="2000" dirty="0" smtClean="0"/>
              <a:t>the resulting </a:t>
            </a:r>
            <a:r>
              <a:rPr lang="en-US" sz="2000" dirty="0" err="1" smtClean="0"/>
              <a:t>bitstream</a:t>
            </a:r>
            <a:r>
              <a:rPr lang="en-US" sz="2000" dirty="0" smtClean="0"/>
              <a:t> is </a:t>
            </a:r>
            <a:r>
              <a:rPr lang="en-US" sz="2000" dirty="0" err="1" smtClean="0"/>
              <a:t>losslessly</a:t>
            </a:r>
            <a:r>
              <a:rPr lang="en-US" sz="2000" dirty="0" smtClean="0"/>
              <a:t> compressed, in this case with the version of Huffman encoding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Cosine Transform</a:t>
            </a:r>
            <a:endParaRPr lang="en-US" dirty="0"/>
          </a:p>
        </p:txBody>
      </p:sp>
      <p:sp>
        <p:nvSpPr>
          <p:cNvPr id="3" name="Content Placeholder 2"/>
          <p:cNvSpPr>
            <a:spLocks noGrp="1"/>
          </p:cNvSpPr>
          <p:nvPr>
            <p:ph idx="1"/>
          </p:nvPr>
        </p:nvSpPr>
        <p:spPr/>
        <p:txBody>
          <a:bodyPr/>
          <a:lstStyle/>
          <a:p>
            <a:r>
              <a:rPr lang="en-US" dirty="0" smtClean="0"/>
              <a:t>so what is DCT? we will not cover the math</a:t>
            </a:r>
          </a:p>
          <a:p>
            <a:r>
              <a:rPr lang="en-US" dirty="0" smtClean="0"/>
              <a:t>the DCT algorithm decomposes a block of 8x8 pixel color component values (separate DCT are done for Y, </a:t>
            </a:r>
            <a:r>
              <a:rPr lang="en-US" dirty="0" err="1" smtClean="0"/>
              <a:t>Cb</a:t>
            </a:r>
            <a:r>
              <a:rPr lang="en-US" dirty="0" smtClean="0"/>
              <a:t>, and Cr) into a weighted sum of the following basis functions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Dctjpeg.png"/>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observe that the original 8x8 block of pixel color components was stored in e.g. 8x8x8 = 512 Bits</a:t>
            </a:r>
          </a:p>
          <a:p>
            <a:r>
              <a:rPr lang="en-US" sz="2400" dirty="0" smtClean="0"/>
              <a:t>if 8 bits are used to represent the relative weight of each of the 64 basis functions, then the DCT result will again be 512 bits</a:t>
            </a:r>
          </a:p>
          <a:p>
            <a:r>
              <a:rPr lang="en-US" sz="2400" dirty="0" smtClean="0"/>
              <a:t>this gives an intuition, the actual proof (and the way to compute the DCT) depends on math involving the </a:t>
            </a:r>
            <a:r>
              <a:rPr lang="en-US" sz="2400" i="1" dirty="0" smtClean="0"/>
              <a:t>Fourier Transform</a:t>
            </a:r>
          </a:p>
          <a:p>
            <a:r>
              <a:rPr lang="en-US" sz="2400" dirty="0" smtClean="0"/>
              <a:t>so DCT conversion is itself lossless, but it is the quantization step where some of the bits for the weights for higher-frequency basis functions are discarded</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α</a:t>
            </a:r>
            <a:r>
              <a:rPr lang="en-US" dirty="0" smtClean="0"/>
              <a:t> composting</a:t>
            </a:r>
            <a:endParaRPr lang="en-US" dirty="0"/>
          </a:p>
        </p:txBody>
      </p:sp>
      <p:sp>
        <p:nvSpPr>
          <p:cNvPr id="3" name="Content Placeholder 2"/>
          <p:cNvSpPr>
            <a:spLocks noGrp="1"/>
          </p:cNvSpPr>
          <p:nvPr>
            <p:ph idx="1"/>
          </p:nvPr>
        </p:nvSpPr>
        <p:spPr/>
        <p:txBody>
          <a:bodyPr/>
          <a:lstStyle/>
          <a:p>
            <a:r>
              <a:rPr lang="en-US" sz="2800" dirty="0" smtClean="0"/>
              <a:t>the parameter </a:t>
            </a:r>
            <a:r>
              <a:rPr lang="en-US" sz="2800" i="1" dirty="0" smtClean="0">
                <a:solidFill>
                  <a:schemeClr val="accent1">
                    <a:lumMod val="50000"/>
                  </a:schemeClr>
                </a:solidFill>
              </a:rPr>
              <a:t>0 &lt;= </a:t>
            </a:r>
            <a:r>
              <a:rPr lang="en-US" sz="2800" i="1" dirty="0" err="1" smtClean="0">
                <a:solidFill>
                  <a:schemeClr val="accent1">
                    <a:lumMod val="50000"/>
                  </a:schemeClr>
                </a:solidFill>
              </a:rPr>
              <a:t>α</a:t>
            </a:r>
            <a:r>
              <a:rPr lang="en-US" sz="2800" i="1" dirty="0" smtClean="0">
                <a:solidFill>
                  <a:schemeClr val="accent1">
                    <a:lumMod val="50000"/>
                  </a:schemeClr>
                </a:solidFill>
              </a:rPr>
              <a:t> &lt;= 1 </a:t>
            </a:r>
            <a:r>
              <a:rPr lang="en-US" sz="2800" dirty="0" smtClean="0"/>
              <a:t>sets the amount of transparency </a:t>
            </a:r>
          </a:p>
          <a:p>
            <a:r>
              <a:rPr lang="en-US" sz="2800" i="1" dirty="0" err="1" smtClean="0">
                <a:solidFill>
                  <a:schemeClr val="accent1">
                    <a:lumMod val="50000"/>
                  </a:schemeClr>
                </a:solidFill>
              </a:rPr>
              <a:t>α</a:t>
            </a:r>
            <a:r>
              <a:rPr lang="en-US" sz="2800" i="1" dirty="0" smtClean="0">
                <a:solidFill>
                  <a:schemeClr val="accent1">
                    <a:lumMod val="50000"/>
                  </a:schemeClr>
                </a:solidFill>
              </a:rPr>
              <a:t> =</a:t>
            </a:r>
            <a:r>
              <a:rPr lang="en-US" sz="2800" i="1" dirty="0" smtClean="0">
                <a:solidFill>
                  <a:schemeClr val="accent1">
                    <a:lumMod val="50000"/>
                  </a:schemeClr>
                </a:solidFill>
              </a:rPr>
              <a:t> 1  </a:t>
            </a:r>
            <a:r>
              <a:rPr lang="en-US" sz="2800" dirty="0" smtClean="0"/>
              <a:t>shows only the object </a:t>
            </a:r>
          </a:p>
          <a:p>
            <a:r>
              <a:rPr lang="en-US" sz="2800" i="1" dirty="0" err="1" smtClean="0">
                <a:solidFill>
                  <a:schemeClr val="accent1">
                    <a:lumMod val="50000"/>
                  </a:schemeClr>
                </a:solidFill>
              </a:rPr>
              <a:t>α</a:t>
            </a:r>
            <a:r>
              <a:rPr lang="en-US" sz="2800" i="1" dirty="0" smtClean="0">
                <a:solidFill>
                  <a:schemeClr val="accent1">
                    <a:lumMod val="50000"/>
                  </a:schemeClr>
                </a:solidFill>
              </a:rPr>
              <a:t> </a:t>
            </a:r>
            <a:r>
              <a:rPr lang="en-US" sz="2800" i="1" smtClean="0">
                <a:solidFill>
                  <a:schemeClr val="accent1">
                    <a:lumMod val="50000"/>
                  </a:schemeClr>
                </a:solidFill>
              </a:rPr>
              <a:t>=</a:t>
            </a:r>
            <a:r>
              <a:rPr lang="en-US" sz="2800" i="1" smtClean="0">
                <a:solidFill>
                  <a:schemeClr val="accent1">
                    <a:lumMod val="50000"/>
                  </a:schemeClr>
                </a:solidFill>
              </a:rPr>
              <a:t> 0 </a:t>
            </a:r>
            <a:r>
              <a:rPr lang="en-US" sz="2800" dirty="0" smtClean="0"/>
              <a:t>shows only the background </a:t>
            </a:r>
          </a:p>
          <a:p>
            <a:r>
              <a:rPr lang="en-US" sz="2800" i="1" dirty="0" err="1" smtClean="0">
                <a:solidFill>
                  <a:schemeClr val="accent1">
                    <a:lumMod val="50000"/>
                  </a:schemeClr>
                </a:solidFill>
              </a:rPr>
              <a:t>α</a:t>
            </a:r>
            <a:r>
              <a:rPr lang="en-US" sz="2800" i="1" dirty="0" smtClean="0">
                <a:solidFill>
                  <a:schemeClr val="accent1">
                    <a:lumMod val="50000"/>
                  </a:schemeClr>
                </a:solidFill>
              </a:rPr>
              <a:t> = .5 </a:t>
            </a:r>
            <a:r>
              <a:rPr lang="en-US" sz="2800" dirty="0" smtClean="0"/>
              <a:t>shows half object and half background</a:t>
            </a:r>
          </a:p>
          <a:p>
            <a:r>
              <a:rPr lang="en-US" sz="2800" dirty="0" smtClean="0"/>
              <a:t>this is an example of </a:t>
            </a:r>
            <a:r>
              <a:rPr lang="en-US" sz="2800" i="1" dirty="0" smtClean="0"/>
              <a:t>linear interpolation (</a:t>
            </a:r>
            <a:r>
              <a:rPr lang="en-US" sz="2800" i="1" dirty="0" err="1" smtClean="0"/>
              <a:t>lerping</a:t>
            </a:r>
            <a:r>
              <a:rPr lang="en-US" sz="2800" i="1" dirty="0" smtClean="0"/>
              <a:t>)</a:t>
            </a:r>
            <a:endParaRPr lang="en-US" sz="2800" dirty="0" smtClean="0"/>
          </a:p>
          <a:p>
            <a:r>
              <a:rPr lang="en-US" sz="2800" dirty="0" smtClean="0"/>
              <a:t>the process of combining a background image with a foreground image is called </a:t>
            </a:r>
            <a:r>
              <a:rPr lang="en-US" sz="2800" i="1" dirty="0" smtClean="0"/>
              <a:t>compositing</a:t>
            </a:r>
          </a:p>
          <a:p>
            <a:r>
              <a:rPr lang="en-US" sz="2800" dirty="0" smtClean="0"/>
              <a:t>can chain the process to composite many images on top of each other</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27" y="268104"/>
            <a:ext cx="6542444" cy="5390672"/>
          </a:xfrm>
          <a:prstGeom prst="rect">
            <a:avLst/>
          </a:prstGeom>
        </p:spPr>
      </p:pic>
      <p:sp>
        <p:nvSpPr>
          <p:cNvPr id="6" name="TextBox 5"/>
          <p:cNvSpPr txBox="1"/>
          <p:nvPr/>
        </p:nvSpPr>
        <p:spPr>
          <a:xfrm>
            <a:off x="6860481" y="460884"/>
            <a:ext cx="2097832" cy="4247317"/>
          </a:xfrm>
          <a:prstGeom prst="rect">
            <a:avLst/>
          </a:prstGeom>
          <a:noFill/>
        </p:spPr>
        <p:txBody>
          <a:bodyPr wrap="square" rtlCol="0">
            <a:spAutoFit/>
          </a:bodyPr>
          <a:lstStyle/>
          <a:p>
            <a:r>
              <a:rPr lang="en-US" sz="2800" dirty="0" smtClean="0"/>
              <a:t>this image shows a terminal window composited with </a:t>
            </a:r>
          </a:p>
          <a:p>
            <a:r>
              <a:rPr lang="en-US" sz="2800" dirty="0" err="1" smtClean="0"/>
              <a:t>α</a:t>
            </a:r>
            <a:r>
              <a:rPr lang="en-US" sz="2800" dirty="0" smtClean="0"/>
              <a:t> = .5 onto a desktop background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435" y="281709"/>
            <a:ext cx="6589751" cy="5422423"/>
          </a:xfrm>
          <a:prstGeom prst="rect">
            <a:avLst/>
          </a:prstGeom>
        </p:spPr>
      </p:pic>
      <p:sp>
        <p:nvSpPr>
          <p:cNvPr id="5" name="TextBox 4"/>
          <p:cNvSpPr txBox="1"/>
          <p:nvPr/>
        </p:nvSpPr>
        <p:spPr>
          <a:xfrm>
            <a:off x="6860481" y="460884"/>
            <a:ext cx="2097832" cy="4247317"/>
          </a:xfrm>
          <a:prstGeom prst="rect">
            <a:avLst/>
          </a:prstGeom>
          <a:noFill/>
        </p:spPr>
        <p:txBody>
          <a:bodyPr wrap="square" rtlCol="0">
            <a:spAutoFit/>
          </a:bodyPr>
          <a:lstStyle/>
          <a:p>
            <a:r>
              <a:rPr lang="en-US" sz="2800" dirty="0" smtClean="0"/>
              <a:t>this image shows a terminal window composited with </a:t>
            </a:r>
          </a:p>
          <a:p>
            <a:r>
              <a:rPr lang="en-US" sz="2800" dirty="0" err="1" smtClean="0"/>
              <a:t>α</a:t>
            </a:r>
            <a:r>
              <a:rPr lang="en-US" sz="2800" dirty="0" smtClean="0"/>
              <a:t> = .75 onto a desktop background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TextBox 4"/>
          <p:cNvSpPr txBox="1"/>
          <p:nvPr/>
        </p:nvSpPr>
        <p:spPr>
          <a:xfrm>
            <a:off x="6860481" y="460884"/>
            <a:ext cx="2097832" cy="4247317"/>
          </a:xfrm>
          <a:prstGeom prst="rect">
            <a:avLst/>
          </a:prstGeom>
          <a:noFill/>
        </p:spPr>
        <p:txBody>
          <a:bodyPr wrap="square" rtlCol="0">
            <a:spAutoFit/>
          </a:bodyPr>
          <a:lstStyle/>
          <a:p>
            <a:r>
              <a:rPr lang="en-US" sz="2800" dirty="0" smtClean="0"/>
              <a:t>this image shows a terminal window composited with </a:t>
            </a:r>
          </a:p>
          <a:p>
            <a:r>
              <a:rPr lang="en-US" sz="2800" dirty="0" err="1" smtClean="0"/>
              <a:t>α</a:t>
            </a:r>
            <a:r>
              <a:rPr lang="en-US" sz="2800" dirty="0" smtClean="0"/>
              <a:t> = 1 onto a desktop background </a:t>
            </a:r>
          </a:p>
          <a:p>
            <a:endParaRPr lang="en-US" dirty="0"/>
          </a:p>
        </p:txBody>
      </p:sp>
      <p:pic>
        <p:nvPicPr>
          <p:cNvPr id="6" name="Picture 5"/>
          <p:cNvPicPr>
            <a:picLocks noChangeAspect="1"/>
          </p:cNvPicPr>
          <p:nvPr/>
        </p:nvPicPr>
        <p:blipFill>
          <a:blip r:embed="rId2"/>
          <a:stretch>
            <a:fillRect/>
          </a:stretch>
        </p:blipFill>
        <p:spPr>
          <a:xfrm>
            <a:off x="181435" y="313464"/>
            <a:ext cx="6589751" cy="53004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RGBA</a:t>
            </a:r>
            <a:endParaRPr lang="en-US" dirty="0"/>
          </a:p>
        </p:txBody>
      </p:sp>
      <p:sp>
        <p:nvSpPr>
          <p:cNvPr id="3" name="Content Placeholder 2"/>
          <p:cNvSpPr>
            <a:spLocks noGrp="1"/>
          </p:cNvSpPr>
          <p:nvPr>
            <p:ph idx="1"/>
          </p:nvPr>
        </p:nvSpPr>
        <p:spPr/>
        <p:txBody>
          <a:bodyPr/>
          <a:lstStyle/>
          <a:p>
            <a:r>
              <a:rPr lang="en-US" sz="2400" dirty="0" smtClean="0"/>
              <a:t>sometimes a single </a:t>
            </a:r>
            <a:r>
              <a:rPr lang="en-US" sz="2400" i="1" dirty="0" err="1" smtClean="0">
                <a:solidFill>
                  <a:schemeClr val="accent1">
                    <a:lumMod val="50000"/>
                  </a:schemeClr>
                </a:solidFill>
              </a:rPr>
              <a:t>α</a:t>
            </a:r>
            <a:r>
              <a:rPr lang="en-US" sz="2400" dirty="0" smtClean="0"/>
              <a:t> is specified for an entire object </a:t>
            </a:r>
          </a:p>
          <a:p>
            <a:r>
              <a:rPr lang="en-US" sz="2400" dirty="0" smtClean="0"/>
              <a:t>for a raster, </a:t>
            </a:r>
            <a:r>
              <a:rPr lang="en-US" sz="2400" i="1" dirty="0" err="1" smtClean="0">
                <a:solidFill>
                  <a:schemeClr val="accent1">
                    <a:lumMod val="50000"/>
                  </a:schemeClr>
                </a:solidFill>
              </a:rPr>
              <a:t>α</a:t>
            </a:r>
            <a:r>
              <a:rPr lang="en-US" sz="2400" dirty="0" smtClean="0"/>
              <a:t> is commonly treated as a separate color channel, along with (typically) R, G, and B</a:t>
            </a:r>
          </a:p>
          <a:p>
            <a:r>
              <a:rPr lang="en-US" sz="2400" dirty="0" smtClean="0"/>
              <a:t>thus, an RGB image with an added alpha channel is sometimes referred to as an RGBA image</a:t>
            </a:r>
          </a:p>
          <a:p>
            <a:r>
              <a:rPr lang="en-US" sz="2400" dirty="0" smtClean="0"/>
              <a:t>this allows setting a different  value for each pixel in the raster</a:t>
            </a:r>
          </a:p>
          <a:p>
            <a:r>
              <a:rPr lang="en-US" sz="2400" dirty="0" smtClean="0"/>
              <a:t>often, a similar number of bits is allocated for the alpha channel as for the other color components</a:t>
            </a:r>
          </a:p>
          <a:p>
            <a:r>
              <a:rPr lang="en-US" sz="2400" dirty="0" smtClean="0"/>
              <a:t>conveniently, adding an 8 bit alpha channel to a 24 bit RGB image results in an image with 32 bits per pixel</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chemeClr val="accent1">
                    <a:lumMod val="50000"/>
                  </a:schemeClr>
                </a:solidFill>
              </a:rPr>
              <a:t>α</a:t>
            </a:r>
            <a:endParaRPr lang="en-US" dirty="0"/>
          </a:p>
        </p:txBody>
      </p:sp>
      <p:sp>
        <p:nvSpPr>
          <p:cNvPr id="3" name="Content Placeholder 2"/>
          <p:cNvSpPr>
            <a:spLocks noGrp="1"/>
          </p:cNvSpPr>
          <p:nvPr>
            <p:ph idx="1"/>
          </p:nvPr>
        </p:nvSpPr>
        <p:spPr/>
        <p:txBody>
          <a:bodyPr/>
          <a:lstStyle/>
          <a:p>
            <a:r>
              <a:rPr lang="en-US" sz="2400" dirty="0" smtClean="0"/>
              <a:t>8 bits is not enough to store an IEEE floating point single or double precision number, so instead alpha is represented as an integer  0 &lt;= </a:t>
            </a:r>
            <a:r>
              <a:rPr lang="en-US" sz="2400" i="1" dirty="0" err="1" smtClean="0">
                <a:solidFill>
                  <a:schemeClr val="accent1">
                    <a:lumMod val="50000"/>
                  </a:schemeClr>
                </a:solidFill>
              </a:rPr>
              <a:t>α</a:t>
            </a:r>
            <a:r>
              <a:rPr lang="en-US" sz="2400" dirty="0" smtClean="0"/>
              <a:t> &lt;= 255 where the actual fractional alpha value is computed as </a:t>
            </a:r>
            <a:r>
              <a:rPr lang="en-US" sz="2400" i="1" dirty="0" smtClean="0">
                <a:solidFill>
                  <a:schemeClr val="accent1">
                    <a:lumMod val="50000"/>
                  </a:schemeClr>
                </a:solidFill>
              </a:rPr>
              <a:t>α/255</a:t>
            </a:r>
          </a:p>
          <a:p>
            <a:r>
              <a:rPr lang="en-US" sz="2400" dirty="0" smtClean="0"/>
              <a:t>most modern microprocessors are especially fast at moving around 32 bit “words”</a:t>
            </a:r>
          </a:p>
          <a:p>
            <a:pPr lvl="1"/>
            <a:r>
              <a:rPr lang="en-US" sz="2000" dirty="0" smtClean="0"/>
              <a:t>even if 8 bits are available, sometimes the alpha channel is used only as a binary image</a:t>
            </a:r>
          </a:p>
          <a:p>
            <a:pPr lvl="1"/>
            <a:r>
              <a:rPr lang="en-US" sz="2000" dirty="0" smtClean="0"/>
              <a:t>i.e. the (floating point) alpha value for any given pixel is either 0.0 (show background only) or 1.0 (show foreground only)</a:t>
            </a:r>
          </a:p>
          <a:p>
            <a:r>
              <a:rPr lang="en-US" sz="2400" dirty="0" smtClean="0"/>
              <a:t>this produces a binary image </a:t>
            </a:r>
            <a:r>
              <a:rPr lang="en-US" sz="2400" i="1" dirty="0" smtClean="0"/>
              <a:t>mask</a:t>
            </a:r>
          </a:p>
          <a:p>
            <a:r>
              <a:rPr lang="en-US" sz="2400" dirty="0" smtClean="0"/>
              <a:t>one use is to allow non-rectangular windows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56981" y="1163953"/>
            <a:ext cx="6669432" cy="5364543"/>
          </a:xfrm>
          <a:prstGeom prst="rect">
            <a:avLst/>
          </a:prstGeom>
        </p:spPr>
      </p:pic>
      <p:sp>
        <p:nvSpPr>
          <p:cNvPr id="7" name="TextBox 6"/>
          <p:cNvSpPr txBox="1"/>
          <p:nvPr/>
        </p:nvSpPr>
        <p:spPr>
          <a:xfrm>
            <a:off x="1145314" y="317526"/>
            <a:ext cx="6905839" cy="769441"/>
          </a:xfrm>
          <a:prstGeom prst="rect">
            <a:avLst/>
          </a:prstGeom>
          <a:noFill/>
        </p:spPr>
        <p:txBody>
          <a:bodyPr wrap="square" rtlCol="0">
            <a:spAutoFit/>
          </a:bodyPr>
          <a:lstStyle/>
          <a:p>
            <a:pPr algn="ctr"/>
            <a:r>
              <a:rPr lang="en-US" sz="4400" dirty="0" smtClean="0"/>
              <a:t>Non-Rectangular Window</a:t>
            </a:r>
            <a:endParaRPr lang="en-US" sz="4400" dirty="0"/>
          </a:p>
        </p:txBody>
      </p:sp>
    </p:spTree>
  </p:cSld>
  <p:clrMapOvr>
    <a:masterClrMapping/>
  </p:clrMapOvr>
</p:sld>
</file>

<file path=ppt/theme/theme1.xml><?xml version="1.0" encoding="utf-8"?>
<a:theme xmlns:a="http://schemas.openxmlformats.org/drawingml/2006/main" name="CSG140 Template">
  <a:themeElements>
    <a:clrScheme name="CSG14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G140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charset="0"/>
          </a:defRPr>
        </a:defPPr>
      </a:lstStyle>
    </a:lnDef>
  </a:objectDefaults>
  <a:extraClrSchemeLst>
    <a:extraClrScheme>
      <a:clrScheme name="CSG140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G140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G140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G140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G140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G140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G140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G140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G140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G140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G140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G140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CSgraphics.potx</Template>
  <TotalTime>778</TotalTime>
  <Words>1576</Words>
  <Application>Microsoft Macintosh PowerPoint</Application>
  <PresentationFormat>On-screen Show (4:3)</PresentationFormat>
  <Paragraphs>120</Paragraphs>
  <Slides>26</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CSG140 Template</vt:lpstr>
      <vt:lpstr>PowerPoint.Show.8</vt:lpstr>
      <vt:lpstr>CS 4300 Computer Graphics</vt:lpstr>
      <vt:lpstr>Alpha Blending</vt:lpstr>
      <vt:lpstr>α composting</vt:lpstr>
      <vt:lpstr>Slide 4</vt:lpstr>
      <vt:lpstr>Slide 5</vt:lpstr>
      <vt:lpstr>Slide 6</vt:lpstr>
      <vt:lpstr>RGBA</vt:lpstr>
      <vt:lpstr>α</vt:lpstr>
      <vt:lpstr>Slide 9</vt:lpstr>
      <vt:lpstr>Image Compression</vt:lpstr>
      <vt:lpstr>PNG and JPG</vt:lpstr>
      <vt:lpstr>which is better, PNG or JPEG?</vt:lpstr>
      <vt:lpstr>JPG vs. PNG</vt:lpstr>
      <vt:lpstr>PNG http://en.wikipedia.org/wiki/Portable_Network_Graphics</vt:lpstr>
      <vt:lpstr>PNG compression </vt:lpstr>
      <vt:lpstr>DEFLATE</vt:lpstr>
      <vt:lpstr>Slide 17</vt:lpstr>
      <vt:lpstr>Filters</vt:lpstr>
      <vt:lpstr>Which Method?</vt:lpstr>
      <vt:lpstr>JPEG</vt:lpstr>
      <vt:lpstr>Image constructed with increasing JPEG compression from left to right</vt:lpstr>
      <vt:lpstr>When is JPEG good?</vt:lpstr>
      <vt:lpstr>JPEG compression</vt:lpstr>
      <vt:lpstr>Discrete Cosine Transform</vt:lpstr>
      <vt:lpstr>Slide 25</vt:lpstr>
      <vt:lpstr>Slide 26</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4300 Computer Graphics</dc:title>
  <dc:creator>Harriet Fell</dc:creator>
  <cp:lastModifiedBy>Harriet Fell</cp:lastModifiedBy>
  <cp:revision>18</cp:revision>
  <dcterms:created xsi:type="dcterms:W3CDTF">2011-09-21T20:42:12Z</dcterms:created>
  <dcterms:modified xsi:type="dcterms:W3CDTF">2011-09-21T20:42:41Z</dcterms:modified>
</cp:coreProperties>
</file>