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embeddings/oleObject5.bin" ContentType="application/vnd.openxmlformats-officedocument.oleObject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PowerPoint_97_-_2003_Presentation1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notesSlides/notesSlide34.xml" ContentType="application/vnd.openxmlformats-officedocument.presentationml.notesSlid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12.bin" ContentType="application/vnd.openxmlformats-officedocument.oleObject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311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57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304" r:id="rId42"/>
    <p:sldId id="305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58" autoAdjust="0"/>
    <p:restoredTop sz="94737" autoAdjust="0"/>
  </p:normalViewPr>
  <p:slideViewPr>
    <p:cSldViewPr snapToGrid="0" snapToObjects="1">
      <p:cViewPr varScale="1">
        <p:scale>
          <a:sx n="116" d="100"/>
          <a:sy n="116" d="100"/>
        </p:scale>
        <p:origin x="-2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Relationship Id="rId2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32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1306E-26E0-D742-85C8-31C0E3537D3E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5D180-C6F5-0F43-A40E-BEFC15C65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9A346-D313-CD40-9BF8-748D2C84F4EC}" type="slidenum">
              <a:rPr lang="en-US"/>
              <a:pPr/>
              <a:t>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62369-3FE0-3142-9B04-0C67CB5FCA65}" type="slidenum">
              <a:rPr lang="en-US">
                <a:latin typeface="Arial" pitchFamily="-1" charset="0"/>
              </a:rPr>
              <a:pPr/>
              <a:t>14</a:t>
            </a:fld>
            <a:endParaRPr lang="en-US">
              <a:latin typeface="Arial" pitchFamily="-1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4B9A8-9987-064A-B12A-AF46F665A51C}" type="slidenum">
              <a:rPr lang="en-US">
                <a:latin typeface="Arial" pitchFamily="-1" charset="0"/>
              </a:rPr>
              <a:pPr/>
              <a:t>15</a:t>
            </a:fld>
            <a:endParaRPr lang="en-US">
              <a:latin typeface="Arial" pitchFamily="-1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74586-E34B-994A-9B94-050ECF8B468D}" type="slidenum">
              <a:rPr lang="en-US">
                <a:latin typeface="Arial" pitchFamily="-1" charset="0"/>
              </a:rPr>
              <a:pPr/>
              <a:t>16</a:t>
            </a:fld>
            <a:endParaRPr lang="en-US">
              <a:latin typeface="Arial" pitchFamily="-1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31B0A-084B-FE4E-9D41-B653868116B8}" type="slidenum">
              <a:rPr lang="en-US">
                <a:latin typeface="Arial" pitchFamily="-1" charset="0"/>
              </a:rPr>
              <a:pPr/>
              <a:t>17</a:t>
            </a:fld>
            <a:endParaRPr lang="en-US">
              <a:latin typeface="Arial" pitchFamily="-1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ECE20-25CF-9842-B3D5-98F4A2897475}" type="slidenum">
              <a:rPr lang="en-US">
                <a:latin typeface="Arial" pitchFamily="-1" charset="0"/>
              </a:rPr>
              <a:pPr/>
              <a:t>18</a:t>
            </a:fld>
            <a:endParaRPr lang="en-US">
              <a:latin typeface="Arial" pitchFamily="-1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AB3D1-9A60-5843-BA3B-890DA951C2DB}" type="slidenum">
              <a:rPr lang="en-US">
                <a:latin typeface="Arial" pitchFamily="-1" charset="0"/>
              </a:rPr>
              <a:pPr/>
              <a:t>19</a:t>
            </a:fld>
            <a:endParaRPr lang="en-US">
              <a:latin typeface="Arial" pitchFamily="-1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98E5E-C909-F040-AF6C-49EAA32D2EAF}" type="slidenum">
              <a:rPr lang="en-US">
                <a:latin typeface="Arial" pitchFamily="-1" charset="0"/>
              </a:rPr>
              <a:pPr/>
              <a:t>20</a:t>
            </a:fld>
            <a:endParaRPr lang="en-US">
              <a:latin typeface="Arial" pitchFamily="-1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BF700-A612-FC40-949B-90EDA6FD4E4E}" type="slidenum">
              <a:rPr lang="en-US">
                <a:latin typeface="Arial" pitchFamily="-1" charset="0"/>
              </a:rPr>
              <a:pPr/>
              <a:t>21</a:t>
            </a:fld>
            <a:endParaRPr lang="en-US">
              <a:latin typeface="Arial" pitchFamily="-1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7C344-A51B-EA42-8E37-06F410FA9339}" type="slidenum">
              <a:rPr lang="en-US">
                <a:latin typeface="Arial" pitchFamily="-1" charset="0"/>
              </a:rPr>
              <a:pPr/>
              <a:t>22</a:t>
            </a:fld>
            <a:endParaRPr lang="en-US">
              <a:latin typeface="Arial" pitchFamily="-1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19661-1745-0545-B030-6A821141EEEF}" type="slidenum">
              <a:rPr lang="en-US">
                <a:latin typeface="Arial" pitchFamily="-1" charset="0"/>
              </a:rPr>
              <a:pPr/>
              <a:t>23</a:t>
            </a:fld>
            <a:endParaRPr lang="en-US">
              <a:latin typeface="Arial" pitchFamily="-1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52300-8CB5-DB4F-AB00-62AC81BC0A3A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54199-D25F-184B-B15B-F91E7B9A0336}" type="slidenum">
              <a:rPr lang="en-US">
                <a:latin typeface="Arial" pitchFamily="-1" charset="0"/>
              </a:rPr>
              <a:pPr/>
              <a:t>24</a:t>
            </a:fld>
            <a:endParaRPr lang="en-US">
              <a:latin typeface="Arial" pitchFamily="-1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9E817-CAA4-4346-B484-5D29D75F3BB1}" type="slidenum">
              <a:rPr lang="en-US"/>
              <a:pPr/>
              <a:t>25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4EABF-2050-4745-B054-809290792612}" type="slidenum">
              <a:rPr lang="en-US"/>
              <a:pPr/>
              <a:t>26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181B3-6AA9-1C40-8008-50A4E37D01D8}" type="slidenum">
              <a:rPr lang="en-US"/>
              <a:pPr/>
              <a:t>27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BFA9B-F2EB-EA45-B1A8-82979D12A87F}" type="slidenum">
              <a:rPr lang="en-US"/>
              <a:pPr/>
              <a:t>28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83AF7-C0B7-7843-BA26-EFF4DBFBB489}" type="slidenum">
              <a:rPr lang="en-US"/>
              <a:pPr/>
              <a:t>29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83BAC-3B8F-5E41-A8AB-F822D9C83637}" type="slidenum">
              <a:rPr lang="en-US"/>
              <a:pPr/>
              <a:t>30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8261E-1D90-3047-834C-CDCDEEC8A85C}" type="slidenum">
              <a:rPr lang="en-US"/>
              <a:pPr/>
              <a:t>31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31C03-82CD-8747-A505-FE0FE5CB5257}" type="slidenum">
              <a:rPr lang="en-US"/>
              <a:pPr/>
              <a:t>32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4A561-4F76-2242-A19E-9B44D09610A4}" type="slidenum">
              <a:rPr lang="en-US"/>
              <a:pPr/>
              <a:t>33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85A8B-C67C-3646-95A9-06E1AC29C3DE}" type="slidenum">
              <a:rPr lang="en-US"/>
              <a:pPr/>
              <a:t>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1FA52-CD44-634A-B0EB-3DD0A7E50005}" type="slidenum">
              <a:rPr lang="en-US"/>
              <a:pPr/>
              <a:t>34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6B5CB-ECAB-934F-BA53-003486450DEF}" type="slidenum">
              <a:rPr lang="en-US"/>
              <a:pPr/>
              <a:t>35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6675C-5708-7648-BB80-7B657BFFD214}" type="slidenum">
              <a:rPr lang="en-US"/>
              <a:pPr/>
              <a:t>36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171DF-CC4A-7640-9A51-056BAFF678DD}" type="slidenum">
              <a:rPr lang="en-US"/>
              <a:pPr/>
              <a:t>37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B8CB1-6C84-4F40-97E3-D6FF2BA2C271}" type="slidenum">
              <a:rPr lang="en-US"/>
              <a:pPr/>
              <a:t>38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76FDB-82C6-6F43-8D18-4A5DC1065DC7}" type="slidenum">
              <a:rPr lang="en-US"/>
              <a:pPr/>
              <a:t>39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9BF1-BD36-0F46-9A7F-528F1BD3C8F2}" type="slidenum">
              <a:rPr lang="en-US"/>
              <a:pPr/>
              <a:t>40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1F1E9-58DD-E645-9F43-C714B07E95D0}" type="slidenum">
              <a:rPr lang="en-US"/>
              <a:pPr/>
              <a:t>41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3D64C-1B86-D747-A923-3646EB3D8356}" type="slidenum">
              <a:rPr lang="en-US"/>
              <a:pPr/>
              <a:t>42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918B9-3D70-2947-AFDD-5CD4A8F9D283}" type="slidenum">
              <a:rPr lang="en-US"/>
              <a:pPr/>
              <a:t>43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42DFB-6F0A-6142-928A-6FF1E6501F09}" type="slidenum">
              <a:rPr lang="en-US"/>
              <a:pPr/>
              <a:t>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F3B16-0DA3-BB42-95D7-F539F4107E3D}" type="slidenum">
              <a:rPr lang="en-US"/>
              <a:pPr/>
              <a:t>44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F106F-45FC-3C45-86C0-2CC0EF4A6753}" type="slidenum">
              <a:rPr lang="en-US"/>
              <a:pPr/>
              <a:t>45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C96E9-8FA4-4C4E-865F-973AAF6912D0}" type="slidenum">
              <a:rPr lang="en-US"/>
              <a:pPr/>
              <a:t>46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D136C-65D6-7D41-B21F-531CEDDB1F64}" type="slidenum">
              <a:rPr lang="en-US"/>
              <a:pPr/>
              <a:t>47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C977F-5FFE-1247-B0DB-DBD0C11C3A2D}" type="slidenum">
              <a:rPr lang="en-US"/>
              <a:pPr/>
              <a:t>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27A0-8F15-6348-B8FF-5B0985C244FE}" type="slidenum">
              <a:rPr lang="en-US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65FA0-EE42-0E47-B3D5-1A6A5980FFF8}" type="slidenum">
              <a:rPr lang="en-US">
                <a:latin typeface="Arial" pitchFamily="-1" charset="0"/>
              </a:rPr>
              <a:pPr/>
              <a:t>11</a:t>
            </a:fld>
            <a:endParaRPr lang="en-US">
              <a:latin typeface="Arial" pitchFamily="-1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077CC-FFC7-C04C-AE4A-A93FF665EF2E}" type="slidenum">
              <a:rPr lang="en-US">
                <a:latin typeface="Arial" pitchFamily="-1" charset="0"/>
              </a:rPr>
              <a:pPr/>
              <a:t>12</a:t>
            </a:fld>
            <a:endParaRPr lang="en-US">
              <a:latin typeface="Arial" pitchFamily="-1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56C0B-6B1E-1149-9302-64E52EB6D4BF}" type="slidenum">
              <a:rPr lang="en-US">
                <a:latin typeface="Arial" pitchFamily="-1" charset="0"/>
              </a:rPr>
              <a:pPr/>
              <a:t>13</a:t>
            </a:fld>
            <a:endParaRPr lang="en-US">
              <a:latin typeface="Arial" pitchFamily="-1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2B5E-D3C8-A849-9CF4-22DA6C47422D}" type="datetime1">
              <a:rPr lang="en-US"/>
              <a:pPr>
                <a:defRPr/>
              </a:pPr>
              <a:t>11/18/11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44ED-1431-524C-A3D4-C7BB8D621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600200" cy="304800"/>
          </a:xfrm>
        </p:spPr>
        <p:txBody>
          <a:bodyPr/>
          <a:lstStyle>
            <a:lvl1pPr>
              <a:defRPr smtClean="0"/>
            </a:lvl1pPr>
          </a:lstStyle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400800"/>
            <a:ext cx="762000" cy="320675"/>
          </a:xfrm>
        </p:spPr>
        <p:txBody>
          <a:bodyPr/>
          <a:lstStyle>
            <a:lvl1pPr>
              <a:defRPr smtClean="0"/>
            </a:lvl1pPr>
          </a:lstStyle>
          <a:p>
            <a:fld id="{4BB68E06-E106-BD40-8C51-FAE2627AB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vmlDrawing" Target="../drawings/vmlDrawing1.vml"/><Relationship Id="rId21" Type="http://schemas.openxmlformats.org/officeDocument/2006/relationships/image" Target="../media/image1.jpeg"/><Relationship Id="rId22" Type="http://schemas.openxmlformats.org/officeDocument/2006/relationships/oleObject" Target="../embeddings/Microsoft_PowerPoint_97_-_2003_Presentation1.bin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BE113386-4A5D-8345-AF07-7992C9075727}" type="datetimeFigureOut">
              <a:rPr lang="en-US" smtClean="0"/>
              <a:pPr/>
              <a:t>11/18/11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6" descr="background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57200" y="269875"/>
            <a:ext cx="10953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565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362200" y="6400800"/>
            <a:ext cx="5180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0">
                <a:ea typeface="Arial" charset="0"/>
                <a:cs typeface="Arial" charset="0"/>
              </a:rPr>
              <a:t>©</a:t>
            </a:r>
            <a:r>
              <a:rPr lang="en-US" sz="1200" b="0"/>
              <a:t>College of Computer and Information Science, Northeastern University</a:t>
            </a:r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r:id="rId22" imgW="0" imgH="0" progId="PowerPoint.Show.8">
              <p:embed/>
            </p:oleObj>
          </a:graphicData>
        </a:graphic>
      </p:graphicFrame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47675" y="1520825"/>
            <a:ext cx="6629400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ourses.csusm.edu/cs697exz/ray_box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2.jpe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17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6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hyperlink" Target="file:///D:\learning\STUDY9\RAYDEMO.EX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oleObject1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en.wikipedia.org/wiki/List_of_indices_of_refraction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4300</a:t>
            </a:r>
            <a:br>
              <a:rPr lang="en-US" dirty="0" smtClean="0"/>
            </a:br>
            <a:r>
              <a:rPr lang="en-US" dirty="0" smtClean="0"/>
              <a:t>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Prof. Harriet Fell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Fall 2011</a:t>
            </a:r>
          </a:p>
          <a:p>
            <a:pPr>
              <a:lnSpc>
                <a:spcPct val="80000"/>
              </a:lnSpc>
            </a:pPr>
            <a:r>
              <a:rPr lang="en-US" smtClean="0"/>
              <a:t>Lecture </a:t>
            </a:r>
            <a:r>
              <a:rPr lang="en-US" smtClean="0"/>
              <a:t>27 </a:t>
            </a:r>
            <a:r>
              <a:rPr lang="en-US" dirty="0" smtClean="0"/>
              <a:t>– November 9,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72EEF-C860-6849-AC55-D6B72CDD48F3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Images with </a:t>
            </a:r>
            <a:br>
              <a:rPr lang="en-US" sz="4000"/>
            </a:br>
            <a:r>
              <a:rPr lang="en-US" sz="4000"/>
              <a:t>Planes and Polygons</a:t>
            </a:r>
          </a:p>
        </p:txBody>
      </p:sp>
      <p:pic>
        <p:nvPicPr>
          <p:cNvPr id="188420" name="Picture 4" descr="korma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  <p:pic>
        <p:nvPicPr>
          <p:cNvPr id="188422" name="Picture 6" descr="61_3planes3spe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44663"/>
            <a:ext cx="4038600" cy="4235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3F6376-1193-6F4F-BA3B-ED61871C97F0}" type="datetime4">
              <a:rPr lang="en-US" smtClean="0">
                <a:latin typeface="Arial" pitchFamily="-1" charset="0"/>
              </a:rPr>
              <a:pPr/>
              <a:t>November 18, 2011</a:t>
            </a:fld>
            <a:endParaRPr lang="en-US" smtClean="0">
              <a:latin typeface="Arial" pitchFamily="-1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F8641E-1290-6F4D-A6B1-01F4EE8C5EF6}" type="slidenum">
              <a:rPr lang="en-US" smtClean="0">
                <a:latin typeface="Arial" pitchFamily="-1" charset="0"/>
              </a:rPr>
              <a:pPr/>
              <a:t>11</a:t>
            </a:fld>
            <a:endParaRPr lang="en-US" smtClean="0">
              <a:latin typeface="Arial" pitchFamily="-1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Ray Box Intersection</a:t>
            </a:r>
          </a:p>
        </p:txBody>
      </p:sp>
      <p:sp>
        <p:nvSpPr>
          <p:cNvPr id="126981" name="Rectangle 3"/>
          <p:cNvSpPr>
            <a:spLocks noChangeArrowheads="1"/>
          </p:cNvSpPr>
          <p:nvPr/>
        </p:nvSpPr>
        <p:spPr bwMode="auto">
          <a:xfrm>
            <a:off x="2667000" y="2514600"/>
            <a:ext cx="3124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2" name="Line 5"/>
          <p:cNvSpPr>
            <a:spLocks noChangeShapeType="1"/>
          </p:cNvSpPr>
          <p:nvPr/>
        </p:nvSpPr>
        <p:spPr bwMode="auto">
          <a:xfrm flipV="1">
            <a:off x="2895600" y="3962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1524000" y="2971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pitchFamily="-1" charset="0"/>
              </a:rPr>
              <a:t>(xl, yl, zl)</a:t>
            </a:r>
          </a:p>
        </p:txBody>
      </p:sp>
      <p:sp>
        <p:nvSpPr>
          <p:cNvPr id="126984" name="Line 7"/>
          <p:cNvSpPr>
            <a:spLocks noChangeShapeType="1"/>
          </p:cNvSpPr>
          <p:nvPr/>
        </p:nvSpPr>
        <p:spPr bwMode="auto">
          <a:xfrm flipV="1">
            <a:off x="3657600" y="1600200"/>
            <a:ext cx="205740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5" name="Line 8"/>
          <p:cNvSpPr>
            <a:spLocks noChangeShapeType="1"/>
          </p:cNvSpPr>
          <p:nvPr/>
        </p:nvSpPr>
        <p:spPr bwMode="auto">
          <a:xfrm flipH="1" flipV="1">
            <a:off x="3810000" y="3717925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6" name="Text Box 9"/>
          <p:cNvSpPr txBox="1">
            <a:spLocks noChangeArrowheads="1"/>
          </p:cNvSpPr>
          <p:nvPr/>
        </p:nvSpPr>
        <p:spPr bwMode="auto">
          <a:xfrm>
            <a:off x="5334000" y="37941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pitchFamily="-1" charset="0"/>
              </a:rPr>
              <a:t>(x0, y0, z0) + t (xd, yd, zd)</a:t>
            </a:r>
          </a:p>
        </p:txBody>
      </p:sp>
      <p:sp>
        <p:nvSpPr>
          <p:cNvPr id="126987" name="Line 10"/>
          <p:cNvSpPr>
            <a:spLocks noChangeShapeType="1"/>
          </p:cNvSpPr>
          <p:nvPr/>
        </p:nvSpPr>
        <p:spPr bwMode="auto">
          <a:xfrm flipV="1">
            <a:off x="1371600" y="5181600"/>
            <a:ext cx="121920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8" name="Oval 11"/>
          <p:cNvSpPr>
            <a:spLocks noChangeArrowheads="1"/>
          </p:cNvSpPr>
          <p:nvPr/>
        </p:nvSpPr>
        <p:spPr bwMode="auto">
          <a:xfrm>
            <a:off x="28956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9" name="Text Box 12"/>
          <p:cNvSpPr txBox="1">
            <a:spLocks noChangeArrowheads="1"/>
          </p:cNvSpPr>
          <p:nvPr/>
        </p:nvSpPr>
        <p:spPr bwMode="auto">
          <a:xfrm>
            <a:off x="3352800" y="4343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pitchFamily="-1" charset="0"/>
              </a:rPr>
              <a:t>(xd, yd, zd) a unit vector</a:t>
            </a:r>
          </a:p>
        </p:txBody>
      </p:sp>
      <p:sp>
        <p:nvSpPr>
          <p:cNvPr id="126990" name="Text Box 13"/>
          <p:cNvSpPr txBox="1">
            <a:spLocks noChangeArrowheads="1"/>
          </p:cNvSpPr>
          <p:nvPr/>
        </p:nvSpPr>
        <p:spPr bwMode="auto">
          <a:xfrm>
            <a:off x="5638800" y="2209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pitchFamily="-1" charset="0"/>
              </a:rPr>
              <a:t>(xh, yh, zh)</a:t>
            </a:r>
          </a:p>
        </p:txBody>
      </p:sp>
      <p:sp>
        <p:nvSpPr>
          <p:cNvPr id="126991" name="Text Box 14"/>
          <p:cNvSpPr txBox="1">
            <a:spLocks noChangeArrowheads="1"/>
          </p:cNvSpPr>
          <p:nvPr/>
        </p:nvSpPr>
        <p:spPr bwMode="auto">
          <a:xfrm>
            <a:off x="2362200" y="4800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pitchFamily="-1" charset="0"/>
              </a:rPr>
              <a:t>(x0, y0, z0)</a:t>
            </a:r>
          </a:p>
        </p:txBody>
      </p:sp>
      <p:sp>
        <p:nvSpPr>
          <p:cNvPr id="126992" name="Text Box 15"/>
          <p:cNvSpPr txBox="1">
            <a:spLocks noChangeArrowheads="1"/>
          </p:cNvSpPr>
          <p:nvPr/>
        </p:nvSpPr>
        <p:spPr bwMode="auto">
          <a:xfrm>
            <a:off x="4419600" y="2971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pitchFamily="-1" charset="0"/>
              </a:rPr>
              <a:t>t1 = (xl - x0) / xd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D19A5D-FF0A-8746-A6BE-B23EA35646BD}" type="datetime4">
              <a:rPr lang="en-US" smtClean="0">
                <a:latin typeface="Arial" pitchFamily="-1" charset="0"/>
              </a:rPr>
              <a:pPr/>
              <a:t>November 18, 2011</a:t>
            </a:fld>
            <a:endParaRPr lang="en-US" smtClean="0">
              <a:latin typeface="Arial" pitchFamily="-1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03B268-3DAF-9546-ACDC-E423A9AEB733}" type="slidenum">
              <a:rPr lang="en-US" smtClean="0">
                <a:latin typeface="Arial" pitchFamily="-1" charset="0"/>
              </a:rPr>
              <a:pPr/>
              <a:t>12</a:t>
            </a:fld>
            <a:endParaRPr lang="en-US" smtClean="0">
              <a:latin typeface="Arial" pitchFamily="-1" charset="0"/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Ray Box Intersection</a:t>
            </a:r>
            <a:br>
              <a:rPr lang="en-US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800">
                <a:ea typeface="ＭＳ Ｐゴシック" pitchFamily="-1" charset="-128"/>
                <a:cs typeface="ＭＳ Ｐゴシック" pitchFamily="-1" charset="-128"/>
                <a:hlinkClick r:id="rId3"/>
              </a:rPr>
              <a:t>http://courses.csusm.edu/cs697exz/ray_box.htm</a:t>
            </a:r>
            <a:r>
              <a:rPr lang="en-US" sz="180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US" sz="180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800">
                <a:ea typeface="ＭＳ Ｐゴシック" pitchFamily="-1" charset="-128"/>
                <a:cs typeface="ＭＳ Ｐゴシック" pitchFamily="-1" charset="-128"/>
              </a:rPr>
              <a:t>or see Watt pages 21-22</a:t>
            </a:r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29029" name="Rectangle 3"/>
          <p:cNvSpPr>
            <a:spLocks noChangeArrowheads="1"/>
          </p:cNvSpPr>
          <p:nvPr/>
        </p:nvSpPr>
        <p:spPr bwMode="auto">
          <a:xfrm>
            <a:off x="762000" y="1524000"/>
            <a:ext cx="7783513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Box: minimum extent Bl = (xl, yl, zl) maximum extent Bh = (xh, yh, zh)</a:t>
            </a:r>
          </a:p>
          <a:p>
            <a:pPr marL="342900" indent="-342900"/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Ray: R0 = (x0, y0, z0) , Rd= (xd, yd, zd) ray is R0 + tRd</a:t>
            </a:r>
          </a:p>
          <a:p>
            <a:pPr marL="342900" indent="-342900"/>
            <a:endParaRPr lang="en-US" sz="700">
              <a:solidFill>
                <a:srgbClr val="000000"/>
              </a:solidFill>
            </a:endParaRPr>
          </a:p>
          <a:p>
            <a:pPr marL="342900" indent="-342900"/>
            <a:r>
              <a:rPr lang="en-US" sz="1600">
                <a:solidFill>
                  <a:srgbClr val="000000"/>
                </a:solidFill>
              </a:rPr>
              <a:t>Algorithm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:</a:t>
            </a:r>
          </a:p>
          <a:p>
            <a:pPr marL="342900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Set tnear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=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 -INFINITY , tfar</a:t>
            </a:r>
            <a:r>
              <a:rPr lang="en-US" sz="1600" baseline="-250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=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 +INFINITY</a:t>
            </a:r>
          </a:p>
          <a:p>
            <a:pPr marL="342900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For the pair of X planes</a:t>
            </a:r>
          </a:p>
          <a:p>
            <a:pPr marL="800100" lvl="1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zd = 0, the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ray is parallel to the planes so: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x0 &lt; x1 or x0 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&gt;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 xh return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FALSE (origin not between planes)</a:t>
            </a:r>
          </a:p>
          <a:p>
            <a:pPr marL="800100" lvl="1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else the ray is not parallel to the planes, so calculate intersection distances of planes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t1 = (xl - x0) / xd  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(time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at which ray intersects minimum X plane)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t2 = (xh - x0) / xd   (t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i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me at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which ray 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i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ntersects maximum X plane)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t1 &gt; t2 , swap t1 and t2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t1 &gt;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tnear , set tnear = t1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t2 &lt;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 tfar, set  tfar= t2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tnear &gt; tfar, box is missed so return FALSE 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tfar &lt; 0 , box is behind ray so return FALSE</a:t>
            </a:r>
          </a:p>
          <a:p>
            <a:pPr marL="342900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Repeat step 2 for Y, then Z</a:t>
            </a:r>
          </a:p>
          <a:p>
            <a:pPr marL="342900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All tests were survived, so return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A42D5-D7E9-F449-9B46-385DF0A790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36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Surfaces</a:t>
            </a:r>
          </a:p>
        </p:txBody>
      </p:sp>
      <p:pic>
        <p:nvPicPr>
          <p:cNvPr id="113671" name="Picture 6" descr="ellipso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2257425"/>
            <a:ext cx="4038600" cy="2882900"/>
          </a:xfrm>
          <a:noFill/>
        </p:spPr>
      </p:pic>
      <p:pic>
        <p:nvPicPr>
          <p:cNvPr id="113672" name="Picture 10" descr="cylind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24425" y="2144713"/>
            <a:ext cx="3590925" cy="3090862"/>
          </a:xfrm>
          <a:noFill/>
        </p:spPr>
      </p:pic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1181100" y="5310188"/>
          <a:ext cx="2530475" cy="1017587"/>
        </p:xfrm>
        <a:graphic>
          <a:graphicData uri="http://schemas.openxmlformats.org/presentationml/2006/ole">
            <p:oleObj spid="_x0000_s57346" name="Equation" r:id="rId6" imgW="1041345" imgH="419315" progId="Equation.DSMT4">
              <p:embed/>
            </p:oleObj>
          </a:graphicData>
        </a:graphic>
      </p:graphicFrame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863725" y="1730375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ellipsoid</a:t>
            </a:r>
          </a:p>
        </p:txBody>
      </p:sp>
      <p:sp>
        <p:nvSpPr>
          <p:cNvPr id="113674" name="Text Box 12"/>
          <p:cNvSpPr txBox="1">
            <a:spLocks noChangeArrowheads="1"/>
          </p:cNvSpPr>
          <p:nvPr/>
        </p:nvSpPr>
        <p:spPr bwMode="auto">
          <a:xfrm>
            <a:off x="5053013" y="1730375"/>
            <a:ext cx="315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pitchFamily="-1" charset="0"/>
              </a:rPr>
              <a:t>elliptic cylinder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5738813" y="5292725"/>
          <a:ext cx="1770062" cy="1008063"/>
        </p:xfrm>
        <a:graphic>
          <a:graphicData uri="http://schemas.openxmlformats.org/presentationml/2006/ole">
            <p:oleObj spid="_x0000_s57347" name="Equation" r:id="rId7" imgW="736997" imgH="4194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84242F-F921-D44F-97A0-D81AA201AF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57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Surfaces</a:t>
            </a:r>
          </a:p>
        </p:txBody>
      </p:sp>
      <p:pic>
        <p:nvPicPr>
          <p:cNvPr id="115719" name="Picture 12" descr="twoShe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97425" y="2193925"/>
            <a:ext cx="3987800" cy="3252788"/>
          </a:xfrm>
          <a:noFill/>
        </p:spPr>
      </p:pic>
      <p:graphicFrame>
        <p:nvGraphicFramePr>
          <p:cNvPr id="11571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5541963" y="5356225"/>
          <a:ext cx="2787650" cy="1023938"/>
        </p:xfrm>
        <a:graphic>
          <a:graphicData uri="http://schemas.openxmlformats.org/presentationml/2006/ole">
            <p:oleObj spid="_x0000_s59394" name="Equation" r:id="rId5" imgW="1143397" imgH="419497" progId="Equation.DSMT4">
              <p:embed/>
            </p:oleObj>
          </a:graphicData>
        </a:graphic>
      </p:graphicFrame>
      <p:sp>
        <p:nvSpPr>
          <p:cNvPr id="115720" name="Text Box 14"/>
          <p:cNvSpPr txBox="1">
            <a:spLocks noChangeArrowheads="1"/>
          </p:cNvSpPr>
          <p:nvPr/>
        </p:nvSpPr>
        <p:spPr bwMode="auto">
          <a:xfrm>
            <a:off x="1185863" y="1727200"/>
            <a:ext cx="290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1-sheet hyperboloid</a:t>
            </a:r>
          </a:p>
        </p:txBody>
      </p:sp>
      <p:sp>
        <p:nvSpPr>
          <p:cNvPr id="115721" name="Text Box 15"/>
          <p:cNvSpPr txBox="1">
            <a:spLocks noChangeArrowheads="1"/>
          </p:cNvSpPr>
          <p:nvPr/>
        </p:nvSpPr>
        <p:spPr bwMode="auto">
          <a:xfrm>
            <a:off x="5110163" y="1731963"/>
            <a:ext cx="290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2-sheet hyperboloid</a:t>
            </a: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312863" y="5364163"/>
          <a:ext cx="2570162" cy="1035050"/>
        </p:xfrm>
        <a:graphic>
          <a:graphicData uri="http://schemas.openxmlformats.org/presentationml/2006/ole">
            <p:oleObj spid="_x0000_s59395" name="Equation" r:id="rId6" imgW="1041345" imgH="419315" progId="Equation.DSMT4">
              <p:embed/>
            </p:oleObj>
          </a:graphicData>
        </a:graphic>
      </p:graphicFrame>
      <p:pic>
        <p:nvPicPr>
          <p:cNvPr id="115722" name="Picture 20" descr="hyperboloi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838200" y="2139950"/>
            <a:ext cx="3140075" cy="330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7F4F9-65CA-1C4B-9D70-46D3E07A76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776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Surfaces</a:t>
            </a:r>
          </a:p>
        </p:txBody>
      </p:sp>
      <p:pic>
        <p:nvPicPr>
          <p:cNvPr id="117767" name="Picture 15" descr="c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8800" y="1901825"/>
            <a:ext cx="3622675" cy="3968750"/>
          </a:xfrm>
          <a:noFill/>
        </p:spPr>
      </p:pic>
      <p:sp>
        <p:nvSpPr>
          <p:cNvPr id="117768" name="Text Box 17"/>
          <p:cNvSpPr txBox="1">
            <a:spLocks noChangeArrowheads="1"/>
          </p:cNvSpPr>
          <p:nvPr/>
        </p:nvSpPr>
        <p:spPr bwMode="auto">
          <a:xfrm>
            <a:off x="4078288" y="1728788"/>
            <a:ext cx="1220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cones</a:t>
            </a: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3371850" y="5348288"/>
          <a:ext cx="2165350" cy="1100137"/>
        </p:xfrm>
        <a:graphic>
          <a:graphicData uri="http://schemas.openxmlformats.org/presentationml/2006/ole">
            <p:oleObj spid="_x0000_s61442" name="Equation" r:id="rId5" imgW="825897" imgH="419497" progId="Equation.DSMT4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3740150" y="2641600"/>
          <a:ext cx="114300" cy="177800"/>
        </p:xfrm>
        <a:graphic>
          <a:graphicData uri="http://schemas.openxmlformats.org/presentationml/2006/ole">
            <p:oleObj spid="_x0000_s61443" name="Equation" r:id="rId6" imgW="114498" imgH="177888" progId="Equation.DSMT4">
              <p:embed/>
            </p:oleObj>
          </a:graphicData>
        </a:graphic>
      </p:graphicFrame>
      <p:pic>
        <p:nvPicPr>
          <p:cNvPr id="117769" name="Picture 26" descr="ellipcyl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4975225" y="2197100"/>
            <a:ext cx="3752850" cy="325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DC27B8-C533-0449-A361-CFB04F38C3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981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9815" name="Picture 5" descr="hyperParabalo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109788"/>
            <a:ext cx="4038600" cy="3505200"/>
          </a:xfrm>
          <a:noFill/>
        </p:spPr>
      </p:pic>
      <p:pic>
        <p:nvPicPr>
          <p:cNvPr id="119816" name="Picture 8" descr="parabalo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0613" y="2270125"/>
            <a:ext cx="407193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167313" y="1728788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elliptic parabaloid</a:t>
            </a:r>
          </a:p>
        </p:txBody>
      </p: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5526088" y="5284788"/>
          <a:ext cx="2028825" cy="1117600"/>
        </p:xfrm>
        <a:graphic>
          <a:graphicData uri="http://schemas.openxmlformats.org/presentationml/2006/ole">
            <p:oleObj spid="_x0000_s63490" name="Equation" r:id="rId6" imgW="762066" imgH="419315" progId="Equation.DSMT4">
              <p:embed/>
            </p:oleObj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076325" y="5254625"/>
          <a:ext cx="2033588" cy="1119188"/>
        </p:xfrm>
        <a:graphic>
          <a:graphicData uri="http://schemas.openxmlformats.org/presentationml/2006/ole">
            <p:oleObj spid="_x0000_s63491" name="Equation" r:id="rId7" imgW="762066" imgH="419315" progId="Equation.DSMT4">
              <p:embed/>
            </p:oleObj>
          </a:graphicData>
        </a:graphic>
      </p:graphicFrame>
      <p:sp>
        <p:nvSpPr>
          <p:cNvPr id="119818" name="Text Box 14"/>
          <p:cNvSpPr txBox="1">
            <a:spLocks noChangeArrowheads="1"/>
          </p:cNvSpPr>
          <p:nvPr/>
        </p:nvSpPr>
        <p:spPr bwMode="auto">
          <a:xfrm>
            <a:off x="681038" y="1738313"/>
            <a:ext cx="370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hyperbolic parabaloid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859D3F-569E-C24F-8B4E-03C60B4669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18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Surfaces</a:t>
            </a:r>
          </a:p>
        </p:txBody>
      </p:sp>
      <p:pic>
        <p:nvPicPr>
          <p:cNvPr id="121863" name="Picture 6" descr="parabolicCy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5625" y="2022475"/>
            <a:ext cx="3940175" cy="3297238"/>
          </a:xfrm>
          <a:noFill/>
        </p:spPr>
      </p:pic>
      <p:pic>
        <p:nvPicPr>
          <p:cNvPr id="121864" name="Picture 8" descr="hypCyl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14900" y="2095500"/>
            <a:ext cx="3649663" cy="3513138"/>
          </a:xfrm>
          <a:noFill/>
        </p:spPr>
      </p:pic>
      <p:sp>
        <p:nvSpPr>
          <p:cNvPr id="121865" name="Text Box 10"/>
          <p:cNvSpPr txBox="1">
            <a:spLocks noChangeArrowheads="1"/>
          </p:cNvSpPr>
          <p:nvPr/>
        </p:nvSpPr>
        <p:spPr bwMode="auto">
          <a:xfrm>
            <a:off x="5167313" y="1728788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hyperbolic cylinder</a:t>
            </a:r>
          </a:p>
        </p:txBody>
      </p:sp>
      <p:sp>
        <p:nvSpPr>
          <p:cNvPr id="121866" name="Text Box 11"/>
          <p:cNvSpPr txBox="1">
            <a:spLocks noChangeArrowheads="1"/>
          </p:cNvSpPr>
          <p:nvPr/>
        </p:nvSpPr>
        <p:spPr bwMode="auto">
          <a:xfrm>
            <a:off x="681038" y="1738313"/>
            <a:ext cx="370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parabolic cylinder</a:t>
            </a: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5559425" y="5284788"/>
          <a:ext cx="1960563" cy="1117600"/>
        </p:xfrm>
        <a:graphic>
          <a:graphicData uri="http://schemas.openxmlformats.org/presentationml/2006/ole">
            <p:oleObj spid="_x0000_s65538" name="Equation" r:id="rId6" imgW="736997" imgH="419497" progId="Equation.DSMT4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1109663" y="5508625"/>
          <a:ext cx="1966912" cy="611188"/>
        </p:xfrm>
        <a:graphic>
          <a:graphicData uri="http://schemas.openxmlformats.org/presentationml/2006/ole">
            <p:oleObj spid="_x0000_s65539" name="Equation" r:id="rId7" imgW="736997" imgH="2289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90AB3-0AAD-8C45-B38E-678B0D65E3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724525" cy="1143000"/>
          </a:xfrm>
        </p:spPr>
        <p:txBody>
          <a:bodyPr/>
          <a:lstStyle/>
          <a:p>
            <a:pPr eaLnBrk="1" hangingPunct="1"/>
            <a:r>
              <a:rPr lang="en-US" sz="4000"/>
              <a:t>General Quadrics</a:t>
            </a:r>
            <a:br>
              <a:rPr lang="en-US" sz="4000"/>
            </a:br>
            <a:r>
              <a:rPr lang="en-US" sz="4000"/>
              <a:t>in General Position</a:t>
            </a:r>
          </a:p>
        </p:txBody>
      </p:sp>
      <p:pic>
        <p:nvPicPr>
          <p:cNvPr id="123909" name="Picture 5" descr="ellipso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7080">
            <a:off x="546100" y="2017713"/>
            <a:ext cx="243681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6" descr="cyli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541442">
            <a:off x="3563938" y="1509713"/>
            <a:ext cx="101123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 descr="twoShe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37131">
            <a:off x="5181600" y="1816100"/>
            <a:ext cx="23812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 descr="hyperboloi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560647">
            <a:off x="2403475" y="3513138"/>
            <a:ext cx="19875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 descr="hyperParabaloi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88141">
            <a:off x="4621213" y="4148138"/>
            <a:ext cx="17684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10" descr="parabaloi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22205">
            <a:off x="6926263" y="4248150"/>
            <a:ext cx="18462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5" name="Picture 11" descr="parabolicCy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58060">
            <a:off x="495300" y="4387850"/>
            <a:ext cx="19732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6" name="Picture 12" descr="hypCy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11816">
            <a:off x="7581900" y="223838"/>
            <a:ext cx="12319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6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7F0B0-E718-0044-B66C-28E5A87FF0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596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146050"/>
            <a:ext cx="7010400" cy="700088"/>
          </a:xfrm>
        </p:spPr>
        <p:txBody>
          <a:bodyPr/>
          <a:lstStyle/>
          <a:p>
            <a:pPr eaLnBrk="1" hangingPunct="1"/>
            <a:r>
              <a:rPr lang="en-US" sz="4000"/>
              <a:t>General Quadric Equation</a:t>
            </a:r>
          </a:p>
        </p:txBody>
      </p:sp>
      <p:graphicFrame>
        <p:nvGraphicFramePr>
          <p:cNvPr id="232473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844800" y="1822450"/>
          <a:ext cx="3462338" cy="1425575"/>
        </p:xfrm>
        <a:graphic>
          <a:graphicData uri="http://schemas.openxmlformats.org/presentationml/2006/ole">
            <p:oleObj spid="_x0000_s69634" name="Equation" r:id="rId4" imgW="1943100" imgH="800100" progId="Equation.DSMT4">
              <p:embed/>
            </p:oleObj>
          </a:graphicData>
        </a:graphic>
      </p:graphicFrame>
      <p:graphicFrame>
        <p:nvGraphicFramePr>
          <p:cNvPr id="23247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77813" y="3100388"/>
          <a:ext cx="8866187" cy="1571625"/>
        </p:xfrm>
        <a:graphic>
          <a:graphicData uri="http://schemas.openxmlformats.org/presentationml/2006/ole">
            <p:oleObj spid="_x0000_s69635" name="Equation" r:id="rId5" imgW="4445397" imgH="787797" progId="Equation.DSMT4">
              <p:embed/>
            </p:oleObj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735138" y="869950"/>
          <a:ext cx="7129462" cy="514350"/>
        </p:xfrm>
        <a:graphic>
          <a:graphicData uri="http://schemas.openxmlformats.org/presentationml/2006/ole">
            <p:oleObj spid="_x0000_s69636" name="Equation" r:id="rId6" imgW="3797697" imgH="228997" progId="Equation.DSMT4">
              <p:embed/>
            </p:oleObj>
          </a:graphicData>
        </a:graphic>
      </p:graphicFrame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465138" y="1663700"/>
            <a:ext cx="258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Ray Equations</a:t>
            </a:r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 flipH="1">
            <a:off x="995363" y="1295400"/>
            <a:ext cx="977900" cy="2017713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>
            <a:off x="2503488" y="1308100"/>
            <a:ext cx="217487" cy="200025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>
            <a:off x="3295650" y="1303338"/>
            <a:ext cx="1131888" cy="1989137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 flipH="1">
            <a:off x="1957388" y="1300163"/>
            <a:ext cx="2157412" cy="24685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>
            <a:off x="4879975" y="1304925"/>
            <a:ext cx="44450" cy="2468563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>
            <a:off x="5700713" y="1290638"/>
            <a:ext cx="2135187" cy="24304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9" name="Line 21"/>
          <p:cNvSpPr>
            <a:spLocks noChangeShapeType="1"/>
          </p:cNvSpPr>
          <p:nvPr/>
        </p:nvSpPr>
        <p:spPr bwMode="auto">
          <a:xfrm flipH="1">
            <a:off x="1323975" y="1295400"/>
            <a:ext cx="5178425" cy="3017838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70" name="Line 22"/>
          <p:cNvSpPr>
            <a:spLocks noChangeShapeType="1"/>
          </p:cNvSpPr>
          <p:nvPr/>
        </p:nvSpPr>
        <p:spPr bwMode="auto">
          <a:xfrm flipH="1">
            <a:off x="3130550" y="1327150"/>
            <a:ext cx="4037013" cy="3000375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71" name="Line 23"/>
          <p:cNvSpPr>
            <a:spLocks noChangeShapeType="1"/>
          </p:cNvSpPr>
          <p:nvPr/>
        </p:nvSpPr>
        <p:spPr bwMode="auto">
          <a:xfrm flipH="1">
            <a:off x="4870450" y="1296988"/>
            <a:ext cx="2990850" cy="30273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72" name="Line 24"/>
          <p:cNvSpPr>
            <a:spLocks noChangeShapeType="1"/>
          </p:cNvSpPr>
          <p:nvPr/>
        </p:nvSpPr>
        <p:spPr bwMode="auto">
          <a:xfrm flipH="1">
            <a:off x="5935663" y="1309688"/>
            <a:ext cx="2347912" cy="297021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2480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09575" y="4910138"/>
          <a:ext cx="7496175" cy="1479550"/>
        </p:xfrm>
        <a:graphic>
          <a:graphicData uri="http://schemas.openxmlformats.org/presentationml/2006/ole">
            <p:oleObj spid="_x0000_s69637" name="Equation" r:id="rId7" imgW="5016897" imgH="990997" progId="Equation.DSMT4">
              <p:embed/>
            </p:oleObj>
          </a:graphicData>
        </a:graphic>
      </p:graphicFrame>
      <p:sp>
        <p:nvSpPr>
          <p:cNvPr id="232483" name="Oval 35"/>
          <p:cNvSpPr>
            <a:spLocks noChangeArrowheads="1"/>
          </p:cNvSpPr>
          <p:nvPr/>
        </p:nvSpPr>
        <p:spPr bwMode="auto">
          <a:xfrm>
            <a:off x="179388" y="2965450"/>
            <a:ext cx="1687512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4" name="Oval 36"/>
          <p:cNvSpPr>
            <a:spLocks noChangeArrowheads="1"/>
          </p:cNvSpPr>
          <p:nvPr/>
        </p:nvSpPr>
        <p:spPr bwMode="auto">
          <a:xfrm>
            <a:off x="730250" y="4908550"/>
            <a:ext cx="588963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6" name="Oval 38"/>
          <p:cNvSpPr>
            <a:spLocks noChangeArrowheads="1"/>
          </p:cNvSpPr>
          <p:nvPr/>
        </p:nvSpPr>
        <p:spPr bwMode="auto">
          <a:xfrm>
            <a:off x="1958975" y="3000375"/>
            <a:ext cx="1701800" cy="8667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7" name="Oval 39"/>
          <p:cNvSpPr>
            <a:spLocks noChangeArrowheads="1"/>
          </p:cNvSpPr>
          <p:nvPr/>
        </p:nvSpPr>
        <p:spPr bwMode="auto">
          <a:xfrm>
            <a:off x="1366838" y="4927600"/>
            <a:ext cx="588962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8" name="Oval 40"/>
          <p:cNvSpPr>
            <a:spLocks noChangeArrowheads="1"/>
          </p:cNvSpPr>
          <p:nvPr/>
        </p:nvSpPr>
        <p:spPr bwMode="auto">
          <a:xfrm>
            <a:off x="3660775" y="2986088"/>
            <a:ext cx="1663700" cy="9001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9" name="Oval 41"/>
          <p:cNvSpPr>
            <a:spLocks noChangeArrowheads="1"/>
          </p:cNvSpPr>
          <p:nvPr/>
        </p:nvSpPr>
        <p:spPr bwMode="auto">
          <a:xfrm>
            <a:off x="1939925" y="4949825"/>
            <a:ext cx="588963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0" name="Oval 42"/>
          <p:cNvSpPr>
            <a:spLocks noChangeArrowheads="1"/>
          </p:cNvSpPr>
          <p:nvPr/>
        </p:nvSpPr>
        <p:spPr bwMode="auto">
          <a:xfrm>
            <a:off x="274638" y="3443288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1" name="Oval 43"/>
          <p:cNvSpPr>
            <a:spLocks noChangeArrowheads="1"/>
          </p:cNvSpPr>
          <p:nvPr/>
        </p:nvSpPr>
        <p:spPr bwMode="auto">
          <a:xfrm>
            <a:off x="2543175" y="4903788"/>
            <a:ext cx="833438" cy="4175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2" name="Oval 44"/>
          <p:cNvSpPr>
            <a:spLocks noChangeArrowheads="1"/>
          </p:cNvSpPr>
          <p:nvPr/>
        </p:nvSpPr>
        <p:spPr bwMode="auto">
          <a:xfrm>
            <a:off x="3213100" y="3455988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3" name="Oval 45"/>
          <p:cNvSpPr>
            <a:spLocks noChangeArrowheads="1"/>
          </p:cNvSpPr>
          <p:nvPr/>
        </p:nvSpPr>
        <p:spPr bwMode="auto">
          <a:xfrm>
            <a:off x="3373438" y="4926013"/>
            <a:ext cx="833437" cy="4175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4" name="Oval 46"/>
          <p:cNvSpPr>
            <a:spLocks noChangeArrowheads="1"/>
          </p:cNvSpPr>
          <p:nvPr/>
        </p:nvSpPr>
        <p:spPr bwMode="auto">
          <a:xfrm>
            <a:off x="6118225" y="3467100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5" name="Oval 47"/>
          <p:cNvSpPr>
            <a:spLocks noChangeArrowheads="1"/>
          </p:cNvSpPr>
          <p:nvPr/>
        </p:nvSpPr>
        <p:spPr bwMode="auto">
          <a:xfrm>
            <a:off x="4154488" y="4927600"/>
            <a:ext cx="833437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6" name="Oval 48"/>
          <p:cNvSpPr>
            <a:spLocks noChangeArrowheads="1"/>
          </p:cNvSpPr>
          <p:nvPr/>
        </p:nvSpPr>
        <p:spPr bwMode="auto">
          <a:xfrm>
            <a:off x="196850" y="2965450"/>
            <a:ext cx="1677988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7" name="Oval 49"/>
          <p:cNvSpPr>
            <a:spLocks noChangeArrowheads="1"/>
          </p:cNvSpPr>
          <p:nvPr/>
        </p:nvSpPr>
        <p:spPr bwMode="auto">
          <a:xfrm>
            <a:off x="708025" y="5292725"/>
            <a:ext cx="833438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8" name="Oval 50"/>
          <p:cNvSpPr>
            <a:spLocks noChangeArrowheads="1"/>
          </p:cNvSpPr>
          <p:nvPr/>
        </p:nvSpPr>
        <p:spPr bwMode="auto">
          <a:xfrm>
            <a:off x="1957388" y="3000375"/>
            <a:ext cx="1712912" cy="8667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9" name="Oval 51"/>
          <p:cNvSpPr>
            <a:spLocks noChangeArrowheads="1"/>
          </p:cNvSpPr>
          <p:nvPr/>
        </p:nvSpPr>
        <p:spPr bwMode="auto">
          <a:xfrm>
            <a:off x="1554163" y="5278438"/>
            <a:ext cx="833437" cy="4175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0" name="Oval 52"/>
          <p:cNvSpPr>
            <a:spLocks noChangeArrowheads="1"/>
          </p:cNvSpPr>
          <p:nvPr/>
        </p:nvSpPr>
        <p:spPr bwMode="auto">
          <a:xfrm>
            <a:off x="3651250" y="2974975"/>
            <a:ext cx="1674813" cy="9112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1" name="Oval 53"/>
          <p:cNvSpPr>
            <a:spLocks noChangeArrowheads="1"/>
          </p:cNvSpPr>
          <p:nvPr/>
        </p:nvSpPr>
        <p:spPr bwMode="auto">
          <a:xfrm>
            <a:off x="2414588" y="5278438"/>
            <a:ext cx="833437" cy="4175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4" name="Oval 56"/>
          <p:cNvSpPr>
            <a:spLocks noChangeArrowheads="1"/>
          </p:cNvSpPr>
          <p:nvPr/>
        </p:nvSpPr>
        <p:spPr bwMode="auto">
          <a:xfrm>
            <a:off x="269875" y="3448050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5" name="Oval 57"/>
          <p:cNvSpPr>
            <a:spLocks noChangeArrowheads="1"/>
          </p:cNvSpPr>
          <p:nvPr/>
        </p:nvSpPr>
        <p:spPr bwMode="auto">
          <a:xfrm>
            <a:off x="944563" y="5603875"/>
            <a:ext cx="1730375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6" name="Oval 58"/>
          <p:cNvSpPr>
            <a:spLocks noChangeArrowheads="1"/>
          </p:cNvSpPr>
          <p:nvPr/>
        </p:nvSpPr>
        <p:spPr bwMode="auto">
          <a:xfrm>
            <a:off x="3198813" y="3462338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7" name="Oval 59"/>
          <p:cNvSpPr>
            <a:spLocks noChangeArrowheads="1"/>
          </p:cNvSpPr>
          <p:nvPr/>
        </p:nvSpPr>
        <p:spPr bwMode="auto">
          <a:xfrm>
            <a:off x="2633663" y="5616575"/>
            <a:ext cx="1730375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8" name="Oval 60"/>
          <p:cNvSpPr>
            <a:spLocks noChangeArrowheads="1"/>
          </p:cNvSpPr>
          <p:nvPr/>
        </p:nvSpPr>
        <p:spPr bwMode="auto">
          <a:xfrm>
            <a:off x="6118225" y="3470275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9" name="Oval 61"/>
          <p:cNvSpPr>
            <a:spLocks noChangeArrowheads="1"/>
          </p:cNvSpPr>
          <p:nvPr/>
        </p:nvSpPr>
        <p:spPr bwMode="auto">
          <a:xfrm>
            <a:off x="4289425" y="5599113"/>
            <a:ext cx="1730375" cy="446087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0" name="Oval 62"/>
          <p:cNvSpPr>
            <a:spLocks noChangeArrowheads="1"/>
          </p:cNvSpPr>
          <p:nvPr/>
        </p:nvSpPr>
        <p:spPr bwMode="auto">
          <a:xfrm>
            <a:off x="419100" y="4129088"/>
            <a:ext cx="1703388" cy="571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1" name="Oval 63"/>
          <p:cNvSpPr>
            <a:spLocks noChangeArrowheads="1"/>
          </p:cNvSpPr>
          <p:nvPr/>
        </p:nvSpPr>
        <p:spPr bwMode="auto">
          <a:xfrm>
            <a:off x="6018213" y="5607050"/>
            <a:ext cx="627062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2" name="Oval 64"/>
          <p:cNvSpPr>
            <a:spLocks noChangeArrowheads="1"/>
          </p:cNvSpPr>
          <p:nvPr/>
        </p:nvSpPr>
        <p:spPr bwMode="auto">
          <a:xfrm>
            <a:off x="2227263" y="4143375"/>
            <a:ext cx="1703387" cy="571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3" name="Oval 65"/>
          <p:cNvSpPr>
            <a:spLocks noChangeArrowheads="1"/>
          </p:cNvSpPr>
          <p:nvPr/>
        </p:nvSpPr>
        <p:spPr bwMode="auto">
          <a:xfrm>
            <a:off x="6727825" y="5629275"/>
            <a:ext cx="627063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4" name="Oval 66"/>
          <p:cNvSpPr>
            <a:spLocks noChangeArrowheads="1"/>
          </p:cNvSpPr>
          <p:nvPr/>
        </p:nvSpPr>
        <p:spPr bwMode="auto">
          <a:xfrm>
            <a:off x="3992563" y="4133850"/>
            <a:ext cx="1703387" cy="571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5" name="Oval 67"/>
          <p:cNvSpPr>
            <a:spLocks noChangeArrowheads="1"/>
          </p:cNvSpPr>
          <p:nvPr/>
        </p:nvSpPr>
        <p:spPr bwMode="auto">
          <a:xfrm>
            <a:off x="7389813" y="5603875"/>
            <a:ext cx="627062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6" name="Oval 68"/>
          <p:cNvSpPr>
            <a:spLocks noChangeArrowheads="1"/>
          </p:cNvSpPr>
          <p:nvPr/>
        </p:nvSpPr>
        <p:spPr bwMode="auto">
          <a:xfrm>
            <a:off x="198438" y="2955925"/>
            <a:ext cx="1658937" cy="825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7" name="Oval 69"/>
          <p:cNvSpPr>
            <a:spLocks noChangeArrowheads="1"/>
          </p:cNvSpPr>
          <p:nvPr/>
        </p:nvSpPr>
        <p:spPr bwMode="auto">
          <a:xfrm>
            <a:off x="688975" y="6000750"/>
            <a:ext cx="627063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8" name="Oval 70"/>
          <p:cNvSpPr>
            <a:spLocks noChangeArrowheads="1"/>
          </p:cNvSpPr>
          <p:nvPr/>
        </p:nvSpPr>
        <p:spPr bwMode="auto">
          <a:xfrm>
            <a:off x="1978025" y="2992438"/>
            <a:ext cx="1668463" cy="89376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9" name="Oval 71"/>
          <p:cNvSpPr>
            <a:spLocks noChangeArrowheads="1"/>
          </p:cNvSpPr>
          <p:nvPr/>
        </p:nvSpPr>
        <p:spPr bwMode="auto">
          <a:xfrm>
            <a:off x="1182688" y="5988050"/>
            <a:ext cx="627062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0" name="Oval 72"/>
          <p:cNvSpPr>
            <a:spLocks noChangeArrowheads="1"/>
          </p:cNvSpPr>
          <p:nvPr/>
        </p:nvSpPr>
        <p:spPr bwMode="auto">
          <a:xfrm>
            <a:off x="3624263" y="2978150"/>
            <a:ext cx="1697037" cy="9080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1" name="Oval 73"/>
          <p:cNvSpPr>
            <a:spLocks noChangeArrowheads="1"/>
          </p:cNvSpPr>
          <p:nvPr/>
        </p:nvSpPr>
        <p:spPr bwMode="auto">
          <a:xfrm>
            <a:off x="1714500" y="6032500"/>
            <a:ext cx="627063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2" name="Oval 74"/>
          <p:cNvSpPr>
            <a:spLocks noChangeArrowheads="1"/>
          </p:cNvSpPr>
          <p:nvPr/>
        </p:nvSpPr>
        <p:spPr bwMode="auto">
          <a:xfrm>
            <a:off x="284163" y="3459163"/>
            <a:ext cx="2995612" cy="825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3" name="Oval 75"/>
          <p:cNvSpPr>
            <a:spLocks noChangeArrowheads="1"/>
          </p:cNvSpPr>
          <p:nvPr/>
        </p:nvSpPr>
        <p:spPr bwMode="auto">
          <a:xfrm>
            <a:off x="2322513" y="6005513"/>
            <a:ext cx="762000" cy="446087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4" name="Oval 76"/>
          <p:cNvSpPr>
            <a:spLocks noChangeArrowheads="1"/>
          </p:cNvSpPr>
          <p:nvPr/>
        </p:nvSpPr>
        <p:spPr bwMode="auto">
          <a:xfrm>
            <a:off x="3203575" y="3455988"/>
            <a:ext cx="3059113" cy="825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5" name="Oval 77"/>
          <p:cNvSpPr>
            <a:spLocks noChangeArrowheads="1"/>
          </p:cNvSpPr>
          <p:nvPr/>
        </p:nvSpPr>
        <p:spPr bwMode="auto">
          <a:xfrm>
            <a:off x="3151188" y="5992813"/>
            <a:ext cx="762000" cy="446087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6" name="Oval 78"/>
          <p:cNvSpPr>
            <a:spLocks noChangeArrowheads="1"/>
          </p:cNvSpPr>
          <p:nvPr/>
        </p:nvSpPr>
        <p:spPr bwMode="auto">
          <a:xfrm>
            <a:off x="6148388" y="3473450"/>
            <a:ext cx="2995612" cy="825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7" name="Oval 79"/>
          <p:cNvSpPr>
            <a:spLocks noChangeArrowheads="1"/>
          </p:cNvSpPr>
          <p:nvPr/>
        </p:nvSpPr>
        <p:spPr bwMode="auto">
          <a:xfrm>
            <a:off x="3957638" y="6019800"/>
            <a:ext cx="762000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8" name="Oval 80"/>
          <p:cNvSpPr>
            <a:spLocks noChangeArrowheads="1"/>
          </p:cNvSpPr>
          <p:nvPr/>
        </p:nvSpPr>
        <p:spPr bwMode="auto">
          <a:xfrm>
            <a:off x="404813" y="4125913"/>
            <a:ext cx="1714500" cy="5746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9" name="Oval 81"/>
          <p:cNvSpPr>
            <a:spLocks noChangeArrowheads="1"/>
          </p:cNvSpPr>
          <p:nvPr/>
        </p:nvSpPr>
        <p:spPr bwMode="auto">
          <a:xfrm>
            <a:off x="4743450" y="6008688"/>
            <a:ext cx="568325" cy="4127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2" name="Oval 84"/>
          <p:cNvSpPr>
            <a:spLocks noChangeArrowheads="1"/>
          </p:cNvSpPr>
          <p:nvPr/>
        </p:nvSpPr>
        <p:spPr bwMode="auto">
          <a:xfrm>
            <a:off x="2230438" y="4157663"/>
            <a:ext cx="1714500" cy="5746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3" name="Oval 85"/>
          <p:cNvSpPr>
            <a:spLocks noChangeArrowheads="1"/>
          </p:cNvSpPr>
          <p:nvPr/>
        </p:nvSpPr>
        <p:spPr bwMode="auto">
          <a:xfrm>
            <a:off x="5410200" y="6022975"/>
            <a:ext cx="568325" cy="4127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4" name="Oval 86"/>
          <p:cNvSpPr>
            <a:spLocks noChangeArrowheads="1"/>
          </p:cNvSpPr>
          <p:nvPr/>
        </p:nvSpPr>
        <p:spPr bwMode="auto">
          <a:xfrm>
            <a:off x="5726113" y="4197350"/>
            <a:ext cx="320675" cy="4841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5" name="Oval 87"/>
          <p:cNvSpPr>
            <a:spLocks noChangeArrowheads="1"/>
          </p:cNvSpPr>
          <p:nvPr/>
        </p:nvSpPr>
        <p:spPr bwMode="auto">
          <a:xfrm>
            <a:off x="5981700" y="6030913"/>
            <a:ext cx="568325" cy="4127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6" name="Oval 88"/>
          <p:cNvSpPr>
            <a:spLocks noChangeArrowheads="1"/>
          </p:cNvSpPr>
          <p:nvPr/>
        </p:nvSpPr>
        <p:spPr bwMode="auto">
          <a:xfrm>
            <a:off x="3987800" y="4124325"/>
            <a:ext cx="1714500" cy="5746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7" name="Oval 89"/>
          <p:cNvSpPr>
            <a:spLocks noChangeArrowheads="1"/>
          </p:cNvSpPr>
          <p:nvPr/>
        </p:nvSpPr>
        <p:spPr bwMode="auto">
          <a:xfrm>
            <a:off x="6578600" y="6022975"/>
            <a:ext cx="333375" cy="4127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2" grpId="0"/>
      <p:bldP spid="232463" grpId="0" animBg="1"/>
      <p:bldP spid="232463" grpId="1" animBg="1"/>
      <p:bldP spid="232464" grpId="0" animBg="1"/>
      <p:bldP spid="232464" grpId="1" animBg="1"/>
      <p:bldP spid="232465" grpId="0" animBg="1"/>
      <p:bldP spid="232465" grpId="1" animBg="1"/>
      <p:bldP spid="232466" grpId="0" animBg="1"/>
      <p:bldP spid="232466" grpId="1" animBg="1"/>
      <p:bldP spid="232467" grpId="0" animBg="1"/>
      <p:bldP spid="232467" grpId="1" animBg="1"/>
      <p:bldP spid="232468" grpId="0" animBg="1"/>
      <p:bldP spid="232468" grpId="1" animBg="1"/>
      <p:bldP spid="232469" grpId="0" animBg="1"/>
      <p:bldP spid="232469" grpId="1" animBg="1"/>
      <p:bldP spid="232470" grpId="0" animBg="1"/>
      <p:bldP spid="232470" grpId="1" animBg="1"/>
      <p:bldP spid="232471" grpId="0" animBg="1"/>
      <p:bldP spid="232471" grpId="1" animBg="1"/>
      <p:bldP spid="232472" grpId="0" animBg="1"/>
      <p:bldP spid="232472" grpId="1" animBg="1"/>
      <p:bldP spid="232483" grpId="0" animBg="1"/>
      <p:bldP spid="232483" grpId="1" animBg="1"/>
      <p:bldP spid="232484" grpId="0" animBg="1"/>
      <p:bldP spid="232484" grpId="1" animBg="1"/>
      <p:bldP spid="232486" grpId="0" animBg="1"/>
      <p:bldP spid="232486" grpId="1" animBg="1"/>
      <p:bldP spid="232487" grpId="0" animBg="1"/>
      <p:bldP spid="232487" grpId="1" animBg="1"/>
      <p:bldP spid="232488" grpId="0" animBg="1"/>
      <p:bldP spid="232488" grpId="1" animBg="1"/>
      <p:bldP spid="232489" grpId="0" animBg="1"/>
      <p:bldP spid="232489" grpId="1" animBg="1"/>
      <p:bldP spid="232490" grpId="0" animBg="1"/>
      <p:bldP spid="232490" grpId="1" animBg="1"/>
      <p:bldP spid="232491" grpId="0" animBg="1"/>
      <p:bldP spid="232491" grpId="1" animBg="1"/>
      <p:bldP spid="232492" grpId="0" animBg="1"/>
      <p:bldP spid="232492" grpId="1" animBg="1"/>
      <p:bldP spid="232493" grpId="0" animBg="1"/>
      <p:bldP spid="232493" grpId="1" animBg="1"/>
      <p:bldP spid="232494" grpId="0" animBg="1"/>
      <p:bldP spid="232494" grpId="1" animBg="1"/>
      <p:bldP spid="232495" grpId="0" animBg="1"/>
      <p:bldP spid="232495" grpId="1" animBg="1"/>
      <p:bldP spid="232496" grpId="0" animBg="1"/>
      <p:bldP spid="232496" grpId="1" animBg="1"/>
      <p:bldP spid="232497" grpId="0" animBg="1"/>
      <p:bldP spid="232497" grpId="1" animBg="1"/>
      <p:bldP spid="232498" grpId="0" animBg="1"/>
      <p:bldP spid="232498" grpId="1" animBg="1"/>
      <p:bldP spid="232499" grpId="0" animBg="1"/>
      <p:bldP spid="232499" grpId="1" animBg="1"/>
      <p:bldP spid="232500" grpId="0" animBg="1"/>
      <p:bldP spid="232500" grpId="1" animBg="1"/>
      <p:bldP spid="232501" grpId="0" animBg="1"/>
      <p:bldP spid="232501" grpId="1" animBg="1"/>
      <p:bldP spid="232504" grpId="0" animBg="1"/>
      <p:bldP spid="232504" grpId="1" animBg="1"/>
      <p:bldP spid="232505" grpId="0" animBg="1"/>
      <p:bldP spid="232505" grpId="1" animBg="1"/>
      <p:bldP spid="232506" grpId="0" animBg="1"/>
      <p:bldP spid="232506" grpId="1" animBg="1"/>
      <p:bldP spid="232507" grpId="0" animBg="1"/>
      <p:bldP spid="232507" grpId="1" animBg="1"/>
      <p:bldP spid="232508" grpId="0" animBg="1"/>
      <p:bldP spid="232508" grpId="1" animBg="1"/>
      <p:bldP spid="232509" grpId="0" animBg="1"/>
      <p:bldP spid="232509" grpId="1" animBg="1"/>
      <p:bldP spid="232510" grpId="0" animBg="1"/>
      <p:bldP spid="232510" grpId="1" animBg="1"/>
      <p:bldP spid="232511" grpId="0" animBg="1"/>
      <p:bldP spid="232511" grpId="1" animBg="1"/>
      <p:bldP spid="232512" grpId="0" animBg="1"/>
      <p:bldP spid="232512" grpId="1" animBg="1"/>
      <p:bldP spid="232513" grpId="0" animBg="1"/>
      <p:bldP spid="232513" grpId="1" animBg="1"/>
      <p:bldP spid="232514" grpId="0" animBg="1"/>
      <p:bldP spid="232514" grpId="1" animBg="1"/>
      <p:bldP spid="232515" grpId="0" animBg="1"/>
      <p:bldP spid="232515" grpId="1" animBg="1"/>
      <p:bldP spid="232516" grpId="0" animBg="1"/>
      <p:bldP spid="232516" grpId="1" animBg="1"/>
      <p:bldP spid="232517" grpId="0" animBg="1"/>
      <p:bldP spid="232517" grpId="1" animBg="1"/>
      <p:bldP spid="232518" grpId="0" animBg="1"/>
      <p:bldP spid="232518" grpId="1" animBg="1"/>
      <p:bldP spid="232519" grpId="0" animBg="1"/>
      <p:bldP spid="232519" grpId="1" animBg="1"/>
      <p:bldP spid="232520" grpId="0" animBg="1"/>
      <p:bldP spid="232520" grpId="1" animBg="1"/>
      <p:bldP spid="232521" grpId="0" animBg="1"/>
      <p:bldP spid="232521" grpId="1" animBg="1"/>
      <p:bldP spid="232522" grpId="0" animBg="1"/>
      <p:bldP spid="232522" grpId="1" animBg="1"/>
      <p:bldP spid="232523" grpId="0" animBg="1"/>
      <p:bldP spid="232523" grpId="1" animBg="1"/>
      <p:bldP spid="232524" grpId="0" animBg="1"/>
      <p:bldP spid="232524" grpId="1" animBg="1"/>
      <p:bldP spid="232525" grpId="0" animBg="1"/>
      <p:bldP spid="232525" grpId="1" animBg="1"/>
      <p:bldP spid="232526" grpId="0" animBg="1"/>
      <p:bldP spid="232526" grpId="1" animBg="1"/>
      <p:bldP spid="232527" grpId="0" animBg="1"/>
      <p:bldP spid="232527" grpId="1" animBg="1"/>
      <p:bldP spid="232528" grpId="0" animBg="1"/>
      <p:bldP spid="232528" grpId="1" animBg="1"/>
      <p:bldP spid="232529" grpId="0" animBg="1"/>
      <p:bldP spid="232529" grpId="1" animBg="1"/>
      <p:bldP spid="232532" grpId="0" animBg="1"/>
      <p:bldP spid="232532" grpId="1" animBg="1"/>
      <p:bldP spid="232533" grpId="0" animBg="1"/>
      <p:bldP spid="232533" grpId="1" animBg="1"/>
      <p:bldP spid="232534" grpId="0" animBg="1"/>
      <p:bldP spid="232534" grpId="1" animBg="1"/>
      <p:bldP spid="232535" grpId="0" animBg="1"/>
      <p:bldP spid="232535" grpId="1" animBg="1"/>
      <p:bldP spid="232536" grpId="0" animBg="1"/>
      <p:bldP spid="232536" grpId="1" animBg="1"/>
      <p:bldP spid="232537" grpId="0" animBg="1"/>
      <p:bldP spid="2325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intersections with</a:t>
            </a:r>
          </a:p>
          <a:p>
            <a:pPr lvl="1"/>
            <a:r>
              <a:rPr lang="en-US" dirty="0" smtClean="0"/>
              <a:t>plane</a:t>
            </a:r>
          </a:p>
          <a:p>
            <a:pPr lvl="1"/>
            <a:r>
              <a:rPr lang="en-US" dirty="0" smtClean="0"/>
              <a:t>triangle</a:t>
            </a:r>
          </a:p>
          <a:p>
            <a:pPr lvl="1"/>
            <a:r>
              <a:rPr lang="en-US" dirty="0" smtClean="0"/>
              <a:t>quadrics</a:t>
            </a:r>
          </a:p>
          <a:p>
            <a:r>
              <a:rPr lang="en-US" dirty="0" smtClean="0"/>
              <a:t>Recursive Ray Tracing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1FEFB6-C60A-404D-8F24-CD9AB7A831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Ray Quadric Intersection</a:t>
            </a:r>
            <a:br>
              <a:rPr lang="en-US" sz="4000"/>
            </a:br>
            <a:r>
              <a:rPr lang="en-US" sz="4000"/>
              <a:t>Quadratic Coefficients</a:t>
            </a:r>
          </a:p>
        </p:txBody>
      </p:sp>
      <p:sp>
        <p:nvSpPr>
          <p:cNvPr id="128005" name="Text Box 8"/>
          <p:cNvSpPr txBox="1">
            <a:spLocks noChangeArrowheads="1"/>
          </p:cNvSpPr>
          <p:nvPr/>
        </p:nvSpPr>
        <p:spPr bwMode="auto">
          <a:xfrm>
            <a:off x="1085850" y="3332163"/>
            <a:ext cx="733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8006" name="Text Box 12"/>
          <p:cNvSpPr txBox="1">
            <a:spLocks noChangeArrowheads="1"/>
          </p:cNvSpPr>
          <p:nvPr/>
        </p:nvSpPr>
        <p:spPr bwMode="auto">
          <a:xfrm>
            <a:off x="207963" y="1846263"/>
            <a:ext cx="87280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= a*xd*xd + b*yd*yd + c*zd*zd </a:t>
            </a:r>
          </a:p>
          <a:p>
            <a:pPr>
              <a:spcBef>
                <a:spcPct val="50000"/>
              </a:spcBef>
            </a:pPr>
            <a:r>
              <a:rPr lang="en-US"/>
              <a:t>	+ 2[d*xd*yd + e*yd*zd + f*xd*zd</a:t>
            </a:r>
          </a:p>
          <a:p>
            <a:pPr>
              <a:spcBef>
                <a:spcPct val="50000"/>
              </a:spcBef>
            </a:pPr>
            <a:endParaRPr lang="en-US" sz="1200"/>
          </a:p>
          <a:p>
            <a:pPr>
              <a:spcBef>
                <a:spcPct val="50000"/>
              </a:spcBef>
            </a:pPr>
            <a:r>
              <a:rPr lang="en-US"/>
              <a:t>B = 2*[a*x0*xd + b*y0*yd + c*z0*zd </a:t>
            </a:r>
          </a:p>
          <a:p>
            <a:pPr>
              <a:spcBef>
                <a:spcPct val="50000"/>
              </a:spcBef>
            </a:pPr>
            <a:r>
              <a:rPr lang="en-US"/>
              <a:t>   + d*(x0*yd  + xd*y0 ) + e*(y0*zd  + yd*z0 ) + f*(x0*zd  + xd*z0 )</a:t>
            </a:r>
          </a:p>
          <a:p>
            <a:pPr>
              <a:spcBef>
                <a:spcPct val="50000"/>
              </a:spcBef>
            </a:pPr>
            <a:r>
              <a:rPr lang="en-US"/>
              <a:t>   + g*xd + h*yd + j*zd]</a:t>
            </a:r>
          </a:p>
          <a:p>
            <a:pPr>
              <a:spcBef>
                <a:spcPct val="50000"/>
              </a:spcBef>
            </a:pPr>
            <a:endParaRPr lang="en-US" sz="1200"/>
          </a:p>
          <a:p>
            <a:pPr>
              <a:spcBef>
                <a:spcPct val="50000"/>
              </a:spcBef>
            </a:pPr>
            <a:r>
              <a:rPr lang="en-US"/>
              <a:t>C = a*x0*x0 + b*y0*y0 + c*z0*z0</a:t>
            </a:r>
          </a:p>
          <a:p>
            <a:pPr>
              <a:spcBef>
                <a:spcPct val="50000"/>
              </a:spcBef>
            </a:pPr>
            <a:r>
              <a:rPr lang="en-US"/>
              <a:t>   + 2*[d*x0*y0 + e*y0*z0 + f*x0*z0 + g*x0 + h*y0 + j*z0] +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10ECB4-9967-5046-A077-E03DBA293E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Normals</a:t>
            </a:r>
          </a:p>
        </p:txBody>
      </p:sp>
      <p:graphicFrame>
        <p:nvGraphicFramePr>
          <p:cNvPr id="130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68325" y="1611313"/>
          <a:ext cx="7429500" cy="4279900"/>
        </p:xfrm>
        <a:graphic>
          <a:graphicData uri="http://schemas.openxmlformats.org/presentationml/2006/ole">
            <p:oleObj spid="_x0000_s73730" name="Equation" r:id="rId4" imgW="4343400" imgH="2501900" progId="Equation.DSMT4">
              <p:embed/>
            </p:oleObj>
          </a:graphicData>
        </a:graphic>
      </p:graphicFrame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4572000" y="5113338"/>
            <a:ext cx="3946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Normalize </a:t>
            </a:r>
            <a:r>
              <a:rPr lang="en-US" i="1"/>
              <a:t>N </a:t>
            </a:r>
            <a:r>
              <a:rPr lang="en-US">
                <a:latin typeface="Arial" pitchFamily="-1" charset="0"/>
              </a:rPr>
              <a:t>and change its sign if necessary.</a:t>
            </a:r>
            <a:endParaRPr lang="en-US" i="1">
              <a:latin typeface="Arial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C9CA35-3D7A-F24E-86D2-D5CE392E40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3210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MyCylinders</a:t>
            </a:r>
          </a:p>
        </p:txBody>
      </p:sp>
      <p:pic>
        <p:nvPicPr>
          <p:cNvPr id="132101" name="Picture 5" descr="70_columSphe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49425"/>
            <a:ext cx="4038600" cy="4225925"/>
          </a:xfrm>
          <a:noFill/>
        </p:spPr>
      </p:pic>
      <p:pic>
        <p:nvPicPr>
          <p:cNvPr id="132102" name="Picture 15" descr="71_XedCylinder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749425"/>
            <a:ext cx="4038600" cy="4225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8E0964-1021-C945-81D2-7668103B89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3414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Student Images</a:t>
            </a:r>
          </a:p>
        </p:txBody>
      </p:sp>
      <p:pic>
        <p:nvPicPr>
          <p:cNvPr id="134149" name="Picture 5" descr="chen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  <p:pic>
        <p:nvPicPr>
          <p:cNvPr id="134150" name="Picture 8" descr="fisherbath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18,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19BC69-844D-7442-9943-22991ACA33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619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Student Images</a:t>
            </a:r>
          </a:p>
        </p:txBody>
      </p:sp>
      <p:pic>
        <p:nvPicPr>
          <p:cNvPr id="136197" name="Picture 5" descr="bry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  <p:pic>
        <p:nvPicPr>
          <p:cNvPr id="136198" name="Picture 8" descr="jch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79D2A-4C77-1145-B017-A3116C5E3945}" type="slidenum">
              <a:rPr lang="en-US"/>
              <a:pPr/>
              <a:t>25</a:t>
            </a:fld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pic>
        <p:nvPicPr>
          <p:cNvPr id="161798" name="Picture 6" descr="7Ray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41525" y="1887538"/>
            <a:ext cx="5168900" cy="3949700"/>
          </a:xfrm>
          <a:ln/>
        </p:spPr>
      </p:pic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1781175" y="363538"/>
            <a:ext cx="293688" cy="280987"/>
          </a:xfrm>
          <a:prstGeom prst="sun">
            <a:avLst>
              <a:gd name="adj" fmla="val 25000"/>
            </a:avLst>
          </a:prstGeom>
          <a:solidFill>
            <a:srgbClr val="FEF9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V="1">
            <a:off x="585788" y="2871788"/>
            <a:ext cx="3729037" cy="19669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2005013" y="585788"/>
            <a:ext cx="2309812" cy="2298700"/>
          </a:xfrm>
          <a:prstGeom prst="line">
            <a:avLst/>
          </a:prstGeom>
          <a:noFill/>
          <a:ln w="38100">
            <a:solidFill>
              <a:srgbClr val="FEF91B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16" name="Text Box 24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3830638" y="1146175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Adventures of the 7 Rays - Watt</a:t>
            </a:r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1839913" y="5938838"/>
            <a:ext cx="55483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Specular Highlight on Outside of Shere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-1501776">
            <a:off x="412750" y="4721225"/>
            <a:ext cx="280988" cy="274638"/>
            <a:chOff x="185" y="2249"/>
            <a:chExt cx="177" cy="173"/>
          </a:xfrm>
        </p:grpSpPr>
        <p:sp>
          <p:nvSpPr>
            <p:cNvPr id="161801" name="Oval 9"/>
            <p:cNvSpPr>
              <a:spLocks noChangeArrowheads="1"/>
            </p:cNvSpPr>
            <p:nvPr/>
          </p:nvSpPr>
          <p:spPr bwMode="auto">
            <a:xfrm>
              <a:off x="251" y="2274"/>
              <a:ext cx="111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 flipV="1">
              <a:off x="199" y="2249"/>
              <a:ext cx="155" cy="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185" y="2304"/>
              <a:ext cx="156" cy="1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4" grpId="0" animBg="1"/>
      <p:bldP spid="161805" grpId="0" animBg="1"/>
      <p:bldP spid="1618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648124-79BC-7A47-9007-D4DA662AFFF4}" type="slidenum">
              <a:rPr lang="en-US"/>
              <a:pPr/>
              <a:t>26</a:t>
            </a:fld>
            <a:endParaRPr lang="en-US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3830638" y="1146175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Adventures of the 7 Rays - Watt</a:t>
            </a:r>
          </a:p>
        </p:txBody>
      </p:sp>
      <p:sp>
        <p:nvSpPr>
          <p:cNvPr id="156705" name="Text Box 33"/>
          <p:cNvSpPr txBox="1">
            <a:spLocks noChangeArrowheads="1"/>
          </p:cNvSpPr>
          <p:nvPr/>
        </p:nvSpPr>
        <p:spPr bwMode="auto">
          <a:xfrm>
            <a:off x="1797050" y="5905500"/>
            <a:ext cx="5629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Specular Highlight on Inside of Sphere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pic>
        <p:nvPicPr>
          <p:cNvPr id="156678" name="Picture 6" descr="7Ray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41525" y="1887538"/>
            <a:ext cx="5168900" cy="3949700"/>
          </a:xfrm>
          <a:ln/>
        </p:spPr>
      </p:pic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1781175" y="363538"/>
            <a:ext cx="293688" cy="280987"/>
          </a:xfrm>
          <a:prstGeom prst="sun">
            <a:avLst>
              <a:gd name="adj" fmla="val 25000"/>
            </a:avLst>
          </a:prstGeom>
          <a:solidFill>
            <a:srgbClr val="FEF9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4324350" y="2833688"/>
            <a:ext cx="111125" cy="1111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4689475" y="3748088"/>
            <a:ext cx="111125" cy="111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701" name="Line 29"/>
          <p:cNvSpPr>
            <a:spLocks noChangeShapeType="1"/>
          </p:cNvSpPr>
          <p:nvPr/>
        </p:nvSpPr>
        <p:spPr bwMode="auto">
          <a:xfrm flipV="1">
            <a:off x="644525" y="3805238"/>
            <a:ext cx="4038600" cy="12049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702" name="Line 30"/>
          <p:cNvSpPr>
            <a:spLocks noChangeShapeType="1"/>
          </p:cNvSpPr>
          <p:nvPr/>
        </p:nvSpPr>
        <p:spPr bwMode="auto">
          <a:xfrm>
            <a:off x="4625975" y="3798888"/>
            <a:ext cx="731838" cy="128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712" name="Line 40"/>
          <p:cNvSpPr>
            <a:spLocks noChangeShapeType="1"/>
          </p:cNvSpPr>
          <p:nvPr/>
        </p:nvSpPr>
        <p:spPr bwMode="auto">
          <a:xfrm>
            <a:off x="2005013" y="598488"/>
            <a:ext cx="3438525" cy="3343275"/>
          </a:xfrm>
          <a:prstGeom prst="line">
            <a:avLst/>
          </a:prstGeom>
          <a:noFill/>
          <a:ln w="38100">
            <a:solidFill>
              <a:srgbClr val="FEF91B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 rot="-1116045">
            <a:off x="411163" y="4908550"/>
            <a:ext cx="280987" cy="274638"/>
            <a:chOff x="185" y="2249"/>
            <a:chExt cx="177" cy="173"/>
          </a:xfrm>
        </p:grpSpPr>
        <p:sp>
          <p:nvSpPr>
            <p:cNvPr id="156683" name="Oval 11"/>
            <p:cNvSpPr>
              <a:spLocks noChangeArrowheads="1"/>
            </p:cNvSpPr>
            <p:nvPr/>
          </p:nvSpPr>
          <p:spPr bwMode="auto">
            <a:xfrm>
              <a:off x="251" y="2274"/>
              <a:ext cx="111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5" name="Line 13"/>
            <p:cNvSpPr>
              <a:spLocks noChangeShapeType="1"/>
            </p:cNvSpPr>
            <p:nvPr/>
          </p:nvSpPr>
          <p:spPr bwMode="auto">
            <a:xfrm flipV="1">
              <a:off x="199" y="2249"/>
              <a:ext cx="155" cy="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>
              <a:off x="185" y="2304"/>
              <a:ext cx="156" cy="1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5" grpId="0" animBg="1"/>
      <p:bldP spid="156701" grpId="0" animBg="1"/>
      <p:bldP spid="156702" grpId="0" animBg="1"/>
      <p:bldP spid="1567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2B5E1-229E-3F4D-A063-C162D28E5639}" type="slidenum">
              <a:rPr lang="en-US"/>
              <a:pPr/>
              <a:t>27</a:t>
            </a:fld>
            <a:endParaRPr lang="en-US"/>
          </a:p>
        </p:txBody>
      </p:sp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3830638" y="1146175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Adventures of the 7 Rays - Watt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395413" y="5905500"/>
            <a:ext cx="64643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Reflection and Refraction of Checkerboard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pic>
        <p:nvPicPr>
          <p:cNvPr id="163845" name="Picture 5" descr="7Ray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41525" y="1887538"/>
            <a:ext cx="5168900" cy="3949700"/>
          </a:xfrm>
          <a:ln/>
        </p:spPr>
      </p:pic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1781175" y="363538"/>
            <a:ext cx="293688" cy="280987"/>
          </a:xfrm>
          <a:prstGeom prst="sun">
            <a:avLst>
              <a:gd name="adj" fmla="val 25000"/>
            </a:avLst>
          </a:prstGeom>
          <a:solidFill>
            <a:srgbClr val="FEF9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4324350" y="2833688"/>
            <a:ext cx="111125" cy="1111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V="1">
            <a:off x="636588" y="4176713"/>
            <a:ext cx="3679825" cy="774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4243388" y="4154488"/>
            <a:ext cx="111125" cy="111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 flipH="1">
            <a:off x="3527425" y="4208463"/>
            <a:ext cx="706438" cy="10080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>
            <a:off x="4224338" y="4191000"/>
            <a:ext cx="627062" cy="2968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>
            <a:off x="4872038" y="4495800"/>
            <a:ext cx="820737" cy="812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 flipH="1" flipV="1">
            <a:off x="1965325" y="554038"/>
            <a:ext cx="1547813" cy="4659312"/>
          </a:xfrm>
          <a:prstGeom prst="line">
            <a:avLst/>
          </a:prstGeom>
          <a:noFill/>
          <a:ln w="38100">
            <a:solidFill>
              <a:srgbClr val="FEF91B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 flipH="1" flipV="1">
            <a:off x="1949450" y="554038"/>
            <a:ext cx="3736975" cy="4735512"/>
          </a:xfrm>
          <a:prstGeom prst="line">
            <a:avLst/>
          </a:prstGeom>
          <a:noFill/>
          <a:ln w="38100">
            <a:solidFill>
              <a:srgbClr val="FEF91B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1078995">
            <a:off x="369888" y="4857750"/>
            <a:ext cx="280987" cy="274638"/>
            <a:chOff x="185" y="2249"/>
            <a:chExt cx="177" cy="173"/>
          </a:xfrm>
        </p:grpSpPr>
        <p:sp>
          <p:nvSpPr>
            <p:cNvPr id="163848" name="Oval 8"/>
            <p:cNvSpPr>
              <a:spLocks noChangeArrowheads="1"/>
            </p:cNvSpPr>
            <p:nvPr/>
          </p:nvSpPr>
          <p:spPr bwMode="auto">
            <a:xfrm>
              <a:off x="251" y="2274"/>
              <a:ext cx="111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 flipV="1">
              <a:off x="199" y="2249"/>
              <a:ext cx="155" cy="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>
              <a:off x="185" y="2304"/>
              <a:ext cx="156" cy="1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  <p:bldP spid="163855" grpId="0" animBg="1"/>
      <p:bldP spid="163859" grpId="0" animBg="1"/>
      <p:bldP spid="163860" grpId="0" animBg="1"/>
      <p:bldP spid="163861" grpId="0" animBg="1"/>
      <p:bldP spid="163863" grpId="0" animBg="1"/>
      <p:bldP spid="1638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DE5E72-5177-D145-9B9C-B68979561DF1}" type="slidenum">
              <a:rPr lang="en-US"/>
              <a:pPr/>
              <a:t>28</a:t>
            </a:fld>
            <a:endParaRPr lang="en-US"/>
          </a:p>
        </p:txBody>
      </p:sp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830638" y="1146175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Adventures of the 7 Rays - Watt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797050" y="5905500"/>
            <a:ext cx="5629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Refraction Hitting Background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pic>
        <p:nvPicPr>
          <p:cNvPr id="167941" name="Picture 5" descr="7Ray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41525" y="1887538"/>
            <a:ext cx="5168900" cy="3949700"/>
          </a:xfrm>
          <a:ln/>
        </p:spPr>
      </p:pic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1781175" y="363538"/>
            <a:ext cx="293688" cy="280987"/>
          </a:xfrm>
          <a:prstGeom prst="sun">
            <a:avLst>
              <a:gd name="adj" fmla="val 25000"/>
            </a:avLst>
          </a:prstGeom>
          <a:solidFill>
            <a:srgbClr val="FEF9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4324350" y="2833688"/>
            <a:ext cx="111125" cy="1111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4525963" y="4416425"/>
            <a:ext cx="111125" cy="111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 flipV="1">
            <a:off x="654050" y="4479925"/>
            <a:ext cx="3917950" cy="10382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V="1">
            <a:off x="4625975" y="3556000"/>
            <a:ext cx="715963" cy="9223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 flipV="1">
            <a:off x="5351463" y="2235200"/>
            <a:ext cx="1811337" cy="13128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1642519">
            <a:off x="471488" y="5424488"/>
            <a:ext cx="280987" cy="274637"/>
            <a:chOff x="185" y="2249"/>
            <a:chExt cx="177" cy="173"/>
          </a:xfrm>
        </p:grpSpPr>
        <p:sp>
          <p:nvSpPr>
            <p:cNvPr id="167944" name="Oval 8"/>
            <p:cNvSpPr>
              <a:spLocks noChangeArrowheads="1"/>
            </p:cNvSpPr>
            <p:nvPr/>
          </p:nvSpPr>
          <p:spPr bwMode="auto">
            <a:xfrm>
              <a:off x="251" y="2274"/>
              <a:ext cx="111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 flipV="1">
              <a:off x="199" y="2249"/>
              <a:ext cx="155" cy="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6" name="Line 10"/>
            <p:cNvSpPr>
              <a:spLocks noChangeShapeType="1"/>
            </p:cNvSpPr>
            <p:nvPr/>
          </p:nvSpPr>
          <p:spPr bwMode="auto">
            <a:xfrm>
              <a:off x="185" y="2304"/>
              <a:ext cx="156" cy="1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/>
      <p:bldP spid="167949" grpId="0" animBg="1"/>
      <p:bldP spid="167952" grpId="0" animBg="1"/>
      <p:bldP spid="1679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37DC-C543-AD4B-A504-BDFE41D04BF6}" type="slidenum">
              <a:rPr lang="en-US"/>
              <a:pPr/>
              <a:t>29</a:t>
            </a:fld>
            <a:endParaRPr lang="en-US"/>
          </a:p>
        </p:txBody>
      </p:sp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3830638" y="1146175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Adventures of the 7 Rays - Watt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020763" y="5905500"/>
            <a:ext cx="7204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Local Diffuse Plus Reflection from Checkerboard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pic>
        <p:nvPicPr>
          <p:cNvPr id="169989" name="Picture 5" descr="7Ray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41525" y="1887538"/>
            <a:ext cx="5168900" cy="3949700"/>
          </a:xfrm>
          <a:ln/>
        </p:spPr>
      </p:pic>
      <p:sp>
        <p:nvSpPr>
          <p:cNvPr id="169990" name="AutoShape 6"/>
          <p:cNvSpPr>
            <a:spLocks noChangeArrowheads="1"/>
          </p:cNvSpPr>
          <p:nvPr/>
        </p:nvSpPr>
        <p:spPr bwMode="auto">
          <a:xfrm>
            <a:off x="1781175" y="363538"/>
            <a:ext cx="293688" cy="280987"/>
          </a:xfrm>
          <a:prstGeom prst="sun">
            <a:avLst>
              <a:gd name="adj" fmla="val 25000"/>
            </a:avLst>
          </a:prstGeom>
          <a:solidFill>
            <a:srgbClr val="FEF9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4324350" y="2833688"/>
            <a:ext cx="111125" cy="1111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5551488" y="4586288"/>
            <a:ext cx="111125" cy="111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V="1">
            <a:off x="654050" y="4641850"/>
            <a:ext cx="4921250" cy="8763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 flipV="1">
            <a:off x="4854575" y="4622800"/>
            <a:ext cx="733425" cy="8286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-1642519">
            <a:off x="471488" y="5424488"/>
            <a:ext cx="280987" cy="274637"/>
            <a:chOff x="185" y="2249"/>
            <a:chExt cx="177" cy="173"/>
          </a:xfrm>
        </p:grpSpPr>
        <p:sp>
          <p:nvSpPr>
            <p:cNvPr id="169997" name="Oval 13"/>
            <p:cNvSpPr>
              <a:spLocks noChangeArrowheads="1"/>
            </p:cNvSpPr>
            <p:nvPr/>
          </p:nvSpPr>
          <p:spPr bwMode="auto">
            <a:xfrm>
              <a:off x="251" y="2274"/>
              <a:ext cx="111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998" name="Line 14"/>
            <p:cNvSpPr>
              <a:spLocks noChangeShapeType="1"/>
            </p:cNvSpPr>
            <p:nvPr/>
          </p:nvSpPr>
          <p:spPr bwMode="auto">
            <a:xfrm flipV="1">
              <a:off x="199" y="2249"/>
              <a:ext cx="155" cy="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999" name="Line 15"/>
            <p:cNvSpPr>
              <a:spLocks noChangeShapeType="1"/>
            </p:cNvSpPr>
            <p:nvPr/>
          </p:nvSpPr>
          <p:spPr bwMode="auto">
            <a:xfrm>
              <a:off x="185" y="2304"/>
              <a:ext cx="156" cy="1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0000" name="Line 16"/>
          <p:cNvSpPr>
            <a:spLocks noChangeShapeType="1"/>
          </p:cNvSpPr>
          <p:nvPr/>
        </p:nvSpPr>
        <p:spPr bwMode="auto">
          <a:xfrm flipH="1" flipV="1">
            <a:off x="1963738" y="576263"/>
            <a:ext cx="3624262" cy="4038600"/>
          </a:xfrm>
          <a:prstGeom prst="line">
            <a:avLst/>
          </a:prstGeom>
          <a:noFill/>
          <a:ln w="38100">
            <a:solidFill>
              <a:srgbClr val="FEF91B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1" name="Line 17"/>
          <p:cNvSpPr>
            <a:spLocks noChangeShapeType="1"/>
          </p:cNvSpPr>
          <p:nvPr/>
        </p:nvSpPr>
        <p:spPr bwMode="auto">
          <a:xfrm flipH="1" flipV="1">
            <a:off x="1947863" y="566738"/>
            <a:ext cx="2895600" cy="4894262"/>
          </a:xfrm>
          <a:prstGeom prst="line">
            <a:avLst/>
          </a:prstGeom>
          <a:noFill/>
          <a:ln w="38100">
            <a:solidFill>
              <a:srgbClr val="FEF91B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  <p:bldP spid="169993" grpId="0" animBg="1"/>
      <p:bldP spid="169994" grpId="0" animBg="1"/>
      <p:bldP spid="170000" grpId="0" animBg="1"/>
      <p:bldP spid="1700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C7A79-A0DA-D948-8CA7-A77EAEDC664A}" type="slidenum">
              <a:rPr lang="en-US"/>
              <a:pPr/>
              <a:t>3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Ray-Tracing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7975" y="1185863"/>
            <a:ext cx="5997575" cy="4572000"/>
            <a:chOff x="194" y="747"/>
            <a:chExt cx="3778" cy="2880"/>
          </a:xfrm>
        </p:grpSpPr>
        <p:sp>
          <p:nvSpPr>
            <p:cNvPr id="121860" name="Text Box 4"/>
            <p:cNvSpPr txBox="1">
              <a:spLocks noChangeArrowheads="1"/>
            </p:cNvSpPr>
            <p:nvPr/>
          </p:nvSpPr>
          <p:spPr bwMode="auto">
            <a:xfrm>
              <a:off x="194" y="1078"/>
              <a:ext cx="22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2"/>
                  </a:solidFill>
                </a:rPr>
                <a:t>Ray/Plane Intersection</a:t>
              </a:r>
            </a:p>
          </p:txBody>
        </p:sp>
        <p:sp>
          <p:nvSpPr>
            <p:cNvPr id="121861" name="AutoShape 5"/>
            <p:cNvSpPr>
              <a:spLocks noChangeArrowheads="1"/>
            </p:cNvSpPr>
            <p:nvPr/>
          </p:nvSpPr>
          <p:spPr bwMode="auto">
            <a:xfrm>
              <a:off x="1788" y="1010"/>
              <a:ext cx="2184" cy="1243"/>
            </a:xfrm>
            <a:prstGeom prst="parallelogram">
              <a:avLst>
                <a:gd name="adj" fmla="val 4392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4" name="Line 8"/>
            <p:cNvSpPr>
              <a:spLocks noChangeShapeType="1"/>
            </p:cNvSpPr>
            <p:nvPr/>
          </p:nvSpPr>
          <p:spPr bwMode="auto">
            <a:xfrm flipH="1" flipV="1">
              <a:off x="2680" y="1699"/>
              <a:ext cx="656" cy="1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5" name="Line 9"/>
            <p:cNvSpPr>
              <a:spLocks noChangeShapeType="1"/>
            </p:cNvSpPr>
            <p:nvPr/>
          </p:nvSpPr>
          <p:spPr bwMode="auto">
            <a:xfrm flipH="1" flipV="1">
              <a:off x="2333" y="747"/>
              <a:ext cx="365" cy="1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22888" y="1936750"/>
            <a:ext cx="3362325" cy="3830638"/>
            <a:chOff x="3353" y="1220"/>
            <a:chExt cx="2118" cy="2413"/>
          </a:xfrm>
        </p:grpSpPr>
        <p:sp>
          <p:nvSpPr>
            <p:cNvPr id="121866" name="Freeform 10"/>
            <p:cNvSpPr>
              <a:spLocks/>
            </p:cNvSpPr>
            <p:nvPr/>
          </p:nvSpPr>
          <p:spPr bwMode="auto">
            <a:xfrm>
              <a:off x="4214" y="1968"/>
              <a:ext cx="565" cy="456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0" y="313"/>
                </a:cxn>
                <a:cxn ang="0">
                  <a:pos x="565" y="456"/>
                </a:cxn>
                <a:cxn ang="0">
                  <a:pos x="354" y="0"/>
                </a:cxn>
              </a:cxnLst>
              <a:rect l="0" t="0" r="r" b="b"/>
              <a:pathLst>
                <a:path w="565" h="456">
                  <a:moveTo>
                    <a:pt x="354" y="0"/>
                  </a:moveTo>
                  <a:lnTo>
                    <a:pt x="0" y="313"/>
                  </a:lnTo>
                  <a:lnTo>
                    <a:pt x="565" y="456"/>
                  </a:lnTo>
                  <a:lnTo>
                    <a:pt x="354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7" name="Line 11"/>
            <p:cNvSpPr>
              <a:spLocks noChangeShapeType="1"/>
            </p:cNvSpPr>
            <p:nvPr/>
          </p:nvSpPr>
          <p:spPr bwMode="auto">
            <a:xfrm flipV="1">
              <a:off x="3353" y="2241"/>
              <a:ext cx="1192" cy="1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8" name="Line 12"/>
            <p:cNvSpPr>
              <a:spLocks noChangeShapeType="1"/>
            </p:cNvSpPr>
            <p:nvPr/>
          </p:nvSpPr>
          <p:spPr bwMode="auto">
            <a:xfrm flipV="1">
              <a:off x="4512" y="1220"/>
              <a:ext cx="884" cy="10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4085" y="2904"/>
              <a:ext cx="13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Ray/Triangle Intersection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61925" y="3027363"/>
            <a:ext cx="5070475" cy="2776537"/>
            <a:chOff x="102" y="1907"/>
            <a:chExt cx="3194" cy="1749"/>
          </a:xfrm>
        </p:grpSpPr>
        <p:sp>
          <p:nvSpPr>
            <p:cNvPr id="121869" name="Freeform 13"/>
            <p:cNvSpPr>
              <a:spLocks/>
            </p:cNvSpPr>
            <p:nvPr/>
          </p:nvSpPr>
          <p:spPr bwMode="auto">
            <a:xfrm>
              <a:off x="331" y="2492"/>
              <a:ext cx="1785" cy="1118"/>
            </a:xfrm>
            <a:custGeom>
              <a:avLst/>
              <a:gdLst/>
              <a:ahLst/>
              <a:cxnLst>
                <a:cxn ang="0">
                  <a:pos x="108" y="1010"/>
                </a:cxn>
                <a:cxn ang="0">
                  <a:pos x="142" y="970"/>
                </a:cxn>
                <a:cxn ang="0">
                  <a:pos x="496" y="74"/>
                </a:cxn>
                <a:cxn ang="0">
                  <a:pos x="1625" y="80"/>
                </a:cxn>
                <a:cxn ang="0">
                  <a:pos x="1414" y="1050"/>
                </a:cxn>
                <a:cxn ang="0">
                  <a:pos x="393" y="878"/>
                </a:cxn>
                <a:cxn ang="0">
                  <a:pos x="667" y="211"/>
                </a:cxn>
                <a:cxn ang="0">
                  <a:pos x="1386" y="217"/>
                </a:cxn>
                <a:cxn ang="0">
                  <a:pos x="1300" y="907"/>
                </a:cxn>
                <a:cxn ang="0">
                  <a:pos x="1032" y="833"/>
                </a:cxn>
                <a:cxn ang="0">
                  <a:pos x="1043" y="513"/>
                </a:cxn>
                <a:cxn ang="0">
                  <a:pos x="1163" y="525"/>
                </a:cxn>
                <a:cxn ang="0">
                  <a:pos x="1135" y="776"/>
                </a:cxn>
                <a:cxn ang="0">
                  <a:pos x="1232" y="753"/>
                </a:cxn>
                <a:cxn ang="0">
                  <a:pos x="1237" y="302"/>
                </a:cxn>
                <a:cxn ang="0">
                  <a:pos x="758" y="274"/>
                </a:cxn>
                <a:cxn ang="0">
                  <a:pos x="741" y="365"/>
                </a:cxn>
                <a:cxn ang="0">
                  <a:pos x="1169" y="399"/>
                </a:cxn>
                <a:cxn ang="0">
                  <a:pos x="1152" y="474"/>
                </a:cxn>
                <a:cxn ang="0">
                  <a:pos x="707" y="422"/>
                </a:cxn>
                <a:cxn ang="0">
                  <a:pos x="553" y="804"/>
                </a:cxn>
                <a:cxn ang="0">
                  <a:pos x="696" y="810"/>
                </a:cxn>
                <a:cxn ang="0">
                  <a:pos x="747" y="474"/>
                </a:cxn>
                <a:cxn ang="0">
                  <a:pos x="867" y="513"/>
                </a:cxn>
                <a:cxn ang="0">
                  <a:pos x="827" y="878"/>
                </a:cxn>
                <a:cxn ang="0">
                  <a:pos x="918" y="856"/>
                </a:cxn>
                <a:cxn ang="0">
                  <a:pos x="941" y="502"/>
                </a:cxn>
                <a:cxn ang="0">
                  <a:pos x="1003" y="508"/>
                </a:cxn>
                <a:cxn ang="0">
                  <a:pos x="964" y="918"/>
                </a:cxn>
                <a:cxn ang="0">
                  <a:pos x="1346" y="981"/>
                </a:cxn>
                <a:cxn ang="0">
                  <a:pos x="1488" y="148"/>
                </a:cxn>
                <a:cxn ang="0">
                  <a:pos x="530" y="148"/>
                </a:cxn>
                <a:cxn ang="0">
                  <a:pos x="234" y="941"/>
                </a:cxn>
                <a:cxn ang="0">
                  <a:pos x="975" y="1072"/>
                </a:cxn>
                <a:cxn ang="0">
                  <a:pos x="1454" y="1118"/>
                </a:cxn>
                <a:cxn ang="0">
                  <a:pos x="1785" y="0"/>
                </a:cxn>
                <a:cxn ang="0">
                  <a:pos x="382" y="17"/>
                </a:cxn>
                <a:cxn ang="0">
                  <a:pos x="0" y="1067"/>
                </a:cxn>
                <a:cxn ang="0">
                  <a:pos x="108" y="1010"/>
                </a:cxn>
              </a:cxnLst>
              <a:rect l="0" t="0" r="r" b="b"/>
              <a:pathLst>
                <a:path w="1785" h="1118">
                  <a:moveTo>
                    <a:pt x="108" y="1010"/>
                  </a:moveTo>
                  <a:cubicBezTo>
                    <a:pt x="121" y="997"/>
                    <a:pt x="130" y="982"/>
                    <a:pt x="142" y="970"/>
                  </a:cubicBezTo>
                  <a:lnTo>
                    <a:pt x="496" y="74"/>
                  </a:lnTo>
                  <a:lnTo>
                    <a:pt x="1625" y="80"/>
                  </a:lnTo>
                  <a:lnTo>
                    <a:pt x="1414" y="1050"/>
                  </a:lnTo>
                  <a:lnTo>
                    <a:pt x="393" y="878"/>
                  </a:lnTo>
                  <a:lnTo>
                    <a:pt x="667" y="211"/>
                  </a:lnTo>
                  <a:lnTo>
                    <a:pt x="1386" y="217"/>
                  </a:lnTo>
                  <a:lnTo>
                    <a:pt x="1300" y="907"/>
                  </a:lnTo>
                  <a:lnTo>
                    <a:pt x="1032" y="833"/>
                  </a:lnTo>
                  <a:lnTo>
                    <a:pt x="1043" y="513"/>
                  </a:lnTo>
                  <a:lnTo>
                    <a:pt x="1163" y="525"/>
                  </a:lnTo>
                  <a:lnTo>
                    <a:pt x="1135" y="776"/>
                  </a:lnTo>
                  <a:lnTo>
                    <a:pt x="1232" y="753"/>
                  </a:lnTo>
                  <a:lnTo>
                    <a:pt x="1237" y="302"/>
                  </a:lnTo>
                  <a:lnTo>
                    <a:pt x="758" y="274"/>
                  </a:lnTo>
                  <a:lnTo>
                    <a:pt x="741" y="365"/>
                  </a:lnTo>
                  <a:lnTo>
                    <a:pt x="1169" y="399"/>
                  </a:lnTo>
                  <a:lnTo>
                    <a:pt x="1152" y="474"/>
                  </a:lnTo>
                  <a:lnTo>
                    <a:pt x="707" y="422"/>
                  </a:lnTo>
                  <a:lnTo>
                    <a:pt x="553" y="804"/>
                  </a:lnTo>
                  <a:lnTo>
                    <a:pt x="696" y="810"/>
                  </a:lnTo>
                  <a:lnTo>
                    <a:pt x="747" y="474"/>
                  </a:lnTo>
                  <a:lnTo>
                    <a:pt x="867" y="513"/>
                  </a:lnTo>
                  <a:lnTo>
                    <a:pt x="827" y="878"/>
                  </a:lnTo>
                  <a:lnTo>
                    <a:pt x="918" y="856"/>
                  </a:lnTo>
                  <a:lnTo>
                    <a:pt x="941" y="502"/>
                  </a:lnTo>
                  <a:lnTo>
                    <a:pt x="1003" y="508"/>
                  </a:lnTo>
                  <a:lnTo>
                    <a:pt x="964" y="918"/>
                  </a:lnTo>
                  <a:lnTo>
                    <a:pt x="1346" y="981"/>
                  </a:lnTo>
                  <a:lnTo>
                    <a:pt x="1488" y="148"/>
                  </a:lnTo>
                  <a:lnTo>
                    <a:pt x="530" y="148"/>
                  </a:lnTo>
                  <a:lnTo>
                    <a:pt x="234" y="941"/>
                  </a:lnTo>
                  <a:lnTo>
                    <a:pt x="975" y="1072"/>
                  </a:lnTo>
                  <a:lnTo>
                    <a:pt x="1454" y="1118"/>
                  </a:lnTo>
                  <a:lnTo>
                    <a:pt x="1785" y="0"/>
                  </a:lnTo>
                  <a:lnTo>
                    <a:pt x="382" y="17"/>
                  </a:lnTo>
                  <a:lnTo>
                    <a:pt x="0" y="1067"/>
                  </a:lnTo>
                  <a:lnTo>
                    <a:pt x="108" y="10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 flipH="1" flipV="1">
              <a:off x="1117" y="2892"/>
              <a:ext cx="2179" cy="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 flipH="1" flipV="1">
              <a:off x="102" y="2492"/>
              <a:ext cx="1090" cy="4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4" name="Text Box 18"/>
            <p:cNvSpPr txBox="1">
              <a:spLocks noChangeArrowheads="1"/>
            </p:cNvSpPr>
            <p:nvPr/>
          </p:nvSpPr>
          <p:spPr bwMode="auto">
            <a:xfrm>
              <a:off x="191" y="1907"/>
              <a:ext cx="13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Ray/Polygon Intersection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DDEAE-D83C-1942-B207-996081DE371E}" type="slidenum">
              <a:rPr lang="en-US"/>
              <a:pPr/>
              <a:t>30</a:t>
            </a:fld>
            <a:endParaRPr lang="en-US"/>
          </a:p>
        </p:txBody>
      </p:sp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3830638" y="1146175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Adventures of the 7 Rays - Watt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020763" y="5905500"/>
            <a:ext cx="7204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Local Diffuse in Complete Shadow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pic>
        <p:nvPicPr>
          <p:cNvPr id="172037" name="Picture 5" descr="7Ray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41525" y="1887538"/>
            <a:ext cx="5168900" cy="3949700"/>
          </a:xfrm>
          <a:ln/>
        </p:spPr>
      </p:pic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1781175" y="363538"/>
            <a:ext cx="293688" cy="280987"/>
          </a:xfrm>
          <a:prstGeom prst="sun">
            <a:avLst>
              <a:gd name="adj" fmla="val 25000"/>
            </a:avLst>
          </a:prstGeom>
          <a:solidFill>
            <a:srgbClr val="FEF9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4324350" y="2833688"/>
            <a:ext cx="111125" cy="1111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5840413" y="5018088"/>
            <a:ext cx="111125" cy="111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 flipV="1">
            <a:off x="654050" y="5057775"/>
            <a:ext cx="5218113" cy="4603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1642519">
            <a:off x="471488" y="5424488"/>
            <a:ext cx="280987" cy="274637"/>
            <a:chOff x="185" y="2249"/>
            <a:chExt cx="177" cy="173"/>
          </a:xfrm>
        </p:grpSpPr>
        <p:sp>
          <p:nvSpPr>
            <p:cNvPr id="172044" name="Oval 12"/>
            <p:cNvSpPr>
              <a:spLocks noChangeArrowheads="1"/>
            </p:cNvSpPr>
            <p:nvPr/>
          </p:nvSpPr>
          <p:spPr bwMode="auto">
            <a:xfrm>
              <a:off x="251" y="2274"/>
              <a:ext cx="111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 flipV="1">
              <a:off x="199" y="2249"/>
              <a:ext cx="155" cy="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>
              <a:off x="185" y="2304"/>
              <a:ext cx="156" cy="1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47863" y="566738"/>
            <a:ext cx="3911600" cy="4479925"/>
            <a:chOff x="1227" y="357"/>
            <a:chExt cx="2464" cy="2822"/>
          </a:xfrm>
        </p:grpSpPr>
        <p:sp>
          <p:nvSpPr>
            <p:cNvPr id="172048" name="Line 16"/>
            <p:cNvSpPr>
              <a:spLocks noChangeShapeType="1"/>
            </p:cNvSpPr>
            <p:nvPr/>
          </p:nvSpPr>
          <p:spPr bwMode="auto">
            <a:xfrm flipH="1" flipV="1">
              <a:off x="1227" y="357"/>
              <a:ext cx="2464" cy="2822"/>
            </a:xfrm>
            <a:prstGeom prst="line">
              <a:avLst/>
            </a:prstGeom>
            <a:noFill/>
            <a:ln w="38100">
              <a:solidFill>
                <a:srgbClr val="FEF91B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49" name="Line 17"/>
            <p:cNvSpPr>
              <a:spLocks noChangeShapeType="1"/>
            </p:cNvSpPr>
            <p:nvPr/>
          </p:nvSpPr>
          <p:spPr bwMode="auto">
            <a:xfrm>
              <a:off x="3202" y="2618"/>
              <a:ext cx="425" cy="487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  <p:bldP spid="1720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FF5B2D-6A02-1A4D-BAFF-BE84E9ED8FC4}" type="slidenum">
              <a:rPr lang="en-US"/>
              <a:pPr/>
              <a:t>31</a:t>
            </a:fld>
            <a:endParaRPr lang="en-US"/>
          </a:p>
        </p:txBody>
      </p:sp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3830638" y="1146175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Adventures of the 7 Rays - Watt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020763" y="5905500"/>
            <a:ext cx="7204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Local Diffuse in Shadow from Transparent Sphere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pic>
        <p:nvPicPr>
          <p:cNvPr id="174085" name="Picture 5" descr="7Ray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41525" y="1887538"/>
            <a:ext cx="5168900" cy="3949700"/>
          </a:xfrm>
          <a:ln/>
        </p:spPr>
      </p:pic>
      <p:sp>
        <p:nvSpPr>
          <p:cNvPr id="174086" name="AutoShape 6"/>
          <p:cNvSpPr>
            <a:spLocks noChangeArrowheads="1"/>
          </p:cNvSpPr>
          <p:nvPr/>
        </p:nvSpPr>
        <p:spPr bwMode="auto">
          <a:xfrm>
            <a:off x="1781175" y="363538"/>
            <a:ext cx="293688" cy="280987"/>
          </a:xfrm>
          <a:prstGeom prst="sun">
            <a:avLst>
              <a:gd name="adj" fmla="val 25000"/>
            </a:avLst>
          </a:prstGeom>
          <a:solidFill>
            <a:srgbClr val="FEF9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4324350" y="2833688"/>
            <a:ext cx="111125" cy="1111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5603875" y="5305425"/>
            <a:ext cx="111125" cy="111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738188" y="4687888"/>
            <a:ext cx="4922837" cy="6746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3550" y="4551363"/>
            <a:ext cx="280988" cy="274637"/>
            <a:chOff x="185" y="2249"/>
            <a:chExt cx="177" cy="173"/>
          </a:xfrm>
        </p:grpSpPr>
        <p:sp>
          <p:nvSpPr>
            <p:cNvPr id="174091" name="Oval 11"/>
            <p:cNvSpPr>
              <a:spLocks noChangeArrowheads="1"/>
            </p:cNvSpPr>
            <p:nvPr/>
          </p:nvSpPr>
          <p:spPr bwMode="auto">
            <a:xfrm>
              <a:off x="251" y="2274"/>
              <a:ext cx="111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 flipV="1">
              <a:off x="199" y="2249"/>
              <a:ext cx="155" cy="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93" name="Line 13"/>
            <p:cNvSpPr>
              <a:spLocks noChangeShapeType="1"/>
            </p:cNvSpPr>
            <p:nvPr/>
          </p:nvSpPr>
          <p:spPr bwMode="auto">
            <a:xfrm>
              <a:off x="185" y="2304"/>
              <a:ext cx="156" cy="1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947863" y="566738"/>
            <a:ext cx="3698875" cy="4792662"/>
            <a:chOff x="1227" y="357"/>
            <a:chExt cx="2330" cy="3019"/>
          </a:xfrm>
        </p:grpSpPr>
        <p:sp>
          <p:nvSpPr>
            <p:cNvPr id="174095" name="Line 15"/>
            <p:cNvSpPr>
              <a:spLocks noChangeShapeType="1"/>
            </p:cNvSpPr>
            <p:nvPr/>
          </p:nvSpPr>
          <p:spPr bwMode="auto">
            <a:xfrm flipH="1" flipV="1">
              <a:off x="1227" y="357"/>
              <a:ext cx="2330" cy="3019"/>
            </a:xfrm>
            <a:prstGeom prst="line">
              <a:avLst/>
            </a:prstGeom>
            <a:noFill/>
            <a:ln w="38100">
              <a:solidFill>
                <a:srgbClr val="FEF91B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97" name="Line 17"/>
            <p:cNvSpPr>
              <a:spLocks noChangeShapeType="1"/>
            </p:cNvSpPr>
            <p:nvPr/>
          </p:nvSpPr>
          <p:spPr bwMode="auto">
            <a:xfrm flipH="1" flipV="1">
              <a:off x="2327" y="1783"/>
              <a:ext cx="789" cy="1024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 autoUpdateAnimBg="0"/>
      <p:bldP spid="1740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12F33-49AC-0849-9B72-0D7400B50041}" type="slidenum">
              <a:rPr lang="en-US"/>
              <a:pPr/>
              <a:t>32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Ray-Tracing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we know which rays to follow?</a:t>
            </a:r>
          </a:p>
          <a:p>
            <a:r>
              <a:rPr lang="en-US"/>
              <a:t>How do we compute those rays?</a:t>
            </a:r>
          </a:p>
          <a:p>
            <a:r>
              <a:rPr lang="en-US"/>
              <a:t>How do we organize code so we can follow all those different rays?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61925" y="261938"/>
            <a:ext cx="8823325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 i="1"/>
              <a:t>select center of projection(cp) and window on view plane;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 b="1"/>
              <a:t>for</a:t>
            </a:r>
            <a:r>
              <a:rPr lang="en-US" sz="2300"/>
              <a:t> (</a:t>
            </a:r>
            <a:r>
              <a:rPr lang="en-US" sz="2300" i="1"/>
              <a:t>each scan line in the image</a:t>
            </a:r>
            <a:r>
              <a:rPr lang="en-US" sz="2300"/>
              <a:t> ) {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</a:t>
            </a:r>
            <a:r>
              <a:rPr lang="en-US" sz="2300" b="1"/>
              <a:t>for</a:t>
            </a:r>
            <a:r>
              <a:rPr lang="en-US" sz="2300"/>
              <a:t> (</a:t>
            </a:r>
            <a:r>
              <a:rPr lang="en-US" sz="2300" i="1"/>
              <a:t>each pixel in scan line</a:t>
            </a:r>
            <a:r>
              <a:rPr lang="en-US" sz="2300"/>
              <a:t> ) {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	</a:t>
            </a:r>
            <a:r>
              <a:rPr lang="en-US" sz="2300" i="1"/>
              <a:t>determine  ray from the cp through the pixel;</a:t>
            </a:r>
            <a:r>
              <a:rPr lang="en-US" sz="2300"/>
              <a:t> 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	pixel = RT_trace(ray, 1);}}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300"/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>
                <a:solidFill>
                  <a:schemeClr val="hlink"/>
                </a:solidFill>
              </a:rPr>
              <a:t>// intersect ray with objects; compute shade at closest intersection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>
                <a:solidFill>
                  <a:schemeClr val="hlink"/>
                </a:solidFill>
              </a:rPr>
              <a:t>// depth is current depth in ray tree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RT_color RT_trace (RT_ray ray; int depth){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</a:t>
            </a:r>
            <a:r>
              <a:rPr lang="en-US" sz="2300" i="1"/>
              <a:t>determine closest intersection of ray with an object;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</a:t>
            </a:r>
            <a:r>
              <a:rPr lang="en-US" sz="2300" b="1"/>
              <a:t>if</a:t>
            </a:r>
            <a:r>
              <a:rPr lang="en-US" sz="2300"/>
              <a:t> (object hit) {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	</a:t>
            </a:r>
            <a:r>
              <a:rPr lang="en-US" sz="2300" i="1"/>
              <a:t>compute normal at intersection;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	return RT_shade (closest object hit, ray, intersection, normal,  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								depth);}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</a:t>
            </a:r>
            <a:r>
              <a:rPr lang="en-US" sz="2300" b="1"/>
              <a:t>else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		</a:t>
            </a:r>
            <a:r>
              <a:rPr lang="en-US" sz="2300" b="1"/>
              <a:t>return</a:t>
            </a:r>
            <a:r>
              <a:rPr lang="en-US" sz="2300"/>
              <a:t> BACKGROUND_VALUE;</a:t>
            </a:r>
          </a:p>
          <a:p>
            <a:pPr defTabSz="1019175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589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3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28588" y="74613"/>
            <a:ext cx="8872537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>
                <a:solidFill>
                  <a:schemeClr val="hlink"/>
                </a:solidFill>
              </a:rPr>
              <a:t>// Compute shade at point on object,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>
                <a:solidFill>
                  <a:schemeClr val="hlink"/>
                </a:solidFill>
              </a:rPr>
              <a:t>// tracing rays for shadows, reflection, refraction.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RT_color RT_shade (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	RT_object object,		</a:t>
            </a:r>
            <a:r>
              <a:rPr lang="en-US" sz="2300">
                <a:solidFill>
                  <a:schemeClr val="hlink"/>
                </a:solidFill>
              </a:rPr>
              <a:t>// Object intersected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	RT_ray ray,					</a:t>
            </a:r>
            <a:r>
              <a:rPr lang="en-US" sz="2300">
                <a:solidFill>
                  <a:schemeClr val="hlink"/>
                </a:solidFill>
              </a:rPr>
              <a:t>// Incident ray</a:t>
            </a:r>
            <a:r>
              <a:rPr lang="en-US" sz="2300"/>
              <a:t>			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	RT_point point,			</a:t>
            </a:r>
            <a:r>
              <a:rPr lang="en-US" sz="2300">
                <a:solidFill>
                  <a:schemeClr val="hlink"/>
                </a:solidFill>
              </a:rPr>
              <a:t>// Point of intersection to shade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	RT_normal normal,	</a:t>
            </a:r>
            <a:r>
              <a:rPr lang="en-US" sz="2300">
                <a:solidFill>
                  <a:schemeClr val="hlink"/>
                </a:solidFill>
              </a:rPr>
              <a:t>// Normal at point</a:t>
            </a:r>
            <a:r>
              <a:rPr lang="en-US" sz="2300"/>
              <a:t>	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	int depth )						</a:t>
            </a:r>
            <a:r>
              <a:rPr lang="en-US" sz="2300">
                <a:solidFill>
                  <a:schemeClr val="hlink"/>
                </a:solidFill>
              </a:rPr>
              <a:t>// Depth in ray tree</a:t>
            </a:r>
            <a:r>
              <a:rPr lang="en-US" sz="2300"/>
              <a:t>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{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RT_color  color;			  // Color of ray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RT_ray rRay, tRay, sRay;</a:t>
            </a:r>
            <a:r>
              <a:rPr lang="en-US" sz="2300">
                <a:solidFill>
                  <a:schemeClr val="hlink"/>
                </a:solidFill>
              </a:rPr>
              <a:t>// Reflected, refracted, and shadow ray</a:t>
            </a:r>
            <a:r>
              <a:rPr lang="en-US" sz="2300"/>
              <a:t>	color = ambient term 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	for ( each light  ) </a:t>
            </a:r>
            <a:r>
              <a:rPr lang="en-US" sz="2300">
                <a:solidFill>
                  <a:schemeClr val="accent2"/>
                </a:solidFill>
              </a:rPr>
              <a:t>{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		sRay = ray from point to light 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/>
              <a:t>		if (  </a:t>
            </a:r>
            <a:r>
              <a:rPr lang="en-US" sz="2300" i="1"/>
              <a:t>dot product of normal and direction to light is positive  </a:t>
            </a:r>
            <a:r>
              <a:rPr lang="en-US" sz="2300"/>
              <a:t>){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 i="1"/>
              <a:t>			compute how much light is blocked by opaque and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 i="1"/>
              <a:t>			transparent surfaces, and use to scale diffuse and specular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776663" algn="l"/>
                <a:tab pos="4114800" algn="l"/>
                <a:tab pos="4572000" algn="l"/>
                <a:tab pos="5029200" algn="l"/>
              </a:tabLst>
            </a:pPr>
            <a:r>
              <a:rPr lang="en-US" sz="2300" i="1"/>
              <a:t>			terms before adding them to color;</a:t>
            </a:r>
            <a:r>
              <a:rPr lang="en-US" sz="2300"/>
              <a:t>}</a:t>
            </a:r>
            <a:r>
              <a:rPr lang="en-US" sz="2300">
                <a:solidFill>
                  <a:schemeClr val="accent2"/>
                </a:solidFill>
              </a:rPr>
              <a:t>}</a:t>
            </a:r>
            <a:endParaRPr lang="en-US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128588" y="376238"/>
            <a:ext cx="8872537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/>
              <a:t>	</a:t>
            </a:r>
            <a:r>
              <a:rPr lang="en-US" sz="2300"/>
              <a:t>if ( depth &lt; maxDepth ) </a:t>
            </a:r>
            <a:r>
              <a:rPr lang="en-US" sz="2300">
                <a:solidFill>
                  <a:srgbClr val="CC3399"/>
                </a:solidFill>
              </a:rPr>
              <a:t>{</a:t>
            </a:r>
            <a:r>
              <a:rPr lang="en-US" sz="2300"/>
              <a:t>		</a:t>
            </a:r>
            <a:r>
              <a:rPr lang="en-US" sz="2300">
                <a:solidFill>
                  <a:schemeClr val="hlink"/>
                </a:solidFill>
              </a:rPr>
              <a:t>// return if depth is too deep</a:t>
            </a:r>
            <a:r>
              <a:rPr lang="en-US" sz="2300"/>
              <a:t> 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if ( object is reflective ) {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	rRay = </a:t>
            </a:r>
            <a:r>
              <a:rPr lang="en-US" sz="2300" i="1"/>
              <a:t>ray in reflection direction from point;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	rColor = RT_trace(rRay, depth + 1);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	</a:t>
            </a:r>
            <a:r>
              <a:rPr lang="en-US" sz="2300" i="1"/>
              <a:t>scale rColor by specular coefficient and add to color;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}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if ( object  is transparent  ) </a:t>
            </a:r>
            <a:r>
              <a:rPr lang="en-US" sz="2300">
                <a:solidFill>
                  <a:schemeClr val="accent2"/>
                </a:solidFill>
              </a:rPr>
              <a:t>{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	tRay = </a:t>
            </a:r>
            <a:r>
              <a:rPr lang="en-US" sz="2300" i="1"/>
              <a:t>ray in refraction direction from point;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	if ( </a:t>
            </a:r>
            <a:r>
              <a:rPr lang="en-US" sz="2300" i="1"/>
              <a:t>total internal reflection does not occur</a:t>
            </a:r>
            <a:r>
              <a:rPr lang="en-US" sz="2300"/>
              <a:t>  ) {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		tColor = RT_trace(tRay, depth + 1);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		</a:t>
            </a:r>
            <a:r>
              <a:rPr lang="en-US" sz="2300" i="1"/>
              <a:t>scale tColor by transmission coefficient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 i="1"/>
              <a:t>				and add to color;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	}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	</a:t>
            </a:r>
            <a:r>
              <a:rPr lang="en-US" sz="2300">
                <a:solidFill>
                  <a:schemeClr val="accent2"/>
                </a:solidFill>
              </a:rPr>
              <a:t>}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>
                <a:solidFill>
                  <a:schemeClr val="accent2"/>
                </a:solidFill>
              </a:rPr>
              <a:t>	</a:t>
            </a:r>
            <a:r>
              <a:rPr lang="en-US" sz="2300">
                <a:solidFill>
                  <a:srgbClr val="CC3399"/>
                </a:solidFill>
              </a:rPr>
              <a:t>}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	return color;	</a:t>
            </a:r>
            <a:r>
              <a:rPr lang="en-US" sz="2300">
                <a:solidFill>
                  <a:schemeClr val="hlink"/>
                </a:solidFill>
              </a:rPr>
              <a:t>// Return the color of the ray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3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A1686-071C-A147-8D84-C01ABE258A16}" type="slidenum">
              <a:rPr lang="en-US"/>
              <a:pPr/>
              <a:t>36</a:t>
            </a:fld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Reflections, no Highlight</a:t>
            </a:r>
          </a:p>
        </p:txBody>
      </p:sp>
      <p:pic>
        <p:nvPicPr>
          <p:cNvPr id="191493" name="Picture 5" descr="24_reflecte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8238" y="1600200"/>
            <a:ext cx="43259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6F61D-6D64-A846-B67A-9CB19131B599}" type="slidenum">
              <a:rPr lang="en-US"/>
              <a:pPr/>
              <a:t>37</a:t>
            </a:fld>
            <a:endParaRPr 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Order Reflection</a:t>
            </a:r>
          </a:p>
        </p:txBody>
      </p:sp>
      <p:pic>
        <p:nvPicPr>
          <p:cNvPr id="195589" name="Picture 5" descr="30_2ndOrderRe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8238" y="1600200"/>
            <a:ext cx="43259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019EB-6BEF-A04E-BE61-AF689116943B}" type="slidenum">
              <a:rPr lang="en-US"/>
              <a:pPr/>
              <a:t>38</a:t>
            </a:fld>
            <a:endParaRPr lang="en-US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Refelction with Highlight</a:t>
            </a:r>
          </a:p>
        </p:txBody>
      </p:sp>
      <p:pic>
        <p:nvPicPr>
          <p:cNvPr id="198661" name="Picture 5" descr="32_specula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8238" y="1600200"/>
            <a:ext cx="43259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AD553-9C03-D24A-AA80-665F9975E12C}" type="slidenum">
              <a:rPr lang="en-US"/>
              <a:pPr/>
              <a:t>39</a:t>
            </a:fld>
            <a:endParaRPr lang="en-US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Nine Red Balls</a:t>
            </a:r>
          </a:p>
        </p:txBody>
      </p:sp>
      <p:pic>
        <p:nvPicPr>
          <p:cNvPr id="203785" name="Picture 9" descr="9finerBall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67000" y="1957388"/>
            <a:ext cx="38100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A4191-B6E0-5D4B-A9C4-49547E01E34F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Equation of a Plane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192463" y="2824163"/>
            <a:ext cx="5389562" cy="2541587"/>
          </a:xfrm>
          <a:prstGeom prst="parallelogram">
            <a:avLst>
              <a:gd name="adj" fmla="val 53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 flipV="1">
            <a:off x="5686425" y="1909763"/>
            <a:ext cx="0" cy="2252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783263" y="1820863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</a:t>
            </a:r>
            <a:r>
              <a:rPr lang="en-US" sz="2400"/>
              <a:t> = (A, B, C)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060950" y="4202113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0</a:t>
            </a:r>
            <a:r>
              <a:rPr lang="en-US" sz="2400"/>
              <a:t> = (a, b, c)</a:t>
            </a:r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5638800" y="40989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65938" y="3438525"/>
            <a:ext cx="1281112" cy="457200"/>
            <a:chOff x="4325" y="2166"/>
            <a:chExt cx="807" cy="288"/>
          </a:xfrm>
        </p:grpSpPr>
        <p:sp>
          <p:nvSpPr>
            <p:cNvPr id="123913" name="Text Box 9"/>
            <p:cNvSpPr txBox="1">
              <a:spLocks noChangeArrowheads="1"/>
            </p:cNvSpPr>
            <p:nvPr/>
          </p:nvSpPr>
          <p:spPr bwMode="auto">
            <a:xfrm>
              <a:off x="4325" y="2166"/>
              <a:ext cx="8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(x, y, z)</a:t>
              </a:r>
            </a:p>
          </p:txBody>
        </p:sp>
        <p:sp>
          <p:nvSpPr>
            <p:cNvPr id="123914" name="Oval 10"/>
            <p:cNvSpPr>
              <a:spLocks noChangeArrowheads="1"/>
            </p:cNvSpPr>
            <p:nvPr/>
          </p:nvSpPr>
          <p:spPr bwMode="auto">
            <a:xfrm>
              <a:off x="4327" y="21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915" name="Line 11"/>
          <p:cNvSpPr>
            <a:spLocks noChangeShapeType="1"/>
          </p:cNvSpPr>
          <p:nvPr/>
        </p:nvSpPr>
        <p:spPr bwMode="auto">
          <a:xfrm flipV="1">
            <a:off x="5686425" y="3489325"/>
            <a:ext cx="1219200" cy="665163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473075" y="1773238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Given a point P</a:t>
            </a:r>
            <a:r>
              <a:rPr lang="en-US" sz="2400" baseline="-25000"/>
              <a:t>0</a:t>
            </a:r>
            <a:r>
              <a:rPr lang="en-US" sz="2400"/>
              <a:t> on the plane and a normal to the plane </a:t>
            </a:r>
            <a:r>
              <a:rPr lang="en-US" sz="2400" b="1"/>
              <a:t>N</a:t>
            </a:r>
            <a:r>
              <a:rPr lang="en-US" sz="2400"/>
              <a:t>.</a:t>
            </a:r>
            <a:endParaRPr lang="en-US" sz="2400" b="1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577850" y="3208338"/>
            <a:ext cx="30321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(x, y, z) is on the plane if and only if</a:t>
            </a:r>
          </a:p>
          <a:p>
            <a:pPr>
              <a:spcBef>
                <a:spcPct val="50000"/>
              </a:spcBef>
            </a:pPr>
            <a:r>
              <a:rPr lang="en-US" sz="2400"/>
              <a:t>(x-a, y-b, z-c)</a:t>
            </a:r>
            <a:r>
              <a:rPr lang="en-US" sz="2400">
                <a:ea typeface="Arial" pitchFamily="-1" charset="0"/>
                <a:cs typeface="Arial" pitchFamily="-1" charset="0"/>
              </a:rPr>
              <a:t>·</a:t>
            </a:r>
            <a:r>
              <a:rPr lang="en-US" sz="2400" b="1">
                <a:ea typeface="Arial" pitchFamily="-1" charset="0"/>
                <a:cs typeface="Arial" pitchFamily="-1" charset="0"/>
              </a:rPr>
              <a:t>N</a:t>
            </a:r>
            <a:r>
              <a:rPr lang="en-US" sz="2400">
                <a:ea typeface="Arial" pitchFamily="-1" charset="0"/>
                <a:cs typeface="Arial" pitchFamily="-1" charset="0"/>
              </a:rPr>
              <a:t> = 0.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95313" y="545465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Ax + By + Cz –(Aa + Bb + Cc) = 0</a:t>
            </a:r>
          </a:p>
        </p:txBody>
      </p:sp>
      <p:sp>
        <p:nvSpPr>
          <p:cNvPr id="123919" name="Oval 15"/>
          <p:cNvSpPr>
            <a:spLocks noChangeArrowheads="1"/>
          </p:cNvSpPr>
          <p:nvPr/>
        </p:nvSpPr>
        <p:spPr bwMode="auto">
          <a:xfrm>
            <a:off x="2695575" y="5245100"/>
            <a:ext cx="2100263" cy="9556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572000" y="5886450"/>
            <a:ext cx="46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nimBg="1"/>
      <p:bldP spid="123917" grpId="0"/>
      <p:bldP spid="123918" grpId="0"/>
      <p:bldP spid="123919" grpId="0" animBg="1"/>
      <p:bldP spid="1239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5A799-2D26-D14C-88BA-FC6C4062253F}" type="slidenum">
              <a:rPr lang="en-US"/>
              <a:pPr/>
              <a:t>40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Refraction</a:t>
            </a:r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864225" y="1649413"/>
          <a:ext cx="2149475" cy="1708150"/>
        </p:xfrm>
        <a:graphic>
          <a:graphicData uri="http://schemas.openxmlformats.org/presentationml/2006/ole">
            <p:oleObj spid="_x0000_s113666" name="Equation" r:id="rId4" imgW="863280" imgH="685800" progId="Equation.DSMT4">
              <p:embed/>
            </p:oleObj>
          </a:graphicData>
        </a:graphic>
      </p:graphicFrame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503238" y="3690938"/>
            <a:ext cx="5730875" cy="242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 flipH="1" flipV="1">
            <a:off x="1284288" y="2214563"/>
            <a:ext cx="1468437" cy="146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 rot="2700000" flipH="1" flipV="1">
            <a:off x="2009775" y="1909763"/>
            <a:ext cx="1468437" cy="146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 rot="18900000" flipH="1">
            <a:off x="2017713" y="4000500"/>
            <a:ext cx="1468438" cy="146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 rot="12352976" flipH="1" flipV="1">
            <a:off x="2359025" y="3924300"/>
            <a:ext cx="1468438" cy="146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2724150" y="181768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" charset="0"/>
              </a:rPr>
              <a:t>N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249488" y="5151438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" charset="0"/>
              </a:rPr>
              <a:t>-N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1387475" y="2511425"/>
            <a:ext cx="31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" charset="0"/>
              </a:rPr>
              <a:t>I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3208338" y="475615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" charset="0"/>
              </a:rPr>
              <a:t>T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2705100" y="4518025"/>
            <a:ext cx="541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-1" charset="0"/>
                <a:sym typeface="Symbol" pitchFamily="-1" charset="2"/>
              </a:rPr>
              <a:t>θ</a:t>
            </a:r>
            <a:r>
              <a:rPr lang="en-US" sz="2400" baseline="-25000" dirty="0" smtClean="0">
                <a:latin typeface="Times New Roman" pitchFamily="-1" charset="0"/>
                <a:sym typeface="Symbol" pitchFamily="-1" charset="2"/>
              </a:rPr>
              <a:t>T</a:t>
            </a:r>
            <a:endParaRPr lang="en-US" sz="2400" baseline="-25000" dirty="0">
              <a:latin typeface="Times New Roman" pitchFamily="-1" charset="0"/>
              <a:sym typeface="Symbol" pitchFamily="-1" charset="2"/>
            </a:endParaRP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2306638" y="2816225"/>
            <a:ext cx="541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-1" charset="0"/>
                <a:sym typeface="Symbol" pitchFamily="-1" charset="2"/>
              </a:rPr>
              <a:t>θ</a:t>
            </a:r>
            <a:r>
              <a:rPr lang="en-US" sz="2400" baseline="-25000" dirty="0" smtClean="0">
                <a:latin typeface="Times New Roman" pitchFamily="-1" charset="0"/>
                <a:sym typeface="Symbol" pitchFamily="-1" charset="2"/>
              </a:rPr>
              <a:t>I</a:t>
            </a:r>
            <a:endParaRPr lang="en-US" sz="2400" baseline="-25000" dirty="0">
              <a:latin typeface="Times New Roman" pitchFamily="-1" charset="0"/>
              <a:sym typeface="Symbol" pitchFamily="-1" charset="2"/>
            </a:endParaRP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156200" y="4127500"/>
          <a:ext cx="3009900" cy="1450975"/>
        </p:xfrm>
        <a:graphic>
          <a:graphicData uri="http://schemas.openxmlformats.org/presentationml/2006/ole">
            <p:oleObj spid="_x0000_s113667" name="Equation" r:id="rId5" imgW="142240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2F8CA-C0C0-7645-9637-C591FE9EFF8A}" type="slidenum">
              <a:rPr lang="en-US"/>
              <a:pPr/>
              <a:t>41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Indices of Refraction </a:t>
            </a:r>
          </a:p>
        </p:txBody>
      </p:sp>
      <p:graphicFrame>
        <p:nvGraphicFramePr>
          <p:cNvPr id="262222" name="Group 7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89119"/>
        </p:xfrm>
        <a:graphic>
          <a:graphicData uri="http://schemas.openxmlformats.org/drawingml/2006/table">
            <a:tbl>
              <a:tblPr/>
              <a:tblGrid>
                <a:gridCol w="4168775"/>
                <a:gridCol w="4060825"/>
              </a:tblGrid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Material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sym typeface="Symbol" pitchFamily="-1" charset="2"/>
                        </a:rPr>
                        <a:t>η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sym typeface="Symbol" pitchFamily="-1" charset="2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at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λ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=589.3 nm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vacuum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1 (exactly)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helium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1.000036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air at STP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1.0002926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water ice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1.31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liquid water (20°C)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1.333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ethanol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1.36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glycerine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1.4729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rock salt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1.516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glass (typical)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1.5 to 1.9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cubic zirconia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2.15 to 2.18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diamond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</a:rPr>
                        <a:t>2.419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2223" name="Text Box 79"/>
          <p:cNvSpPr txBox="1">
            <a:spLocks noChangeArrowheads="1"/>
          </p:cNvSpPr>
          <p:nvPr/>
        </p:nvSpPr>
        <p:spPr bwMode="auto">
          <a:xfrm>
            <a:off x="2803525" y="6062663"/>
            <a:ext cx="585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http://en.wikipedia.org/wiki/List_of_indices_of_refraction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AEAC34-5A82-EC42-9201-E8C8DE289553}" type="slidenum">
              <a:rPr lang="en-US"/>
              <a:pPr/>
              <a:t>42</a:t>
            </a:fld>
            <a:endParaRPr lang="en-US"/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Glass Sphere</a:t>
            </a:r>
          </a:p>
        </p:txBody>
      </p:sp>
      <p:pic>
        <p:nvPicPr>
          <p:cNvPr id="235525" name="Picture 5" descr="62_glassSpher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27288" y="1600200"/>
            <a:ext cx="42878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C8CD9-CDD7-EE48-BB28-C0E03E141F26}" type="slidenum">
              <a:rPr lang="en-US"/>
              <a:pPr/>
              <a:t>43</a:t>
            </a:fld>
            <a:endParaRPr lang="en-US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Glass Balls</a:t>
            </a:r>
          </a:p>
        </p:txBody>
      </p:sp>
      <p:pic>
        <p:nvPicPr>
          <p:cNvPr id="238597" name="Picture 5" descr="63_5glassBall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3000" y="1600200"/>
            <a:ext cx="431641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6F25F-28AC-6747-9E02-4AAF2601F856}" type="slidenum">
              <a:rPr lang="en-US"/>
              <a:pPr/>
              <a:t>44</a:t>
            </a:fld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Familiar Scene</a:t>
            </a:r>
          </a:p>
        </p:txBody>
      </p:sp>
      <p:pic>
        <p:nvPicPr>
          <p:cNvPr id="244741" name="Picture 5" descr="65_goodOldScen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8238" y="1600200"/>
            <a:ext cx="43259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9C31F-F2FE-5540-A84B-743844420034}" type="slidenum">
              <a:rPr lang="en-US"/>
              <a:pPr/>
              <a:t>45</a:t>
            </a:fld>
            <a:endParaRPr lang="en-US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Bubble</a:t>
            </a:r>
          </a:p>
        </p:txBody>
      </p:sp>
      <p:pic>
        <p:nvPicPr>
          <p:cNvPr id="241669" name="Picture 5" descr="64_bubbl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8238" y="1600200"/>
            <a:ext cx="43259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C48E49-17F4-5448-8A80-F06A7217DF30}" type="slidenum">
              <a:rPr lang="en-US"/>
              <a:pPr/>
              <a:t>46</a:t>
            </a:fld>
            <a:endParaRPr lang="en-US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Milky Sphere</a:t>
            </a:r>
          </a:p>
        </p:txBody>
      </p:sp>
      <p:pic>
        <p:nvPicPr>
          <p:cNvPr id="247813" name="Picture 5" descr="67_milkyGlass2Lt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8238" y="1600200"/>
            <a:ext cx="43259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F21-F0A9-134B-B900-9EAF9AD73353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8EECB-F86E-364F-B748-72F1A3556CBE}" type="slidenum">
              <a:rPr lang="en-US"/>
              <a:pPr/>
              <a:t>47</a:t>
            </a:fld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Lens - Carl Andrews 1999</a:t>
            </a:r>
          </a:p>
        </p:txBody>
      </p:sp>
      <p:pic>
        <p:nvPicPr>
          <p:cNvPr id="250885" name="Picture 5" descr="andrews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8C457-FA22-5145-A0B9-76BADEB4C0EE}" type="slidenum">
              <a:rPr lang="en-US"/>
              <a:pPr/>
              <a:t>5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Ray/Plane Intersection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41888" y="1581150"/>
            <a:ext cx="3503612" cy="6508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Ax + By + Cz = D</a:t>
            </a: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3138488" y="2166938"/>
            <a:ext cx="5389562" cy="2541587"/>
          </a:xfrm>
          <a:prstGeom prst="parallelogram">
            <a:avLst>
              <a:gd name="adj" fmla="val 53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2770188" y="2481263"/>
            <a:ext cx="2698750" cy="119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5168900" y="3543300"/>
            <a:ext cx="2879725" cy="12414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1881188" y="2020888"/>
            <a:ext cx="248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0</a:t>
            </a:r>
            <a:r>
              <a:rPr lang="en-US" sz="2400"/>
              <a:t> = (x</a:t>
            </a:r>
            <a:r>
              <a:rPr lang="en-US" sz="2400" baseline="-25000"/>
              <a:t>0</a:t>
            </a:r>
            <a:r>
              <a:rPr lang="en-US" sz="2400"/>
              <a:t>, y</a:t>
            </a:r>
            <a:r>
              <a:rPr lang="en-US" sz="2400" baseline="-25000"/>
              <a:t>0</a:t>
            </a:r>
            <a:r>
              <a:rPr lang="en-US" sz="2400"/>
              <a:t>, z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6823075" y="4748213"/>
            <a:ext cx="221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1</a:t>
            </a:r>
            <a:r>
              <a:rPr lang="en-US" sz="2400"/>
              <a:t> = (x</a:t>
            </a:r>
            <a:r>
              <a:rPr lang="en-US" sz="2400" baseline="-25000"/>
              <a:t>1</a:t>
            </a:r>
            <a:r>
              <a:rPr lang="en-US" sz="2400"/>
              <a:t>, y</a:t>
            </a:r>
            <a:r>
              <a:rPr lang="en-US" sz="2400" baseline="-25000"/>
              <a:t>1</a:t>
            </a:r>
            <a:r>
              <a:rPr lang="en-US" sz="2400"/>
              <a:t>, z</a:t>
            </a:r>
            <a:r>
              <a:rPr lang="en-US" sz="2400" baseline="-25000"/>
              <a:t>1</a:t>
            </a:r>
            <a:r>
              <a:rPr lang="en-US" sz="2400"/>
              <a:t>)</a:t>
            </a:r>
          </a:p>
        </p:txBody>
      </p:sp>
      <p:sp>
        <p:nvSpPr>
          <p:cNvPr id="128010" name="Oval 10"/>
          <p:cNvSpPr>
            <a:spLocks noChangeArrowheads="1"/>
          </p:cNvSpPr>
          <p:nvPr/>
        </p:nvSpPr>
        <p:spPr bwMode="auto">
          <a:xfrm>
            <a:off x="5522913" y="36671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298450" y="2552700"/>
            <a:ext cx="25717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Ray Equation</a:t>
            </a:r>
          </a:p>
          <a:p>
            <a:pPr>
              <a:spcBef>
                <a:spcPct val="50000"/>
              </a:spcBef>
            </a:pPr>
            <a:r>
              <a:rPr lang="en-US" sz="2400"/>
              <a:t>x = x</a:t>
            </a:r>
            <a:r>
              <a:rPr lang="en-US" sz="2400" baseline="-25000"/>
              <a:t>0</a:t>
            </a:r>
            <a:r>
              <a:rPr lang="en-US" sz="2400"/>
              <a:t> + t(x</a:t>
            </a:r>
            <a:r>
              <a:rPr lang="en-US" sz="2400" baseline="-25000"/>
              <a:t>1</a:t>
            </a:r>
            <a:r>
              <a:rPr lang="en-US" sz="2400"/>
              <a:t> - x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  <a:p>
            <a:pPr>
              <a:spcBef>
                <a:spcPct val="50000"/>
              </a:spcBef>
            </a:pPr>
            <a:r>
              <a:rPr lang="en-US" sz="2400"/>
              <a:t>y = y</a:t>
            </a:r>
            <a:r>
              <a:rPr lang="en-US" sz="2400" baseline="-25000"/>
              <a:t>0</a:t>
            </a:r>
            <a:r>
              <a:rPr lang="en-US" sz="2400"/>
              <a:t> + t(y</a:t>
            </a:r>
            <a:r>
              <a:rPr lang="en-US" sz="2400" baseline="-25000"/>
              <a:t>1</a:t>
            </a:r>
            <a:r>
              <a:rPr lang="en-US" sz="2400"/>
              <a:t> - y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  <a:p>
            <a:pPr>
              <a:spcBef>
                <a:spcPct val="50000"/>
              </a:spcBef>
            </a:pPr>
            <a:r>
              <a:rPr lang="en-US" sz="2400"/>
              <a:t>z = z</a:t>
            </a:r>
            <a:r>
              <a:rPr lang="en-US" sz="2400" baseline="-25000"/>
              <a:t>0</a:t>
            </a:r>
            <a:r>
              <a:rPr lang="en-US" sz="2400"/>
              <a:t> + t(z</a:t>
            </a:r>
            <a:r>
              <a:rPr lang="en-US" sz="2400" baseline="-25000"/>
              <a:t>1</a:t>
            </a:r>
            <a:r>
              <a:rPr lang="en-US" sz="2400"/>
              <a:t> - z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434975" y="5241925"/>
            <a:ext cx="803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A(x</a:t>
            </a:r>
            <a:r>
              <a:rPr lang="en-US" sz="2400" baseline="-25000"/>
              <a:t>0</a:t>
            </a:r>
            <a:r>
              <a:rPr lang="en-US" sz="2400"/>
              <a:t> + t(x</a:t>
            </a:r>
            <a:r>
              <a:rPr lang="en-US" sz="2400" baseline="-25000"/>
              <a:t>1</a:t>
            </a:r>
            <a:r>
              <a:rPr lang="en-US" sz="2400"/>
              <a:t> - x</a:t>
            </a:r>
            <a:r>
              <a:rPr lang="en-US" sz="2400" baseline="-25000"/>
              <a:t>0</a:t>
            </a:r>
            <a:r>
              <a:rPr lang="en-US" sz="2400"/>
              <a:t>)) + B(y</a:t>
            </a:r>
            <a:r>
              <a:rPr lang="en-US" sz="2400" baseline="-25000"/>
              <a:t>0</a:t>
            </a:r>
            <a:r>
              <a:rPr lang="en-US" sz="2400"/>
              <a:t> + t(y</a:t>
            </a:r>
            <a:r>
              <a:rPr lang="en-US" sz="2400" baseline="-25000"/>
              <a:t>1</a:t>
            </a:r>
            <a:r>
              <a:rPr lang="en-US" sz="2400"/>
              <a:t> - y</a:t>
            </a:r>
            <a:r>
              <a:rPr lang="en-US" sz="2400" baseline="-25000"/>
              <a:t>0</a:t>
            </a:r>
            <a:r>
              <a:rPr lang="en-US" sz="2400"/>
              <a:t>)) + C(z</a:t>
            </a:r>
            <a:r>
              <a:rPr lang="en-US" sz="2400" baseline="-25000"/>
              <a:t>0</a:t>
            </a:r>
            <a:r>
              <a:rPr lang="en-US" sz="2400"/>
              <a:t> + t(z</a:t>
            </a:r>
            <a:r>
              <a:rPr lang="en-US" sz="2400" baseline="-25000"/>
              <a:t>1</a:t>
            </a:r>
            <a:r>
              <a:rPr lang="en-US" sz="2400"/>
              <a:t> - z</a:t>
            </a:r>
            <a:r>
              <a:rPr lang="en-US" sz="2400" baseline="-25000"/>
              <a:t>0</a:t>
            </a:r>
            <a:r>
              <a:rPr lang="en-US" sz="2400"/>
              <a:t>)) = D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392113" y="5830888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Solve for t.  Find x, y, 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128006" grpId="0" animBg="1"/>
      <p:bldP spid="128008" grpId="0"/>
      <p:bldP spid="128009" grpId="0"/>
      <p:bldP spid="128010" grpId="0" animBg="1"/>
      <p:bldP spid="128011" grpId="0"/>
      <p:bldP spid="128013" grpId="0"/>
      <p:bldP spid="1280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F40F8-2023-2449-B9FD-F7C43290EFB7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Planes in Your Scenes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Planes are specified by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A, B, C, D or by </a:t>
            </a:r>
            <a:r>
              <a:rPr lang="en-US" b="1" dirty="0"/>
              <a:t>N </a:t>
            </a:r>
            <a:r>
              <a:rPr lang="en-US" dirty="0"/>
              <a:t>and 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Color and other coefficients are as for spheres</a:t>
            </a:r>
          </a:p>
          <a:p>
            <a:pPr>
              <a:lnSpc>
                <a:spcPct val="90000"/>
              </a:lnSpc>
            </a:pPr>
            <a:r>
              <a:rPr lang="en-US" dirty="0"/>
              <a:t>To search for the nearest object, go through all the spheres and planes and find the smallest </a:t>
            </a:r>
            <a:r>
              <a:rPr lang="en-US" dirty="0" err="1"/>
              <a:t>t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A plane will not be visible if the normal vector (A, B, C) points away from the light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 we see the back of the 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43ED0-E802-6F41-A02D-17917C09950C}" type="slidenum">
              <a:rPr lang="en-US"/>
              <a:pPr/>
              <a:t>7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Ray/Triangle Intersection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Using the Ray/Plane intersection:</a:t>
            </a:r>
          </a:p>
          <a:p>
            <a:pPr lvl="1"/>
            <a:r>
              <a:rPr lang="en-US" dirty="0"/>
              <a:t>Given the three vertices of the triangle,</a:t>
            </a:r>
          </a:p>
          <a:p>
            <a:pPr lvl="2"/>
            <a:r>
              <a:rPr lang="en-US" dirty="0"/>
              <a:t>Find </a:t>
            </a:r>
            <a:r>
              <a:rPr lang="en-US" b="1" dirty="0"/>
              <a:t>N</a:t>
            </a:r>
            <a:r>
              <a:rPr lang="en-US" dirty="0"/>
              <a:t>, the normal to the plane containing the triangle.</a:t>
            </a:r>
          </a:p>
          <a:p>
            <a:pPr lvl="2"/>
            <a:r>
              <a:rPr lang="en-US" dirty="0"/>
              <a:t>Use </a:t>
            </a:r>
            <a:r>
              <a:rPr lang="en-US" b="1" dirty="0"/>
              <a:t>N</a:t>
            </a:r>
            <a:r>
              <a:rPr lang="en-US" dirty="0"/>
              <a:t> and one of the triangle vertices to describe the plane, i.e. Find A, B, C, and D.</a:t>
            </a:r>
          </a:p>
          <a:p>
            <a:pPr lvl="2"/>
            <a:r>
              <a:rPr lang="en-US" dirty="0"/>
              <a:t>If the Ray intersects the Plane, find the intersection point and its</a:t>
            </a:r>
            <a:r>
              <a:rPr lang="en-US" dirty="0" smtClean="0"/>
              <a:t> </a:t>
            </a:r>
            <a:r>
              <a:rPr lang="en-US" dirty="0" err="1" smtClean="0"/>
              <a:t>β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>
                <a:sym typeface="Symbol" pitchFamily="-1" charset="2"/>
              </a:rPr>
              <a:t>and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 err="1" smtClean="0">
                <a:sym typeface="Symbol" pitchFamily="-1" charset="2"/>
              </a:rPr>
              <a:t>γ</a:t>
            </a:r>
            <a:r>
              <a:rPr lang="en-US" dirty="0" smtClean="0">
                <a:sym typeface="Symbol" pitchFamily="-1" charset="2"/>
              </a:rPr>
              <a:t>.</a:t>
            </a:r>
            <a:endParaRPr lang="en-US" dirty="0">
              <a:sym typeface="Symbol" pitchFamily="-1" charset="2"/>
            </a:endParaRPr>
          </a:p>
          <a:p>
            <a:pPr lvl="2"/>
            <a:r>
              <a:rPr lang="en-US" dirty="0">
                <a:sym typeface="Symbol" pitchFamily="-1" charset="2"/>
              </a:rPr>
              <a:t>If 0</a:t>
            </a:r>
            <a:r>
              <a:rPr lang="en-US" dirty="0" smtClean="0">
                <a:sym typeface="Symbol" pitchFamily="-1" charset="2"/>
              </a:rPr>
              <a:t> ≤ </a:t>
            </a:r>
            <a:r>
              <a:rPr lang="en-US" dirty="0" err="1" smtClean="0">
                <a:sym typeface="Symbol" pitchFamily="-1" charset="2"/>
              </a:rPr>
              <a:t>β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>
                <a:sym typeface="Symbol" pitchFamily="-1" charset="2"/>
              </a:rPr>
              <a:t>and 0</a:t>
            </a:r>
            <a:r>
              <a:rPr lang="en-US" dirty="0" smtClean="0">
                <a:sym typeface="Symbol" pitchFamily="-1" charset="2"/>
              </a:rPr>
              <a:t> ≤ </a:t>
            </a:r>
            <a:r>
              <a:rPr lang="en-US" dirty="0" err="1" smtClean="0">
                <a:sym typeface="Symbol" pitchFamily="-1" charset="2"/>
              </a:rPr>
              <a:t>γ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>
                <a:sym typeface="Symbol" pitchFamily="-1" charset="2"/>
              </a:rPr>
              <a:t>and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 err="1" smtClean="0">
                <a:sym typeface="Symbol" pitchFamily="-1" charset="2"/>
              </a:rPr>
              <a:t>β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>
                <a:sym typeface="Symbol" pitchFamily="-1" charset="2"/>
              </a:rPr>
              <a:t>+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 err="1" smtClean="0">
                <a:sym typeface="Symbol" pitchFamily="-1" charset="2"/>
              </a:rPr>
              <a:t>γ</a:t>
            </a:r>
            <a:r>
              <a:rPr lang="en-US" dirty="0" smtClean="0">
                <a:sym typeface="Symbol" pitchFamily="-1" charset="2"/>
              </a:rPr>
              <a:t> ≤ </a:t>
            </a:r>
            <a:r>
              <a:rPr lang="en-US" dirty="0">
                <a:sym typeface="Symbol" pitchFamily="-1" charset="2"/>
              </a:rPr>
              <a:t>1, the Ray hits the Triangle.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3B612-B40C-2749-A896-3691D0A40A1D}" type="slidenum">
              <a:rPr lang="en-US"/>
              <a:pPr/>
              <a:t>8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Ray/Triangle Intersection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7047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Using </a:t>
            </a:r>
            <a:r>
              <a:rPr lang="en-US" sz="2400" dirty="0" err="1">
                <a:solidFill>
                  <a:schemeClr val="accent2"/>
                </a:solidFill>
              </a:rPr>
              <a:t>barycentric</a:t>
            </a:r>
            <a:r>
              <a:rPr lang="en-US" sz="2400" dirty="0">
                <a:solidFill>
                  <a:schemeClr val="accent2"/>
                </a:solidFill>
              </a:rPr>
              <a:t> coordinates directly:  (Shirley pp. 206-208)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Solve</a:t>
            </a:r>
          </a:p>
          <a:p>
            <a:pPr lvl="1">
              <a:lnSpc>
                <a:spcPct val="90000"/>
              </a:lnSpc>
              <a:buFont typeface="Wingdings" pitchFamily="-1" charset="2"/>
              <a:buNone/>
            </a:pPr>
            <a:r>
              <a:rPr lang="en-US" sz="2400" b="1" dirty="0" err="1"/>
              <a:t>e</a:t>
            </a:r>
            <a:r>
              <a:rPr lang="en-US" sz="2400" b="1" dirty="0"/>
              <a:t> </a:t>
            </a:r>
            <a:r>
              <a:rPr lang="en-US" sz="2400" dirty="0"/>
              <a:t>+ t</a:t>
            </a:r>
            <a:r>
              <a:rPr lang="en-US" sz="2400" b="1" dirty="0"/>
              <a:t>d</a:t>
            </a:r>
            <a:r>
              <a:rPr lang="en-US" sz="2400" dirty="0"/>
              <a:t> = </a:t>
            </a:r>
            <a:r>
              <a:rPr lang="en-US" sz="2400" b="1" dirty="0"/>
              <a:t>a </a:t>
            </a:r>
            <a:r>
              <a:rPr lang="en-US" sz="2400" dirty="0"/>
              <a:t>+</a:t>
            </a:r>
            <a:r>
              <a:rPr lang="en-US" sz="2400" dirty="0" smtClean="0"/>
              <a:t> </a:t>
            </a:r>
            <a:r>
              <a:rPr lang="en-US" sz="2400" dirty="0" err="1" smtClean="0"/>
              <a:t>β</a:t>
            </a:r>
            <a:r>
              <a:rPr lang="en-US" sz="2400" dirty="0" err="1" smtClean="0">
                <a:sym typeface="Symbol" pitchFamily="-1" charset="2"/>
              </a:rPr>
              <a:t>(</a:t>
            </a:r>
            <a:r>
              <a:rPr lang="en-US" sz="2400" b="1" dirty="0" err="1">
                <a:sym typeface="Symbol" pitchFamily="-1" charset="2"/>
              </a:rPr>
              <a:t>b</a:t>
            </a:r>
            <a:r>
              <a:rPr lang="en-US" sz="2400" dirty="0">
                <a:sym typeface="Symbol" pitchFamily="-1" charset="2"/>
              </a:rPr>
              <a:t>-</a:t>
            </a:r>
            <a:r>
              <a:rPr lang="en-US" sz="2400" b="1" dirty="0">
                <a:sym typeface="Symbol" pitchFamily="-1" charset="2"/>
              </a:rPr>
              <a:t>a</a:t>
            </a:r>
            <a:r>
              <a:rPr lang="en-US" sz="2400" dirty="0">
                <a:sym typeface="Symbol" pitchFamily="-1" charset="2"/>
              </a:rPr>
              <a:t>) +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γ(</a:t>
            </a:r>
            <a:r>
              <a:rPr lang="en-US" sz="2400" b="1" dirty="0" err="1">
                <a:sym typeface="Symbol" pitchFamily="-1" charset="2"/>
              </a:rPr>
              <a:t>c</a:t>
            </a:r>
            <a:r>
              <a:rPr lang="en-US" sz="2400" dirty="0">
                <a:sym typeface="Symbol" pitchFamily="-1" charset="2"/>
              </a:rPr>
              <a:t>-</a:t>
            </a:r>
            <a:r>
              <a:rPr lang="en-US" sz="2400" b="1" dirty="0">
                <a:sym typeface="Symbol" pitchFamily="-1" charset="2"/>
              </a:rPr>
              <a:t>a</a:t>
            </a:r>
            <a:r>
              <a:rPr lang="en-US" sz="2400" dirty="0">
                <a:sym typeface="Symbol" pitchFamily="-1" charset="2"/>
              </a:rPr>
              <a:t>) </a:t>
            </a:r>
          </a:p>
          <a:p>
            <a:pPr lvl="1">
              <a:lnSpc>
                <a:spcPct val="90000"/>
              </a:lnSpc>
              <a:buFont typeface="Wingdings" pitchFamily="-1" charset="2"/>
              <a:buNone/>
            </a:pPr>
            <a:r>
              <a:rPr lang="en-US" sz="2400" dirty="0">
                <a:sym typeface="Symbol" pitchFamily="-1" charset="2"/>
              </a:rPr>
              <a:t>for </a:t>
            </a:r>
            <a:r>
              <a:rPr lang="en-US" sz="2400" dirty="0" err="1">
                <a:sym typeface="Symbol" pitchFamily="-1" charset="2"/>
              </a:rPr>
              <a:t>t</a:t>
            </a:r>
            <a:r>
              <a:rPr lang="en-US" sz="2400" dirty="0">
                <a:sym typeface="Symbol" pitchFamily="-1" charset="2"/>
              </a:rPr>
              <a:t>,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γ</a:t>
            </a:r>
            <a:r>
              <a:rPr lang="en-US" sz="2400" dirty="0" smtClean="0">
                <a:sym typeface="Symbol" pitchFamily="-1" charset="2"/>
              </a:rPr>
              <a:t>, </a:t>
            </a:r>
            <a:r>
              <a:rPr lang="en-US" sz="2400" dirty="0">
                <a:sym typeface="Symbol" pitchFamily="-1" charset="2"/>
              </a:rPr>
              <a:t>and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β</a:t>
            </a:r>
            <a:r>
              <a:rPr lang="en-US" sz="2400" dirty="0" smtClean="0">
                <a:sym typeface="Symbol" pitchFamily="-1" charset="2"/>
              </a:rPr>
              <a:t>.</a:t>
            </a:r>
            <a:endParaRPr lang="en-US" sz="2400" dirty="0">
              <a:sym typeface="Symbol" pitchFamily="-1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The </a:t>
            </a:r>
            <a:r>
              <a:rPr lang="en-US" sz="2400" dirty="0" err="1">
                <a:solidFill>
                  <a:schemeClr val="accent2"/>
                </a:solidFill>
              </a:rPr>
              <a:t>x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y</a:t>
            </a:r>
            <a:r>
              <a:rPr lang="en-US" sz="2400" dirty="0">
                <a:solidFill>
                  <a:schemeClr val="accent2"/>
                </a:solidFill>
              </a:rPr>
              <a:t>, and </a:t>
            </a:r>
            <a:r>
              <a:rPr lang="en-US" sz="2400" dirty="0" err="1">
                <a:solidFill>
                  <a:schemeClr val="accent2"/>
                </a:solidFill>
              </a:rPr>
              <a:t>z</a:t>
            </a:r>
            <a:r>
              <a:rPr lang="en-US" sz="2400" dirty="0">
                <a:solidFill>
                  <a:schemeClr val="accent2"/>
                </a:solidFill>
              </a:rPr>
              <a:t> components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give you 3 linear equations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in 3 unknowns.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-1" charset="2"/>
              </a:rPr>
              <a:t>If 0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 err="1">
                <a:sym typeface="Symbol" pitchFamily="-1" charset="2"/>
              </a:rPr>
              <a:t>t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>
                <a:sym typeface="Symbol" pitchFamily="-1" charset="2"/>
              </a:rPr>
              <a:t>1, the Ray hits the Plane.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-1" charset="2"/>
              </a:rPr>
              <a:t>If 0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 err="1" smtClean="0">
                <a:sym typeface="Symbol" pitchFamily="-1" charset="2"/>
              </a:rPr>
              <a:t>β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>
                <a:sym typeface="Symbol" pitchFamily="-1" charset="2"/>
              </a:rPr>
              <a:t>and 0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 err="1" smtClean="0">
                <a:sym typeface="Symbol" pitchFamily="-1" charset="2"/>
              </a:rPr>
              <a:t>γ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>
                <a:sym typeface="Symbol" pitchFamily="-1" charset="2"/>
              </a:rPr>
              <a:t>and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β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>
                <a:sym typeface="Symbol" pitchFamily="-1" charset="2"/>
              </a:rPr>
              <a:t>+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γ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>
                <a:sym typeface="Symbol" pitchFamily="-1" charset="2"/>
              </a:rPr>
              <a:t>1,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-1" charset="2"/>
              </a:rPr>
              <a:t>the Ray hits the Triangle.</a:t>
            </a:r>
          </a:p>
        </p:txBody>
      </p:sp>
      <p:sp>
        <p:nvSpPr>
          <p:cNvPr id="137221" name="Freeform 5"/>
          <p:cNvSpPr>
            <a:spLocks/>
          </p:cNvSpPr>
          <p:nvPr/>
        </p:nvSpPr>
        <p:spPr bwMode="auto">
          <a:xfrm>
            <a:off x="6689725" y="3124200"/>
            <a:ext cx="896938" cy="723900"/>
          </a:xfrm>
          <a:custGeom>
            <a:avLst/>
            <a:gdLst/>
            <a:ahLst/>
            <a:cxnLst>
              <a:cxn ang="0">
                <a:pos x="354" y="0"/>
              </a:cxn>
              <a:cxn ang="0">
                <a:pos x="0" y="313"/>
              </a:cxn>
              <a:cxn ang="0">
                <a:pos x="565" y="456"/>
              </a:cxn>
              <a:cxn ang="0">
                <a:pos x="354" y="0"/>
              </a:cxn>
            </a:cxnLst>
            <a:rect l="0" t="0" r="r" b="b"/>
            <a:pathLst>
              <a:path w="565" h="456">
                <a:moveTo>
                  <a:pt x="354" y="0"/>
                </a:moveTo>
                <a:lnTo>
                  <a:pt x="0" y="313"/>
                </a:lnTo>
                <a:lnTo>
                  <a:pt x="565" y="456"/>
                </a:lnTo>
                <a:lnTo>
                  <a:pt x="354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V="1">
            <a:off x="5322888" y="3557588"/>
            <a:ext cx="18923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V="1">
            <a:off x="7162800" y="2163763"/>
            <a:ext cx="1204913" cy="145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4572000" y="5684838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(x</a:t>
            </a:r>
            <a:r>
              <a:rPr lang="en-US" sz="2400" baseline="-25000"/>
              <a:t>e</a:t>
            </a:r>
            <a:r>
              <a:rPr lang="en-US" sz="2400"/>
              <a:t>, y</a:t>
            </a:r>
            <a:r>
              <a:rPr lang="en-US" sz="2400" baseline="-25000"/>
              <a:t>e</a:t>
            </a:r>
            <a:r>
              <a:rPr lang="en-US" sz="2400"/>
              <a:t>, z</a:t>
            </a:r>
            <a:r>
              <a:rPr lang="en-US" sz="2400" baseline="-25000"/>
              <a:t>e</a:t>
            </a:r>
            <a:r>
              <a:rPr lang="en-US" sz="2400"/>
              <a:t>)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577138" y="1706563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(x</a:t>
            </a:r>
            <a:r>
              <a:rPr lang="en-US" sz="2400" baseline="-25000"/>
              <a:t>d</a:t>
            </a:r>
            <a:r>
              <a:rPr lang="en-US" sz="2400"/>
              <a:t>, y</a:t>
            </a:r>
            <a:r>
              <a:rPr lang="en-US" sz="2400" baseline="-25000"/>
              <a:t>d</a:t>
            </a:r>
            <a:r>
              <a:rPr lang="en-US" sz="2400"/>
              <a:t>, z</a:t>
            </a:r>
            <a:r>
              <a:rPr lang="en-US" sz="2400" baseline="-25000"/>
              <a:t>d</a:t>
            </a:r>
            <a:r>
              <a:rPr lang="en-US" sz="2400"/>
              <a:t>)</a:t>
            </a:r>
          </a:p>
        </p:txBody>
      </p:sp>
      <p:sp>
        <p:nvSpPr>
          <p:cNvPr id="137227" name="AutoShape 11"/>
          <p:cNvSpPr>
            <a:spLocks noChangeArrowheads="1"/>
          </p:cNvSpPr>
          <p:nvPr/>
        </p:nvSpPr>
        <p:spPr bwMode="auto">
          <a:xfrm flipH="1">
            <a:off x="5595938" y="2625725"/>
            <a:ext cx="3186112" cy="1936750"/>
          </a:xfrm>
          <a:prstGeom prst="parallelogram">
            <a:avLst>
              <a:gd name="adj" fmla="val 4112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 flipV="1">
            <a:off x="5318125" y="3276600"/>
            <a:ext cx="1204913" cy="249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 flipV="1">
            <a:off x="6446838" y="2401888"/>
            <a:ext cx="514350" cy="1036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5461000" y="2073275"/>
            <a:ext cx="156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(x</a:t>
            </a:r>
            <a:r>
              <a:rPr lang="en-US" sz="2400" baseline="-25000"/>
              <a:t>d</a:t>
            </a:r>
            <a:r>
              <a:rPr lang="en-US" sz="2400"/>
              <a:t>, y</a:t>
            </a:r>
            <a:r>
              <a:rPr lang="en-US" sz="2400" baseline="-25000"/>
              <a:t>d</a:t>
            </a:r>
            <a:r>
              <a:rPr lang="en-US" sz="2400"/>
              <a:t>, z</a:t>
            </a:r>
            <a:r>
              <a:rPr lang="en-US" sz="2400" baseline="-25000"/>
              <a:t>d</a:t>
            </a:r>
            <a:r>
              <a:rPr lang="en-US" sz="2400"/>
              <a:t>)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400800" y="34385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7499350" y="3711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7102475" y="27336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18,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5DCB0-E978-054D-AD29-502B05B02EB5}" type="slidenum">
              <a:rPr lang="en-US"/>
              <a:pPr/>
              <a:t>9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Images with </a:t>
            </a:r>
            <a:br>
              <a:rPr lang="en-US" sz="4000"/>
            </a:br>
            <a:r>
              <a:rPr lang="en-US" sz="4000"/>
              <a:t>Planes and Polygons</a:t>
            </a:r>
          </a:p>
        </p:txBody>
      </p:sp>
      <p:pic>
        <p:nvPicPr>
          <p:cNvPr id="185348" name="Picture 4" descr="simeq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  <p:pic>
        <p:nvPicPr>
          <p:cNvPr id="185352" name="Picture 8" descr="stro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G140 Template">
  <a:themeElements>
    <a:clrScheme name="CSG14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G140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G14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CSgraphics.potx</Template>
  <TotalTime>370</TotalTime>
  <Words>1951</Words>
  <Application>Microsoft Macintosh PowerPoint</Application>
  <PresentationFormat>On-screen Show (4:3)</PresentationFormat>
  <Paragraphs>369</Paragraphs>
  <Slides>47</Slides>
  <Notes>43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CSG140 Template</vt:lpstr>
      <vt:lpstr>PowerPoint.Show.8</vt:lpstr>
      <vt:lpstr>Equation</vt:lpstr>
      <vt:lpstr>CS 4300 Computer Graphics</vt:lpstr>
      <vt:lpstr>Topics</vt:lpstr>
      <vt:lpstr>More Ray-Tracing</vt:lpstr>
      <vt:lpstr>Equation of a Plane</vt:lpstr>
      <vt:lpstr>Ray/Plane Intersection</vt:lpstr>
      <vt:lpstr>Planes in Your Scenes</vt:lpstr>
      <vt:lpstr>Ray/Triangle Intersection</vt:lpstr>
      <vt:lpstr>Ray/Triangle Intersection</vt:lpstr>
      <vt:lpstr>Images with  Planes and Polygons</vt:lpstr>
      <vt:lpstr>Images with  Planes and Polygons</vt:lpstr>
      <vt:lpstr>Ray Box Intersection</vt:lpstr>
      <vt:lpstr>Ray Box Intersection http://courses.csusm.edu/cs697exz/ray_box.htm or see Watt pages 21-22</vt:lpstr>
      <vt:lpstr>Quadric Surfaces</vt:lpstr>
      <vt:lpstr>Quadric Surfaces</vt:lpstr>
      <vt:lpstr>Quadric Surfaces</vt:lpstr>
      <vt:lpstr>Slide 16</vt:lpstr>
      <vt:lpstr>Quadric Surfaces</vt:lpstr>
      <vt:lpstr>General Quadrics in General Position</vt:lpstr>
      <vt:lpstr>General Quadric Equation</vt:lpstr>
      <vt:lpstr>Ray Quadric Intersection Quadratic Coefficients</vt:lpstr>
      <vt:lpstr>Quadric Normals</vt:lpstr>
      <vt:lpstr>MyCylinders</vt:lpstr>
      <vt:lpstr>Student Images</vt:lpstr>
      <vt:lpstr>Student Images</vt:lpstr>
      <vt:lpstr>Recursive Ray Tracing</vt:lpstr>
      <vt:lpstr>Recursive Ray Tracing</vt:lpstr>
      <vt:lpstr>Recursive Ray Tracing</vt:lpstr>
      <vt:lpstr>Recursive Ray Tracing</vt:lpstr>
      <vt:lpstr>Recursive Ray Tracing</vt:lpstr>
      <vt:lpstr>Recursive Ray Tracing</vt:lpstr>
      <vt:lpstr>Recursive Ray Tracing</vt:lpstr>
      <vt:lpstr>Recursive Ray-Tracing</vt:lpstr>
      <vt:lpstr>Slide 33</vt:lpstr>
      <vt:lpstr>Slide 34</vt:lpstr>
      <vt:lpstr>Slide 35</vt:lpstr>
      <vt:lpstr>Reflections, no Highlight</vt:lpstr>
      <vt:lpstr>Second Order Reflection</vt:lpstr>
      <vt:lpstr>Refelction with Highlight</vt:lpstr>
      <vt:lpstr>Nine Red Balls</vt:lpstr>
      <vt:lpstr>Refraction</vt:lpstr>
      <vt:lpstr>Indices of Refraction </vt:lpstr>
      <vt:lpstr>One Glass Sphere</vt:lpstr>
      <vt:lpstr>Five Glass Balls</vt:lpstr>
      <vt:lpstr>A Familiar Scene</vt:lpstr>
      <vt:lpstr>Bubble</vt:lpstr>
      <vt:lpstr>Milky Sphere</vt:lpstr>
      <vt:lpstr>Lens - Carl Andrews 1999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Harriet Fell</dc:creator>
  <cp:lastModifiedBy>Harriet Fell</cp:lastModifiedBy>
  <cp:revision>7</cp:revision>
  <dcterms:created xsi:type="dcterms:W3CDTF">2011-11-18T19:50:18Z</dcterms:created>
  <dcterms:modified xsi:type="dcterms:W3CDTF">2011-11-18T19:51:31Z</dcterms:modified>
</cp:coreProperties>
</file>