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5" r:id="rId2"/>
    <p:sldId id="328" r:id="rId3"/>
    <p:sldId id="465" r:id="rId4"/>
    <p:sldId id="467" r:id="rId5"/>
    <p:sldId id="302" r:id="rId6"/>
    <p:sldId id="380" r:id="rId7"/>
    <p:sldId id="450" r:id="rId8"/>
    <p:sldId id="344" r:id="rId9"/>
    <p:sldId id="429" r:id="rId10"/>
    <p:sldId id="430" r:id="rId11"/>
    <p:sldId id="317" r:id="rId12"/>
    <p:sldId id="413" r:id="rId13"/>
    <p:sldId id="414" r:id="rId14"/>
    <p:sldId id="334" r:id="rId15"/>
    <p:sldId id="415" r:id="rId16"/>
    <p:sldId id="391" r:id="rId17"/>
    <p:sldId id="336" r:id="rId18"/>
    <p:sldId id="347" r:id="rId19"/>
    <p:sldId id="451" r:id="rId20"/>
    <p:sldId id="426" r:id="rId21"/>
    <p:sldId id="371" r:id="rId22"/>
    <p:sldId id="276" r:id="rId23"/>
    <p:sldId id="416" r:id="rId24"/>
    <p:sldId id="43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FFA6"/>
    <a:srgbClr val="FFCA00"/>
    <a:srgbClr val="F2CE37"/>
    <a:srgbClr val="FFE001"/>
    <a:srgbClr val="CC776E"/>
    <a:srgbClr val="96FF98"/>
    <a:srgbClr val="8583FF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133" autoAdjust="0"/>
    <p:restoredTop sz="78082" autoAdjust="0"/>
  </p:normalViewPr>
  <p:slideViewPr>
    <p:cSldViewPr snapToGrid="0">
      <p:cViewPr>
        <p:scale>
          <a:sx n="43" d="100"/>
          <a:sy n="43" d="100"/>
        </p:scale>
        <p:origin x="-1334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1BE9D-B05D-094D-9EA1-9B346799B284}" type="datetimeFigureOut">
              <a:rPr kumimoji="1" lang="zh-CN" altLang="en-US" smtClean="0"/>
              <a:t>2014/11/11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4A4F5-08EB-6947-8586-6A4AF3781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156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>
            <a:lvl1pPr defTabSz="976313">
              <a:defRPr sz="1300" u="none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>
            <a:lvl1pPr algn="r" defTabSz="976313">
              <a:defRPr sz="1300" u="none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76" tIns="48788" rIns="97576" bIns="48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76" tIns="48788" rIns="97576" bIns="48788" numCol="1" anchor="b" anchorCtr="0" compatLnSpc="1">
            <a:prstTxWarp prst="textNoShape">
              <a:avLst/>
            </a:prstTxWarp>
          </a:bodyPr>
          <a:lstStyle>
            <a:lvl1pPr defTabSz="976313">
              <a:defRPr sz="1300" u="none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76" tIns="48788" rIns="97576" bIns="48788" numCol="1" anchor="b" anchorCtr="0" compatLnSpc="1">
            <a:prstTxWarp prst="textNoShape">
              <a:avLst/>
            </a:prstTxWarp>
          </a:bodyPr>
          <a:lstStyle>
            <a:lvl1pPr algn="r" defTabSz="976313">
              <a:defRPr sz="1300" u="none">
                <a:cs typeface="+mn-cs"/>
              </a:defRPr>
            </a:lvl1pPr>
          </a:lstStyle>
          <a:p>
            <a:pPr>
              <a:defRPr/>
            </a:pPr>
            <a:fld id="{0222A906-3B65-447D-B2A6-7F72E0E09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09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84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4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Can support the need</a:t>
            </a:r>
            <a:r>
              <a:rPr kumimoji="1" lang="en-US" altLang="zh-CN" baseline="0" dirty="0" smtClean="0"/>
              <a:t> for indirect measurement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0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Don’t explain</a:t>
            </a:r>
            <a:r>
              <a:rPr kumimoji="1" lang="en-US" altLang="zh-CN" baseline="0" dirty="0" smtClean="0"/>
              <a:t> each domain knowledge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186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2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725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Refer</a:t>
            </a:r>
            <a:r>
              <a:rPr kumimoji="1" lang="en-US" altLang="zh-CN" baseline="0" dirty="0" smtClean="0"/>
              <a:t> to our paper to see the details how to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889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73676C-5E11-442E-88D9-E4FCE3002527}" type="slidenum">
              <a:rPr lang="en-US" altLang="en-US" sz="1300" u="none" smtClean="0"/>
              <a:pPr eaLnBrk="1" hangingPunct="1"/>
              <a:t>17</a:t>
            </a:fld>
            <a:endParaRPr lang="en-US" altLang="en-US" sz="1300" u="none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zh-CN" dirty="0">
              <a:latin typeface="Times New Roman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defRPr/>
            </a:pPr>
            <a:fld id="{19307B08-0638-4A2F-A6BF-00B4B6C91906}" type="slidenum">
              <a:rPr lang="en-US" altLang="zh-CN" sz="1300" u="none"/>
              <a:pPr>
                <a:defRPr/>
              </a:pPr>
              <a:t>18</a:t>
            </a:fld>
            <a:endParaRPr lang="en-US" altLang="zh-CN" sz="1300" u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zh-CN" dirty="0">
              <a:latin typeface="Times New Roman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defRPr/>
            </a:pPr>
            <a:fld id="{38EDCADE-0E3A-4A08-8B85-DED2EBFC1C32}" type="slidenum">
              <a:rPr lang="en-US" altLang="zh-CN" sz="1300" u="none"/>
              <a:pPr>
                <a:defRPr/>
              </a:pPr>
              <a:t>19</a:t>
            </a:fld>
            <a:endParaRPr lang="en-US" altLang="zh-CN" sz="1300" u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33033F-24D6-48EA-A0E0-7A933FE844D2}" type="slidenum">
              <a:rPr lang="en-US" altLang="en-US" sz="1300" u="none" smtClean="0"/>
              <a:pPr eaLnBrk="1" hangingPunct="1"/>
              <a:t>2</a:t>
            </a:fld>
            <a:endParaRPr lang="en-US" altLang="en-US" sz="1300" u="non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zh-CN" dirty="0">
              <a:latin typeface="Times New Roman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defRPr/>
            </a:pPr>
            <a:fld id="{38EDCADE-0E3A-4A08-8B85-DED2EBFC1C32}" type="slidenum">
              <a:rPr lang="en-US" altLang="zh-CN" sz="1300" u="none"/>
              <a:pPr>
                <a:defRPr/>
              </a:pPr>
              <a:t>20</a:t>
            </a:fld>
            <a:endParaRPr lang="en-US" altLang="zh-CN" sz="1300" u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en-US" altLang="zh-CN" baseline="0" dirty="0" smtClean="0"/>
              <a:t> major finding is that anomalies has great impact to matrix </a:t>
            </a:r>
            <a:r>
              <a:rPr kumimoji="1" lang="en-US" altLang="zh-CN" baseline="0" dirty="0" err="1" smtClean="0"/>
              <a:t>ineterpolation</a:t>
            </a:r>
            <a:r>
              <a:rPr kumimoji="1" lang="en-US" altLang="zh-CN" baseline="0" dirty="0" smtClean="0"/>
              <a:t> and </a:t>
            </a:r>
          </a:p>
          <a:p>
            <a:r>
              <a:rPr kumimoji="1" lang="en-US" altLang="zh-CN" baseline="0" dirty="0" smtClean="0"/>
              <a:t>We are the first one the address the problem and propose a robust method which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523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We use xxx for missing value. NMAE is a standard metric which capture</a:t>
            </a:r>
            <a:r>
              <a:rPr kumimoji="1" lang="en-US" altLang="zh-CN" baseline="0" dirty="0" smtClean="0"/>
              <a:t> the estimation error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607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69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8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Network information creates exciting</a:t>
            </a: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opportunities for network analytic and</a:t>
            </a:r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has wide range of applications in networks across</a:t>
            </a: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all protocol layers.</a:t>
            </a:r>
          </a:p>
          <a:p>
            <a:endParaRPr lang="en-US" altLang="zh-CN" sz="400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Example applications include:</a:t>
            </a:r>
          </a:p>
          <a:p>
            <a:endParaRPr lang="en-US" altLang="zh-CN" sz="4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traffic engineering. with traffic matrix between all source and destination pairs, it can be used to provision traffic and avoid congestion.</a:t>
            </a:r>
          </a:p>
          <a:p>
            <a:endParaRPr lang="en-US" altLang="zh-CN" sz="4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Spectrum sensing. With</a:t>
            </a: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the power information </a:t>
            </a:r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across all frequency, we can</a:t>
            </a:r>
            <a:r>
              <a:rPr lang="en-US" altLang="zh-CN" sz="4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find the best band to use.</a:t>
            </a:r>
            <a:endParaRPr lang="en-US" altLang="zh-CN" sz="4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altLang="zh-CN" sz="4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Channel estimation. With SNR information across all OFDM subcarriers, it can be used to computer effective SNR and used for wireless rate adaptation.</a:t>
            </a:r>
          </a:p>
          <a:p>
            <a:endParaRPr lang="en-US" altLang="zh-CN" sz="4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================</a:t>
            </a:r>
          </a:p>
          <a:p>
            <a:r>
              <a:rPr lang="en-US" altLang="zh-CN" sz="4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Channel selection requires knowledge of received signal strength (RSS) information across all channels in order to select the best channel. </a:t>
            </a:r>
          </a:p>
          <a:p>
            <a:endParaRPr lang="en-US" altLang="zh-CN" sz="40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0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6313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73244E-B700-4381-9AEA-CB3BFA765FA3}" type="slidenum">
              <a:rPr lang="en-US" altLang="en-US" sz="1300" u="none" smtClean="0"/>
              <a:pPr eaLnBrk="1" hangingPunct="1"/>
              <a:t>5</a:t>
            </a:fld>
            <a:endParaRPr lang="en-US" altLang="en-US" sz="1300" u="non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None/>
              <a:defRPr/>
            </a:pPr>
            <a:endParaRPr kumimoji="0" lang="en-US" altLang="zh-CN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5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47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zh-CN" dirty="0" smtClean="0">
              <a:latin typeface="Times New Roman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defTabSz="976313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976313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defRPr/>
            </a:pPr>
            <a:fld id="{7CCD6D0A-17FC-4E43-9A71-04CA81D7A1BA}" type="slidenum">
              <a:rPr lang="en-US" altLang="zh-CN" sz="1300" u="none"/>
              <a:pPr>
                <a:defRPr/>
              </a:pPr>
              <a:t>8</a:t>
            </a:fld>
            <a:endParaRPr lang="en-US" altLang="zh-CN" sz="1300" u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Given a network matrix with missing</a:t>
            </a:r>
            <a:r>
              <a:rPr kumimoji="1" lang="en-US" altLang="zh-CN" baseline="0" dirty="0" smtClean="0"/>
              <a:t> values and anomalies as the input, we want to decompose it into 3 </a:t>
            </a:r>
            <a:r>
              <a:rPr kumimoji="1" lang="en-US" altLang="zh-CN" baseline="0" dirty="0" err="1" smtClean="0"/>
              <a:t>compoents</a:t>
            </a:r>
            <a:r>
              <a:rPr kumimoji="1" lang="en-US" altLang="zh-CN" baseline="0" dirty="0" smtClean="0"/>
              <a:t>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Low rank because a few variables are enough to represent the matrix.</a:t>
            </a:r>
          </a:p>
          <a:p>
            <a:r>
              <a:rPr kumimoji="1" lang="en-US" altLang="zh-CN" baseline="0" dirty="0" smtClean="0"/>
              <a:t>   for example, in traffic matrix we can use </a:t>
            </a:r>
            <a:r>
              <a:rPr kumimoji="1" lang="en-US" altLang="zh-CN" baseline="0" dirty="0" err="1" smtClean="0"/>
              <a:t>gravility</a:t>
            </a:r>
            <a:r>
              <a:rPr kumimoji="1" lang="en-US" altLang="zh-CN" baseline="0" dirty="0" smtClean="0"/>
              <a:t> model to </a:t>
            </a:r>
            <a:endParaRPr kumimoji="1" lang="en-US" altLang="zh-CN" baseline="0" dirty="0"/>
          </a:p>
          <a:p>
            <a:r>
              <a:rPr kumimoji="1" lang="en-US" altLang="zh-CN" baseline="0" dirty="0"/>
              <a:t> </a:t>
            </a:r>
            <a:r>
              <a:rPr kumimoji="1" lang="en-US" altLang="zh-CN" baseline="0" dirty="0" smtClean="0"/>
              <a:t>  in RSSI, the signal attenuated follow some propagation model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2A906-3B65-447D-B2A6-7F72E0E09B2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4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C0B7-6117-492D-9200-73135DB4C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5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9691-CA76-4BCA-A679-956076AEE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182563"/>
            <a:ext cx="2195512" cy="6486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475" y="182563"/>
            <a:ext cx="6437313" cy="6486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002A-6EAD-43C0-B38C-365BCFD9C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61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82563"/>
            <a:ext cx="870426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4475" y="1098550"/>
            <a:ext cx="4316413" cy="5570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3288" y="1098550"/>
            <a:ext cx="4316412" cy="2708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3288" y="3959225"/>
            <a:ext cx="4316412" cy="270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904D-BEEA-444C-8A2C-C26B30831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98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82563"/>
            <a:ext cx="870426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4475" y="1098550"/>
            <a:ext cx="8785225" cy="55705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8A99-6F22-4B49-94FD-7EB3A27F5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56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70A5-0202-487F-A5F7-ABB7FD9C2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15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4124-E839-46D5-B779-8CB1D4857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6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475" y="1098550"/>
            <a:ext cx="4316413" cy="557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098550"/>
            <a:ext cx="4316412" cy="557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76FA-4AE5-4456-8A4D-5EC4369EF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C2DB-1128-4B2A-8F99-CD8463455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88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A16B-D009-40DB-B934-C8AB69FA3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9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B5C9-ACFF-43F0-99DA-58D479E35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15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A991-8AD2-419E-A78A-5C79BE68E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22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EB51-840D-4B63-B648-0D4AFD7D8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82563"/>
            <a:ext cx="8704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1098550"/>
            <a:ext cx="8785225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2/19/2004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53275" y="9842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cs typeface="+mn-cs"/>
              </a:defRPr>
            </a:lvl1pPr>
          </a:lstStyle>
          <a:p>
            <a:pPr>
              <a:defRPr/>
            </a:pPr>
            <a:fld id="{A0C70069-3C1E-4905-9A1D-4804DA50E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71" y="74957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j-cs"/>
              </a:rPr>
              <a:t>Robust Network Compressive Sensing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19324" y="2443410"/>
            <a:ext cx="7510472" cy="1752600"/>
          </a:xfrm>
        </p:spPr>
        <p:txBody>
          <a:bodyPr/>
          <a:lstStyle/>
          <a:p>
            <a:pPr>
              <a:defRPr/>
            </a:pPr>
            <a:endParaRPr lang="en-US" altLang="zh-CN" sz="2400" dirty="0" smtClean="0">
              <a:latin typeface="Comic Sans MS" charset="0"/>
            </a:endParaRPr>
          </a:p>
          <a:p>
            <a:pPr>
              <a:defRPr/>
            </a:pPr>
            <a:r>
              <a:rPr lang="en-US" altLang="zh-CN" sz="3600" dirty="0" err="1" smtClean="0">
                <a:latin typeface="Comic Sans MS" charset="0"/>
              </a:rPr>
              <a:t>Lili</a:t>
            </a:r>
            <a:r>
              <a:rPr lang="en-US" altLang="zh-CN" sz="3600" dirty="0" smtClean="0">
                <a:latin typeface="Comic Sans MS" charset="0"/>
              </a:rPr>
              <a:t> </a:t>
            </a:r>
            <a:r>
              <a:rPr lang="en-US" altLang="zh-CN" sz="3600" dirty="0" err="1" smtClean="0">
                <a:latin typeface="Comic Sans MS" charset="0"/>
              </a:rPr>
              <a:t>Qiu</a:t>
            </a:r>
            <a:endParaRPr lang="en-US" altLang="zh-CN" sz="3600" dirty="0" smtClean="0">
              <a:latin typeface="Comic Sans MS" charset="0"/>
            </a:endParaRPr>
          </a:p>
          <a:p>
            <a:pPr>
              <a:defRPr/>
            </a:pPr>
            <a:r>
              <a:rPr lang="en-US" altLang="zh-CN" sz="3600" dirty="0" smtClean="0">
                <a:latin typeface="Comic Sans MS" charset="0"/>
              </a:rPr>
              <a:t>UT Austin</a:t>
            </a:r>
            <a:endParaRPr lang="en-US" altLang="zh-CN" sz="2400" dirty="0">
              <a:latin typeface="Comic Sans MS" charset="0"/>
            </a:endParaRPr>
          </a:p>
          <a:p>
            <a:pPr>
              <a:defRPr/>
            </a:pPr>
            <a:endParaRPr lang="en-US" altLang="zh-CN" sz="2400" dirty="0" smtClean="0">
              <a:latin typeface="Comic Sans MS" charset="0"/>
            </a:endParaRPr>
          </a:p>
          <a:p>
            <a:pPr>
              <a:defRPr/>
            </a:pPr>
            <a:endParaRPr lang="en-US" altLang="zh-CN" sz="2400" dirty="0" smtClean="0">
              <a:latin typeface="Comic Sans MS" charset="0"/>
            </a:endParaRPr>
          </a:p>
          <a:p>
            <a:pP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Comic Sans MS" charset="0"/>
              </a:rPr>
              <a:t>NSF Workshop</a:t>
            </a:r>
          </a:p>
          <a:p>
            <a:pPr>
              <a:defRPr/>
            </a:pPr>
            <a:r>
              <a:rPr kumimoji="0" lang="en-US" altLang="zh-CN" sz="2400" dirty="0" smtClean="0">
                <a:solidFill>
                  <a:srgbClr val="000000"/>
                </a:solidFill>
                <a:latin typeface="Comic Sans MS" charset="0"/>
              </a:rPr>
              <a:t>Nov. 12, 2014</a:t>
            </a:r>
            <a:endParaRPr kumimoji="0" lang="en-US" altLang="zh-CN" sz="2400" dirty="0">
              <a:solidFill>
                <a:schemeClr val="tx1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LENS Decomposition: Basic Formulation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sz="800" dirty="0"/>
          </a:p>
          <a:p>
            <a:r>
              <a:rPr kumimoji="1" lang="en-US" altLang="zh-CN" dirty="0"/>
              <a:t>Formulate it as a convex opt. problem</a:t>
            </a:r>
            <a:r>
              <a:rPr kumimoji="1" lang="en-US" altLang="zh-CN" dirty="0" smtClean="0"/>
              <a:t>: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125965" y="98425"/>
            <a:ext cx="1905000" cy="304800"/>
          </a:xfrm>
          <a:noFill/>
        </p:spPr>
        <p:txBody>
          <a:bodyPr/>
          <a:lstStyle/>
          <a:p>
            <a:pPr>
              <a:defRPr/>
            </a:pPr>
            <a:fld id="{B68F70A5-0202-487F-A5F7-ABB7FD9C23D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674650"/>
              </p:ext>
            </p:extLst>
          </p:nvPr>
        </p:nvGraphicFramePr>
        <p:xfrm>
          <a:off x="2536825" y="4706938"/>
          <a:ext cx="38290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公式" r:id="rId4" imgW="1511300" imgH="393700" progId="Equation.3">
                  <p:embed/>
                </p:oleObj>
              </mc:Choice>
              <mc:Fallback>
                <p:oleObj name="公式" r:id="rId4" imgW="1511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6825" y="4706938"/>
                        <a:ext cx="3829050" cy="99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62662"/>
              </p:ext>
            </p:extLst>
          </p:nvPr>
        </p:nvGraphicFramePr>
        <p:xfrm>
          <a:off x="2557837" y="5717474"/>
          <a:ext cx="2899454" cy="41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公式" r:id="rId6" imgW="1143000" imgH="165100" progId="Equation.3">
                  <p:embed/>
                </p:oleObj>
              </mc:Choice>
              <mc:Fallback>
                <p:oleObj name="公式" r:id="rId6" imgW="1143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7837" y="5717474"/>
                        <a:ext cx="2899454" cy="41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43566"/>
              </p:ext>
            </p:extLst>
          </p:nvPr>
        </p:nvGraphicFramePr>
        <p:xfrm>
          <a:off x="2554471" y="6193459"/>
          <a:ext cx="1824812" cy="45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公式" r:id="rId8" imgW="711200" imgH="177800" progId="Equation.3">
                  <p:embed/>
                </p:oleObj>
              </mc:Choice>
              <mc:Fallback>
                <p:oleObj name="公式" r:id="rId8" imgW="711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4471" y="6193459"/>
                        <a:ext cx="1824812" cy="45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499796" y="4852836"/>
            <a:ext cx="1059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i="1" u="none" dirty="0" smtClean="0"/>
              <a:t>min:</a:t>
            </a:r>
            <a:endParaRPr kumimoji="1" lang="zh-CN" altLang="en-US" sz="3200" i="1" u="none" dirty="0"/>
          </a:p>
        </p:txBody>
      </p:sp>
      <p:sp>
        <p:nvSpPr>
          <p:cNvPr id="9" name="文本框 8"/>
          <p:cNvSpPr txBox="1"/>
          <p:nvPr/>
        </p:nvSpPr>
        <p:spPr>
          <a:xfrm>
            <a:off x="557755" y="5545636"/>
            <a:ext cx="2028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i="1" u="none" dirty="0"/>
              <a:t>s</a:t>
            </a:r>
            <a:r>
              <a:rPr kumimoji="1" lang="en-US" altLang="zh-CN" sz="3200" i="1" u="none" dirty="0" smtClean="0"/>
              <a:t>ubject to:</a:t>
            </a:r>
            <a:endParaRPr kumimoji="1" lang="zh-CN" altLang="en-US" sz="3200" i="1" u="none" dirty="0"/>
          </a:p>
        </p:txBody>
      </p:sp>
      <p:sp>
        <p:nvSpPr>
          <p:cNvPr id="148" name="文本框 147"/>
          <p:cNvSpPr txBox="1"/>
          <p:nvPr/>
        </p:nvSpPr>
        <p:spPr>
          <a:xfrm>
            <a:off x="2102932" y="1706809"/>
            <a:ext cx="38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u="none" dirty="0" smtClean="0"/>
              <a:t>=</a:t>
            </a:r>
            <a:endParaRPr kumimoji="1" lang="zh-CN" altLang="en-US" sz="2800" b="1" u="none" dirty="0"/>
          </a:p>
        </p:txBody>
      </p:sp>
      <p:sp>
        <p:nvSpPr>
          <p:cNvPr id="149" name="文本框 148"/>
          <p:cNvSpPr txBox="1"/>
          <p:nvPr/>
        </p:nvSpPr>
        <p:spPr>
          <a:xfrm>
            <a:off x="4481162" y="1722664"/>
            <a:ext cx="38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u="none" dirty="0" smtClean="0"/>
              <a:t>+</a:t>
            </a:r>
            <a:endParaRPr kumimoji="1" lang="zh-CN" altLang="en-US" sz="2800" b="1" u="none" dirty="0"/>
          </a:p>
        </p:txBody>
      </p:sp>
      <p:sp>
        <p:nvSpPr>
          <p:cNvPr id="150" name="文本框 149"/>
          <p:cNvSpPr txBox="1"/>
          <p:nvPr/>
        </p:nvSpPr>
        <p:spPr>
          <a:xfrm>
            <a:off x="6695531" y="1711210"/>
            <a:ext cx="38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u="none" dirty="0" smtClean="0"/>
              <a:t>+</a:t>
            </a:r>
            <a:endParaRPr kumimoji="1" lang="zh-CN" altLang="en-US" sz="2800" b="1" u="none" dirty="0"/>
          </a:p>
        </p:txBody>
      </p:sp>
      <p:grpSp>
        <p:nvGrpSpPr>
          <p:cNvPr id="188" name="组 187"/>
          <p:cNvGrpSpPr/>
          <p:nvPr/>
        </p:nvGrpSpPr>
        <p:grpSpPr>
          <a:xfrm>
            <a:off x="0" y="1315221"/>
            <a:ext cx="2171209" cy="2192056"/>
            <a:chOff x="0" y="1315221"/>
            <a:chExt cx="2171209" cy="2192056"/>
          </a:xfrm>
        </p:grpSpPr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77847" y="1363196"/>
              <a:ext cx="459346" cy="35608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Rectangle 69"/>
            <p:cNvSpPr>
              <a:spLocks noChangeArrowheads="1"/>
            </p:cNvSpPr>
            <p:nvPr/>
          </p:nvSpPr>
          <p:spPr bwMode="auto">
            <a:xfrm>
              <a:off x="1100667" y="1365396"/>
              <a:ext cx="517949" cy="35608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2400" u="none" dirty="0">
                  <a:solidFill>
                    <a:srgbClr val="000090"/>
                  </a:solidFill>
                  <a:latin typeface="Times New Roman"/>
                  <a:cs typeface="Times New Roman"/>
                </a:rPr>
                <a:t>d</a:t>
              </a:r>
              <a:r>
                <a:rPr lang="en-US" altLang="en-US" sz="2400" u="none" baseline="-2500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1,3</a:t>
              </a:r>
              <a:endParaRPr lang="en-US" altLang="en-US" sz="2400" dirty="0">
                <a:solidFill>
                  <a:srgbClr val="000090"/>
                </a:solidFill>
              </a:endParaRPr>
            </a:p>
          </p:txBody>
        </p:sp>
        <p:sp>
          <p:nvSpPr>
            <p:cNvPr id="102" name="Rectangle 69"/>
            <p:cNvSpPr>
              <a:spLocks noChangeArrowheads="1"/>
            </p:cNvSpPr>
            <p:nvPr/>
          </p:nvSpPr>
          <p:spPr bwMode="auto">
            <a:xfrm>
              <a:off x="614788" y="135394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d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1,2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16" name="Rectangle 69"/>
            <p:cNvSpPr>
              <a:spLocks noChangeArrowheads="1"/>
            </p:cNvSpPr>
            <p:nvPr/>
          </p:nvSpPr>
          <p:spPr bwMode="auto">
            <a:xfrm>
              <a:off x="80039" y="1802341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614790" y="1804541"/>
              <a:ext cx="459346" cy="35608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Rectangle 69"/>
            <p:cNvSpPr>
              <a:spLocks noChangeArrowheads="1"/>
            </p:cNvSpPr>
            <p:nvPr/>
          </p:nvSpPr>
          <p:spPr bwMode="auto">
            <a:xfrm>
              <a:off x="1147351" y="1804541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Rectangle 69"/>
            <p:cNvSpPr>
              <a:spLocks noChangeArrowheads="1"/>
            </p:cNvSpPr>
            <p:nvPr/>
          </p:nvSpPr>
          <p:spPr bwMode="auto">
            <a:xfrm>
              <a:off x="1679912" y="1804541"/>
              <a:ext cx="459346" cy="35608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2" name="Rectangle 69"/>
            <p:cNvSpPr>
              <a:spLocks noChangeArrowheads="1"/>
            </p:cNvSpPr>
            <p:nvPr/>
          </p:nvSpPr>
          <p:spPr bwMode="auto">
            <a:xfrm>
              <a:off x="81930" y="2227832"/>
              <a:ext cx="459346" cy="35608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Rectangle 69"/>
            <p:cNvSpPr>
              <a:spLocks noChangeArrowheads="1"/>
            </p:cNvSpPr>
            <p:nvPr/>
          </p:nvSpPr>
          <p:spPr bwMode="auto">
            <a:xfrm>
              <a:off x="616681" y="2230032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Rectangle 69"/>
            <p:cNvSpPr>
              <a:spLocks noChangeArrowheads="1"/>
            </p:cNvSpPr>
            <p:nvPr/>
          </p:nvSpPr>
          <p:spPr bwMode="auto">
            <a:xfrm>
              <a:off x="1149242" y="2230032"/>
              <a:ext cx="459346" cy="35608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Rectangle 69"/>
            <p:cNvSpPr>
              <a:spLocks noChangeArrowheads="1"/>
            </p:cNvSpPr>
            <p:nvPr/>
          </p:nvSpPr>
          <p:spPr bwMode="auto">
            <a:xfrm>
              <a:off x="1681803" y="2230032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Rectangle 69"/>
            <p:cNvSpPr>
              <a:spLocks noChangeArrowheads="1"/>
            </p:cNvSpPr>
            <p:nvPr/>
          </p:nvSpPr>
          <p:spPr bwMode="auto">
            <a:xfrm>
              <a:off x="1668445" y="135614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d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1,4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67" name="左中括号 166"/>
            <p:cNvSpPr/>
            <p:nvPr/>
          </p:nvSpPr>
          <p:spPr bwMode="auto">
            <a:xfrm>
              <a:off x="40965" y="1326681"/>
              <a:ext cx="109243" cy="1283528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左中括号 167"/>
            <p:cNvSpPr/>
            <p:nvPr/>
          </p:nvSpPr>
          <p:spPr bwMode="auto">
            <a:xfrm flipH="1">
              <a:off x="2034654" y="1315221"/>
              <a:ext cx="125089" cy="1283528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0" y="2676280"/>
              <a:ext cx="217120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zh-CN" sz="2400" b="1" u="none" dirty="0" smtClean="0">
                  <a:latin typeface="+mn-lt"/>
                </a:rPr>
                <a:t>[Input] D:</a:t>
              </a:r>
            </a:p>
            <a:p>
              <a:pPr algn="ctr"/>
              <a:r>
                <a:rPr kumimoji="1" lang="en-US" altLang="zh-CN" sz="2400" u="none" dirty="0">
                  <a:latin typeface="+mn-lt"/>
                </a:rPr>
                <a:t>Original matrix</a:t>
              </a:r>
              <a:endParaRPr kumimoji="1" lang="zh-CN" altLang="en-US" sz="2400" u="none" dirty="0">
                <a:latin typeface="+mn-lt"/>
              </a:endParaRPr>
            </a:p>
          </p:txBody>
        </p:sp>
      </p:grpSp>
      <p:grpSp>
        <p:nvGrpSpPr>
          <p:cNvPr id="189" name="组 188"/>
          <p:cNvGrpSpPr/>
          <p:nvPr/>
        </p:nvGrpSpPr>
        <p:grpSpPr>
          <a:xfrm>
            <a:off x="2405542" y="1340330"/>
            <a:ext cx="2171209" cy="2538478"/>
            <a:chOff x="2405542" y="1340330"/>
            <a:chExt cx="2171209" cy="2538478"/>
          </a:xfrm>
        </p:grpSpPr>
        <p:sp>
          <p:nvSpPr>
            <p:cNvPr id="152" name="Rectangle 69"/>
            <p:cNvSpPr>
              <a:spLocks noChangeArrowheads="1"/>
            </p:cNvSpPr>
            <p:nvPr/>
          </p:nvSpPr>
          <p:spPr bwMode="auto">
            <a:xfrm>
              <a:off x="2456078" y="1379051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Rectangle 69"/>
            <p:cNvSpPr>
              <a:spLocks noChangeArrowheads="1"/>
            </p:cNvSpPr>
            <p:nvPr/>
          </p:nvSpPr>
          <p:spPr bwMode="auto">
            <a:xfrm>
              <a:off x="3523390" y="1381251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2993019" y="1369797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1,2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2458270" y="1818196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Rectangle 69"/>
            <p:cNvSpPr>
              <a:spLocks noChangeArrowheads="1"/>
            </p:cNvSpPr>
            <p:nvPr/>
          </p:nvSpPr>
          <p:spPr bwMode="auto">
            <a:xfrm>
              <a:off x="2993021" y="1820396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Rectangle 69"/>
            <p:cNvSpPr>
              <a:spLocks noChangeArrowheads="1"/>
            </p:cNvSpPr>
            <p:nvPr/>
          </p:nvSpPr>
          <p:spPr bwMode="auto">
            <a:xfrm>
              <a:off x="3525582" y="1820396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Rectangle 69"/>
            <p:cNvSpPr>
              <a:spLocks noChangeArrowheads="1"/>
            </p:cNvSpPr>
            <p:nvPr/>
          </p:nvSpPr>
          <p:spPr bwMode="auto">
            <a:xfrm>
              <a:off x="4058143" y="1820396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2460161" y="2243687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Rectangle 69"/>
            <p:cNvSpPr>
              <a:spLocks noChangeArrowheads="1"/>
            </p:cNvSpPr>
            <p:nvPr/>
          </p:nvSpPr>
          <p:spPr bwMode="auto">
            <a:xfrm>
              <a:off x="2994912" y="2245887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Rectangle 69"/>
            <p:cNvSpPr>
              <a:spLocks noChangeArrowheads="1"/>
            </p:cNvSpPr>
            <p:nvPr/>
          </p:nvSpPr>
          <p:spPr bwMode="auto">
            <a:xfrm>
              <a:off x="3527473" y="2245887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Rectangle 69"/>
            <p:cNvSpPr>
              <a:spLocks noChangeArrowheads="1"/>
            </p:cNvSpPr>
            <p:nvPr/>
          </p:nvSpPr>
          <p:spPr bwMode="auto">
            <a:xfrm>
              <a:off x="4060034" y="2245887"/>
              <a:ext cx="459346" cy="35608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Rectangle 69"/>
            <p:cNvSpPr>
              <a:spLocks noChangeArrowheads="1"/>
            </p:cNvSpPr>
            <p:nvPr/>
          </p:nvSpPr>
          <p:spPr bwMode="auto">
            <a:xfrm>
              <a:off x="4046676" y="1371997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1,4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65" name="左中括号 164"/>
            <p:cNvSpPr/>
            <p:nvPr/>
          </p:nvSpPr>
          <p:spPr bwMode="auto">
            <a:xfrm>
              <a:off x="2430661" y="1351790"/>
              <a:ext cx="109243" cy="1283528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6" name="左中括号 165"/>
            <p:cNvSpPr/>
            <p:nvPr/>
          </p:nvSpPr>
          <p:spPr bwMode="auto">
            <a:xfrm flipH="1">
              <a:off x="4424350" y="1340330"/>
              <a:ext cx="125089" cy="1283528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2405542" y="2678480"/>
              <a:ext cx="2171209" cy="120032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zh-CN" sz="2400" b="1" u="none" dirty="0" smtClean="0">
                  <a:latin typeface="+mn-lt"/>
                </a:rPr>
                <a:t>[Output] </a:t>
              </a:r>
              <a:r>
                <a:rPr kumimoji="1" lang="en-US" altLang="zh-CN" sz="2400" b="1" u="none" dirty="0" smtClean="0">
                  <a:solidFill>
                    <a:srgbClr val="3366FF"/>
                  </a:solidFill>
                  <a:latin typeface="+mn-lt"/>
                </a:rPr>
                <a:t>X</a:t>
              </a:r>
              <a:r>
                <a:rPr kumimoji="1" lang="en-US" altLang="zh-CN" sz="2400" b="1" u="none" dirty="0" smtClean="0">
                  <a:solidFill>
                    <a:srgbClr val="000000"/>
                  </a:solidFill>
                  <a:latin typeface="+mn-lt"/>
                </a:rPr>
                <a:t>:</a:t>
              </a:r>
            </a:p>
            <a:p>
              <a:pPr algn="ctr"/>
              <a:r>
                <a:rPr kumimoji="1" lang="en-US" altLang="zh-CN" sz="2400" u="none" dirty="0" smtClean="0">
                  <a:latin typeface="+mn-lt"/>
                </a:rPr>
                <a:t>A low rank matrix</a:t>
              </a:r>
              <a:endParaRPr kumimoji="1" lang="zh-CN" altLang="en-US" sz="2400" u="none" dirty="0">
                <a:latin typeface="+mn-lt"/>
              </a:endParaRPr>
            </a:p>
          </p:txBody>
        </p:sp>
      </p:grpSp>
      <p:grpSp>
        <p:nvGrpSpPr>
          <p:cNvPr id="190" name="组 189"/>
          <p:cNvGrpSpPr/>
          <p:nvPr/>
        </p:nvGrpSpPr>
        <p:grpSpPr>
          <a:xfrm>
            <a:off x="4742807" y="1328876"/>
            <a:ext cx="2171209" cy="2552131"/>
            <a:chOff x="4742807" y="1328876"/>
            <a:chExt cx="2171209" cy="2552131"/>
          </a:xfrm>
        </p:grpSpPr>
        <p:sp>
          <p:nvSpPr>
            <p:cNvPr id="108" name="Rectangle 69"/>
            <p:cNvSpPr>
              <a:spLocks noChangeArrowheads="1"/>
            </p:cNvSpPr>
            <p:nvPr/>
          </p:nvSpPr>
          <p:spPr bwMode="auto">
            <a:xfrm>
              <a:off x="4763849" y="1365396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09" name="Rectangle 69"/>
            <p:cNvSpPr>
              <a:spLocks noChangeArrowheads="1"/>
            </p:cNvSpPr>
            <p:nvPr/>
          </p:nvSpPr>
          <p:spPr bwMode="auto">
            <a:xfrm>
              <a:off x="5298600" y="1367596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10" name="Rectangle 69"/>
            <p:cNvSpPr>
              <a:spLocks noChangeArrowheads="1"/>
            </p:cNvSpPr>
            <p:nvPr/>
          </p:nvSpPr>
          <p:spPr bwMode="auto">
            <a:xfrm>
              <a:off x="5831160" y="1367596"/>
              <a:ext cx="518839" cy="35608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2400" u="none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y</a:t>
              </a:r>
              <a:r>
                <a:rPr lang="en-US" altLang="en-US" sz="2400" u="none" baseline="-2500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1,3</a:t>
              </a:r>
              <a:endParaRPr lang="en-US" altLang="en-US" sz="2400" dirty="0">
                <a:solidFill>
                  <a:srgbClr val="000090"/>
                </a:solidFill>
              </a:endParaRPr>
            </a:p>
          </p:txBody>
        </p:sp>
        <p:sp>
          <p:nvSpPr>
            <p:cNvPr id="111" name="Rectangle 69"/>
            <p:cNvSpPr>
              <a:spLocks noChangeArrowheads="1"/>
            </p:cNvSpPr>
            <p:nvPr/>
          </p:nvSpPr>
          <p:spPr bwMode="auto">
            <a:xfrm>
              <a:off x="6363722" y="1367596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24" name="Rectangle 69"/>
            <p:cNvSpPr>
              <a:spLocks noChangeArrowheads="1"/>
            </p:cNvSpPr>
            <p:nvPr/>
          </p:nvSpPr>
          <p:spPr bwMode="auto">
            <a:xfrm>
              <a:off x="4766041" y="1804541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25" name="Rectangle 69"/>
            <p:cNvSpPr>
              <a:spLocks noChangeArrowheads="1"/>
            </p:cNvSpPr>
            <p:nvPr/>
          </p:nvSpPr>
          <p:spPr bwMode="auto">
            <a:xfrm>
              <a:off x="5300792" y="1806741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26" name="Rectangle 69"/>
            <p:cNvSpPr>
              <a:spLocks noChangeArrowheads="1"/>
            </p:cNvSpPr>
            <p:nvPr/>
          </p:nvSpPr>
          <p:spPr bwMode="auto">
            <a:xfrm>
              <a:off x="5833353" y="1806741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27" name="Rectangle 69"/>
            <p:cNvSpPr>
              <a:spLocks noChangeArrowheads="1"/>
            </p:cNvSpPr>
            <p:nvPr/>
          </p:nvSpPr>
          <p:spPr bwMode="auto">
            <a:xfrm>
              <a:off x="6365914" y="1806741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40" name="Rectangle 69"/>
            <p:cNvSpPr>
              <a:spLocks noChangeArrowheads="1"/>
            </p:cNvSpPr>
            <p:nvPr/>
          </p:nvSpPr>
          <p:spPr bwMode="auto">
            <a:xfrm>
              <a:off x="4767932" y="223003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41" name="Rectangle 69"/>
            <p:cNvSpPr>
              <a:spLocks noChangeArrowheads="1"/>
            </p:cNvSpPr>
            <p:nvPr/>
          </p:nvSpPr>
          <p:spPr bwMode="auto">
            <a:xfrm>
              <a:off x="5302683" y="223223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42" name="Rectangle 69"/>
            <p:cNvSpPr>
              <a:spLocks noChangeArrowheads="1"/>
            </p:cNvSpPr>
            <p:nvPr/>
          </p:nvSpPr>
          <p:spPr bwMode="auto">
            <a:xfrm>
              <a:off x="5835244" y="223223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43" name="Rectangle 69"/>
            <p:cNvSpPr>
              <a:spLocks noChangeArrowheads="1"/>
            </p:cNvSpPr>
            <p:nvPr/>
          </p:nvSpPr>
          <p:spPr bwMode="auto">
            <a:xfrm>
              <a:off x="6367805" y="223223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400" u="none" dirty="0" smtClean="0"/>
                <a:t>0</a:t>
              </a:r>
              <a:endParaRPr lang="en-US" altLang="en-US" sz="2400" u="none" dirty="0"/>
            </a:p>
          </p:txBody>
        </p:sp>
        <p:sp>
          <p:nvSpPr>
            <p:cNvPr id="169" name="左中括号 168"/>
            <p:cNvSpPr/>
            <p:nvPr/>
          </p:nvSpPr>
          <p:spPr bwMode="auto">
            <a:xfrm>
              <a:off x="4808891" y="1340336"/>
              <a:ext cx="109243" cy="1283528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左中括号 169"/>
            <p:cNvSpPr/>
            <p:nvPr/>
          </p:nvSpPr>
          <p:spPr bwMode="auto">
            <a:xfrm flipH="1">
              <a:off x="6638720" y="1328876"/>
              <a:ext cx="125089" cy="1283528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4742807" y="2680679"/>
              <a:ext cx="2171209" cy="120032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zh-CN" sz="2400" b="1" u="none" dirty="0" smtClean="0">
                  <a:latin typeface="+mn-lt"/>
                </a:rPr>
                <a:t>[Output]</a:t>
              </a:r>
              <a:r>
                <a:rPr kumimoji="1" lang="en-US" altLang="zh-CN" sz="2400" b="1" u="none" dirty="0" smtClean="0"/>
                <a:t> </a:t>
              </a:r>
              <a:r>
                <a:rPr kumimoji="1" lang="en-US" altLang="zh-CN" sz="2400" b="1" u="none" dirty="0" smtClean="0">
                  <a:solidFill>
                    <a:srgbClr val="FF0000"/>
                  </a:solidFill>
                  <a:latin typeface="+mn-lt"/>
                </a:rPr>
                <a:t>Y</a:t>
              </a:r>
              <a:r>
                <a:rPr kumimoji="1" lang="en-US" altLang="zh-CN" sz="2400" b="1" u="none" dirty="0" smtClean="0">
                  <a:solidFill>
                    <a:srgbClr val="000000"/>
                  </a:solidFill>
                  <a:latin typeface="+mn-lt"/>
                </a:rPr>
                <a:t>:</a:t>
              </a:r>
            </a:p>
            <a:p>
              <a:pPr algn="ctr"/>
              <a:r>
                <a:rPr kumimoji="1" lang="en-US" altLang="zh-CN" sz="2400" u="none" dirty="0" smtClean="0">
                  <a:latin typeface="+mn-lt"/>
                </a:rPr>
                <a:t>A sparse anomaly matrix</a:t>
              </a:r>
              <a:endParaRPr kumimoji="1" lang="zh-CN" altLang="en-US" sz="2400" u="none" dirty="0">
                <a:latin typeface="+mn-lt"/>
              </a:endParaRPr>
            </a:p>
          </p:txBody>
        </p:sp>
      </p:grpSp>
      <p:grpSp>
        <p:nvGrpSpPr>
          <p:cNvPr id="191" name="组 190"/>
          <p:cNvGrpSpPr/>
          <p:nvPr/>
        </p:nvGrpSpPr>
        <p:grpSpPr>
          <a:xfrm>
            <a:off x="6972791" y="1328875"/>
            <a:ext cx="2171209" cy="2554332"/>
            <a:chOff x="6972791" y="1328875"/>
            <a:chExt cx="2171209" cy="2554332"/>
          </a:xfrm>
        </p:grpSpPr>
        <p:sp>
          <p:nvSpPr>
            <p:cNvPr id="112" name="Rectangle 69"/>
            <p:cNvSpPr>
              <a:spLocks noChangeArrowheads="1"/>
            </p:cNvSpPr>
            <p:nvPr/>
          </p:nvSpPr>
          <p:spPr bwMode="auto">
            <a:xfrm>
              <a:off x="7085267" y="1365396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左中括号 170"/>
            <p:cNvSpPr/>
            <p:nvPr/>
          </p:nvSpPr>
          <p:spPr bwMode="auto">
            <a:xfrm>
              <a:off x="7046801" y="1340335"/>
              <a:ext cx="109243" cy="1283528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2" name="左中括号 171"/>
            <p:cNvSpPr/>
            <p:nvPr/>
          </p:nvSpPr>
          <p:spPr bwMode="auto">
            <a:xfrm flipH="1">
              <a:off x="8985870" y="1328875"/>
              <a:ext cx="125089" cy="1283528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3" name="Rectangle 69"/>
            <p:cNvSpPr>
              <a:spLocks noChangeArrowheads="1"/>
            </p:cNvSpPr>
            <p:nvPr/>
          </p:nvSpPr>
          <p:spPr bwMode="auto">
            <a:xfrm>
              <a:off x="7592709" y="1367597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Rectangle 69"/>
            <p:cNvSpPr>
              <a:spLocks noChangeArrowheads="1"/>
            </p:cNvSpPr>
            <p:nvPr/>
          </p:nvSpPr>
          <p:spPr bwMode="auto">
            <a:xfrm>
              <a:off x="8097960" y="1367596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Rectangle 69"/>
            <p:cNvSpPr>
              <a:spLocks noChangeArrowheads="1"/>
            </p:cNvSpPr>
            <p:nvPr/>
          </p:nvSpPr>
          <p:spPr bwMode="auto">
            <a:xfrm>
              <a:off x="8616379" y="1367595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Rectangle 69"/>
            <p:cNvSpPr>
              <a:spLocks noChangeArrowheads="1"/>
            </p:cNvSpPr>
            <p:nvPr/>
          </p:nvSpPr>
          <p:spPr bwMode="auto">
            <a:xfrm>
              <a:off x="7073802" y="1804541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Rectangle 69"/>
            <p:cNvSpPr>
              <a:spLocks noChangeArrowheads="1"/>
            </p:cNvSpPr>
            <p:nvPr/>
          </p:nvSpPr>
          <p:spPr bwMode="auto">
            <a:xfrm>
              <a:off x="7581244" y="1806742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Rectangle 69"/>
            <p:cNvSpPr>
              <a:spLocks noChangeArrowheads="1"/>
            </p:cNvSpPr>
            <p:nvPr/>
          </p:nvSpPr>
          <p:spPr bwMode="auto">
            <a:xfrm>
              <a:off x="8086495" y="1806741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Rectangle 69"/>
            <p:cNvSpPr>
              <a:spLocks noChangeArrowheads="1"/>
            </p:cNvSpPr>
            <p:nvPr/>
          </p:nvSpPr>
          <p:spPr bwMode="auto">
            <a:xfrm>
              <a:off x="8604914" y="1806740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Rectangle 69"/>
            <p:cNvSpPr>
              <a:spLocks noChangeArrowheads="1"/>
            </p:cNvSpPr>
            <p:nvPr/>
          </p:nvSpPr>
          <p:spPr bwMode="auto">
            <a:xfrm>
              <a:off x="7073802" y="2241487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Rectangle 69"/>
            <p:cNvSpPr>
              <a:spLocks noChangeArrowheads="1"/>
            </p:cNvSpPr>
            <p:nvPr/>
          </p:nvSpPr>
          <p:spPr bwMode="auto">
            <a:xfrm>
              <a:off x="7581244" y="2243688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Rectangle 69"/>
            <p:cNvSpPr>
              <a:spLocks noChangeArrowheads="1"/>
            </p:cNvSpPr>
            <p:nvPr/>
          </p:nvSpPr>
          <p:spPr bwMode="auto">
            <a:xfrm>
              <a:off x="8086495" y="2243687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Rectangle 69"/>
            <p:cNvSpPr>
              <a:spLocks noChangeArrowheads="1"/>
            </p:cNvSpPr>
            <p:nvPr/>
          </p:nvSpPr>
          <p:spPr bwMode="auto">
            <a:xfrm>
              <a:off x="8604914" y="2243686"/>
              <a:ext cx="459346" cy="356082"/>
            </a:xfrm>
            <a:prstGeom prst="rect">
              <a:avLst/>
            </a:prstGeom>
            <a:blipFill rotWithShape="1">
              <a:blip r:embed="rId10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6972791" y="2682879"/>
              <a:ext cx="2171209" cy="120032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zh-CN" sz="2400" b="1" u="none" dirty="0" smtClean="0">
                  <a:latin typeface="+mn-lt"/>
                </a:rPr>
                <a:t>[Output]</a:t>
              </a:r>
              <a:r>
                <a:rPr kumimoji="1" lang="en-US" altLang="zh-CN" sz="2400" b="1" u="none" dirty="0" smtClean="0"/>
                <a:t> </a:t>
              </a:r>
              <a:r>
                <a:rPr kumimoji="1" lang="en-US" altLang="zh-CN" sz="2400" b="1" u="none" dirty="0" smtClean="0">
                  <a:solidFill>
                    <a:srgbClr val="008000"/>
                  </a:solidFill>
                  <a:latin typeface="+mn-lt"/>
                </a:rPr>
                <a:t>Z</a:t>
              </a:r>
              <a:r>
                <a:rPr kumimoji="1" lang="en-US" altLang="zh-CN" sz="2400" b="1" u="none" dirty="0" smtClean="0">
                  <a:solidFill>
                    <a:srgbClr val="000000"/>
                  </a:solidFill>
                  <a:latin typeface="+mn-lt"/>
                </a:rPr>
                <a:t>:</a:t>
              </a:r>
            </a:p>
            <a:p>
              <a:pPr algn="ctr"/>
              <a:r>
                <a:rPr kumimoji="1" lang="en-US" altLang="zh-CN" sz="2400" u="none" dirty="0" smtClean="0">
                  <a:latin typeface="+mn-lt"/>
                </a:rPr>
                <a:t>A small noise matrix</a:t>
              </a:r>
              <a:endParaRPr kumimoji="1" lang="zh-CN" altLang="en-US" sz="2400" u="none" dirty="0">
                <a:latin typeface="+mn-lt"/>
              </a:endParaRPr>
            </a:p>
          </p:txBody>
        </p:sp>
      </p:grpSp>
      <p:sp>
        <p:nvSpPr>
          <p:cNvPr id="79" name="矩形 78"/>
          <p:cNvSpPr/>
          <p:nvPr/>
        </p:nvSpPr>
        <p:spPr bwMode="auto">
          <a:xfrm>
            <a:off x="5610576" y="4910667"/>
            <a:ext cx="691445" cy="6011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2508091" y="4883234"/>
            <a:ext cx="368698" cy="7100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altLang="zh-CN" sz="3200" b="1" u="none" dirty="0">
                <a:solidFill>
                  <a:srgbClr val="FF0000"/>
                </a:solidFill>
              </a:rPr>
              <a:t>α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3805356" y="4900001"/>
            <a:ext cx="343576" cy="7100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altLang="zh-CN" sz="3200" b="1" u="none" dirty="0">
                <a:solidFill>
                  <a:srgbClr val="FF0000"/>
                </a:solidFill>
              </a:rPr>
              <a:t>β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5294616" y="5346119"/>
            <a:ext cx="270920" cy="3795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l-GR" altLang="zh-CN" sz="3200" b="1" u="none" dirty="0">
                <a:solidFill>
                  <a:srgbClr val="FF0000"/>
                </a:solidFill>
              </a:rPr>
              <a:t>σ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836333" y="4924778"/>
            <a:ext cx="691445" cy="5644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矩形 77"/>
          <p:cNvSpPr/>
          <p:nvPr/>
        </p:nvSpPr>
        <p:spPr bwMode="auto">
          <a:xfrm>
            <a:off x="4103510" y="4936067"/>
            <a:ext cx="691445" cy="5644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9" grpId="0" animBg="1"/>
      <p:bldP spid="79" grpId="1" animBg="1"/>
      <p:bldP spid="80" grpId="0" animBg="1"/>
      <p:bldP spid="81" grpId="0" animBg="1"/>
      <p:bldP spid="82" grpId="0" animBg="1"/>
      <p:bldP spid="10" grpId="0" animBg="1"/>
      <p:bldP spid="10" grpId="1" animBg="1"/>
      <p:bldP spid="78" grpId="0" animBg="1"/>
      <p:bldP spid="7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LENS Decomposition: </a:t>
            </a:r>
            <a:br>
              <a:rPr lang="en-US" dirty="0" smtClean="0"/>
            </a:br>
            <a:r>
              <a:rPr lang="en-US" dirty="0" smtClean="0"/>
              <a:t>Support Indirect Measurement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44475" y="1486096"/>
            <a:ext cx="8785225" cy="518299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matrix of interest may not be directly observable (e.g., traffic matrices)</a:t>
            </a:r>
          </a:p>
          <a:p>
            <a:pPr lvl="1" eaLnBrk="1" hangingPunct="1"/>
            <a:r>
              <a:rPr lang="en-US" altLang="en-US" dirty="0" smtClean="0"/>
              <a:t>AX + BY + CZ + W = D</a:t>
            </a:r>
          </a:p>
          <a:p>
            <a:pPr lvl="2" eaLnBrk="1" hangingPunct="1"/>
            <a:r>
              <a:rPr lang="en-US" altLang="en-US" dirty="0" smtClean="0"/>
              <a:t>A: routing matrix</a:t>
            </a:r>
          </a:p>
          <a:p>
            <a:pPr lvl="2" eaLnBrk="1" hangingPunct="1"/>
            <a:r>
              <a:rPr lang="en-US" altLang="en-US" dirty="0" smtClean="0"/>
              <a:t>B: an over-complete anomaly profile matrix</a:t>
            </a:r>
          </a:p>
          <a:p>
            <a:pPr lvl="2" eaLnBrk="1" hangingPunct="1"/>
            <a:r>
              <a:rPr lang="en-US" altLang="en-US" dirty="0" smtClean="0"/>
              <a:t>C:  noise profile matrix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148D59-8034-4DFB-BAAE-FA260067ADDC}" type="slidenum">
              <a:rPr lang="en-US" altLang="en-US" sz="1400" u="none" smtClean="0"/>
              <a:pPr eaLnBrk="1" hangingPunct="1"/>
              <a:t>11</a:t>
            </a:fld>
            <a:endParaRPr lang="en-US" altLang="en-US" sz="1400" u="none" smtClean="0"/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5874808" y="3794193"/>
            <a:ext cx="2548308" cy="1485706"/>
            <a:chOff x="1079" y="612"/>
            <a:chExt cx="1542" cy="829"/>
          </a:xfrm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1123" y="612"/>
              <a:ext cx="1498" cy="829"/>
              <a:chOff x="1471" y="1125"/>
              <a:chExt cx="1498" cy="829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 rot="-3311377">
                <a:off x="1380" y="1651"/>
                <a:ext cx="394" cy="212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cs typeface="+mn-cs"/>
                </a:endParaRPr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 flipV="1">
                <a:off x="1687" y="1425"/>
                <a:ext cx="198" cy="17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>
                  <a:cs typeface="+mn-cs"/>
                </a:endParaRPr>
              </a:p>
            </p:txBody>
          </p:sp>
          <p:graphicFrame>
            <p:nvGraphicFramePr>
              <p:cNvPr id="2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3972705"/>
                  </p:ext>
                </p:extLst>
              </p:nvPr>
            </p:nvGraphicFramePr>
            <p:xfrm>
              <a:off x="1797" y="1125"/>
              <a:ext cx="1172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891" name="Equation" r:id="rId4" imgW="1498600" imgH="406400" progId="Equation.3">
                      <p:embed/>
                    </p:oleObj>
                  </mc:Choice>
                  <mc:Fallback>
                    <p:oleObj name="Equation" r:id="rId4" imgW="1498600" imgH="40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7" y="1125"/>
                            <a:ext cx="1172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079" y="1089"/>
              <a:ext cx="150" cy="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cs typeface="+mn-cs"/>
              </a:endParaRPr>
            </a:p>
          </p:txBody>
        </p:sp>
      </p:grp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4975232" y="4093634"/>
            <a:ext cx="3870480" cy="2764367"/>
            <a:chOff x="931" y="1488"/>
            <a:chExt cx="2138" cy="1527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 rot="1691944">
              <a:off x="1381" y="1640"/>
              <a:ext cx="243" cy="1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cs typeface="+mn-cs"/>
              </a:endParaRPr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1282" y="1854"/>
              <a:ext cx="377" cy="771"/>
            </a:xfrm>
            <a:custGeom>
              <a:avLst/>
              <a:gdLst>
                <a:gd name="T0" fmla="*/ 57 w 608"/>
                <a:gd name="T1" fmla="*/ 960 h 960"/>
                <a:gd name="T2" fmla="*/ 378 w 608"/>
                <a:gd name="T3" fmla="*/ 751 h 960"/>
                <a:gd name="T4" fmla="*/ 578 w 608"/>
                <a:gd name="T5" fmla="*/ 611 h 960"/>
                <a:gd name="T6" fmla="*/ 661 w 608"/>
                <a:gd name="T7" fmla="*/ 472 h 960"/>
                <a:gd name="T8" fmla="*/ 520 w 608"/>
                <a:gd name="T9" fmla="*/ 291 h 960"/>
                <a:gd name="T10" fmla="*/ 224 w 608"/>
                <a:gd name="T11" fmla="*/ 111 h 960"/>
                <a:gd name="T12" fmla="*/ 0 w 608"/>
                <a:gd name="T13" fmla="*/ 0 h 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960">
                  <a:moveTo>
                    <a:pt x="53" y="960"/>
                  </a:moveTo>
                  <a:cubicBezTo>
                    <a:pt x="159" y="884"/>
                    <a:pt x="265" y="809"/>
                    <a:pt x="343" y="751"/>
                  </a:cubicBezTo>
                  <a:cubicBezTo>
                    <a:pt x="421" y="693"/>
                    <a:pt x="481" y="657"/>
                    <a:pt x="524" y="611"/>
                  </a:cubicBezTo>
                  <a:cubicBezTo>
                    <a:pt x="567" y="565"/>
                    <a:pt x="608" y="525"/>
                    <a:pt x="599" y="472"/>
                  </a:cubicBezTo>
                  <a:cubicBezTo>
                    <a:pt x="590" y="419"/>
                    <a:pt x="537" y="351"/>
                    <a:pt x="471" y="291"/>
                  </a:cubicBezTo>
                  <a:cubicBezTo>
                    <a:pt x="405" y="231"/>
                    <a:pt x="282" y="159"/>
                    <a:pt x="204" y="111"/>
                  </a:cubicBezTo>
                  <a:cubicBezTo>
                    <a:pt x="126" y="63"/>
                    <a:pt x="63" y="31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 flipV="1">
              <a:off x="1464" y="2306"/>
              <a:ext cx="1341" cy="436"/>
            </a:xfrm>
            <a:custGeom>
              <a:avLst/>
              <a:gdLst>
                <a:gd name="T0" fmla="*/ 0 w 1872"/>
                <a:gd name="T1" fmla="*/ 0 h 528"/>
                <a:gd name="T2" fmla="*/ 901 w 1872"/>
                <a:gd name="T3" fmla="*/ 432 h 528"/>
                <a:gd name="T4" fmla="*/ 2067 w 1872"/>
                <a:gd name="T5" fmla="*/ 528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2" h="528">
                  <a:moveTo>
                    <a:pt x="0" y="0"/>
                  </a:moveTo>
                  <a:cubicBezTo>
                    <a:pt x="252" y="172"/>
                    <a:pt x="504" y="344"/>
                    <a:pt x="816" y="432"/>
                  </a:cubicBezTo>
                  <a:cubicBezTo>
                    <a:pt x="1128" y="520"/>
                    <a:pt x="1500" y="524"/>
                    <a:pt x="1872" y="528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1410" y="1705"/>
              <a:ext cx="1302" cy="406"/>
            </a:xfrm>
            <a:custGeom>
              <a:avLst/>
              <a:gdLst>
                <a:gd name="T0" fmla="*/ 0 w 1872"/>
                <a:gd name="T1" fmla="*/ 0 h 528"/>
                <a:gd name="T2" fmla="*/ 943 w 1872"/>
                <a:gd name="T3" fmla="*/ 313 h 528"/>
                <a:gd name="T4" fmla="*/ 2164 w 1872"/>
                <a:gd name="T5" fmla="*/ 382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2" h="528">
                  <a:moveTo>
                    <a:pt x="0" y="0"/>
                  </a:moveTo>
                  <a:cubicBezTo>
                    <a:pt x="252" y="172"/>
                    <a:pt x="504" y="344"/>
                    <a:pt x="816" y="432"/>
                  </a:cubicBezTo>
                  <a:cubicBezTo>
                    <a:pt x="1128" y="520"/>
                    <a:pt x="1500" y="524"/>
                    <a:pt x="1872" y="528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V="1">
              <a:off x="1224" y="2197"/>
              <a:ext cx="716" cy="623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+mn-cs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1888" y="2212"/>
              <a:ext cx="886" cy="17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+mn-cs"/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1231" y="1713"/>
              <a:ext cx="678" cy="46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>
                <a:cs typeface="+mn-cs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1006" y="1488"/>
              <a:ext cx="427" cy="419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u="none" dirty="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1015" y="2596"/>
              <a:ext cx="426" cy="419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u="none">
                  <a:latin typeface="Tahoma" charset="0"/>
                  <a:cs typeface="+mn-cs"/>
                </a:rPr>
                <a:t>3</a:t>
              </a: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2641" y="2003"/>
              <a:ext cx="428" cy="421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u="none" dirty="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1725" y="2001"/>
              <a:ext cx="436" cy="428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9144" anchor="ctr"/>
            <a:lstStyle/>
            <a:p>
              <a:pPr algn="ctr" eaLnBrk="0" hangingPunct="0">
                <a:defRPr/>
              </a:pPr>
              <a:r>
                <a:rPr lang="en-US" sz="1800" b="1" u="none" dirty="0">
                  <a:latin typeface="Tahoma" charset="0"/>
                  <a:cs typeface="+mn-cs"/>
                </a:rPr>
                <a:t>router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1961" y="2420"/>
              <a:ext cx="54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b="1" u="none" dirty="0" smtClean="0">
                  <a:solidFill>
                    <a:srgbClr val="FF0000"/>
                  </a:solidFill>
                  <a:latin typeface="Tahoma" charset="0"/>
                  <a:cs typeface="+mn-cs"/>
                </a:rPr>
                <a:t>flow 1</a:t>
              </a: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1746" y="1737"/>
              <a:ext cx="54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b="1" u="none" dirty="0" smtClean="0">
                  <a:solidFill>
                    <a:srgbClr val="FF0000"/>
                  </a:solidFill>
                  <a:latin typeface="Tahoma" charset="0"/>
                  <a:cs typeface="+mn-cs"/>
                </a:rPr>
                <a:t>flow 3</a:t>
              </a: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1020" y="2172"/>
              <a:ext cx="56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b="1" u="none" dirty="0" smtClean="0">
                  <a:solidFill>
                    <a:srgbClr val="FF0000"/>
                  </a:solidFill>
                  <a:latin typeface="Tahoma" charset="0"/>
                  <a:cs typeface="+mn-cs"/>
                </a:rPr>
                <a:t>flow 2</a:t>
              </a: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2262" y="1817"/>
              <a:ext cx="49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b="1" u="none" dirty="0" smtClean="0">
                  <a:latin typeface="Tahoma" charset="0"/>
                  <a:cs typeface="+mn-cs"/>
                </a:rPr>
                <a:t>link 2</a:t>
              </a: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931" y="1868"/>
              <a:ext cx="53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b="1" u="none" dirty="0" smtClean="0">
                  <a:latin typeface="Tahoma" charset="0"/>
                  <a:cs typeface="+mn-cs"/>
                </a:rPr>
                <a:t>link 1</a:t>
              </a: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1475" y="2653"/>
              <a:ext cx="55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b="1" u="none" dirty="0" smtClean="0">
                  <a:latin typeface="Tahoma" charset="0"/>
                  <a:cs typeface="+mn-cs"/>
                </a:rPr>
                <a:t>link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LENS Decomposition: </a:t>
            </a:r>
            <a:br>
              <a:rPr lang="en-US" altLang="zh-CN" dirty="0"/>
            </a:br>
            <a:r>
              <a:rPr lang="en-US" altLang="zh-CN" dirty="0"/>
              <a:t>Account for Domain Knowledge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475" y="1378016"/>
            <a:ext cx="8785225" cy="5291071"/>
          </a:xfrm>
        </p:spPr>
        <p:txBody>
          <a:bodyPr/>
          <a:lstStyle/>
          <a:p>
            <a:r>
              <a:rPr kumimoji="1" lang="en-US" altLang="zh-CN" dirty="0"/>
              <a:t>Domain Knowledge</a:t>
            </a:r>
          </a:p>
          <a:p>
            <a:pPr lvl="1"/>
            <a:r>
              <a:rPr kumimoji="1" lang="en-US" altLang="zh-CN" dirty="0"/>
              <a:t>Temporal stability</a:t>
            </a:r>
          </a:p>
          <a:p>
            <a:pPr lvl="1"/>
            <a:r>
              <a:rPr kumimoji="1" lang="en-US" altLang="zh-CN" dirty="0"/>
              <a:t>Spatial locality</a:t>
            </a:r>
          </a:p>
          <a:p>
            <a:pPr lvl="1"/>
            <a:r>
              <a:rPr kumimoji="1" lang="en-US" altLang="zh-CN" dirty="0"/>
              <a:t>Initial solution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F70A5-0202-487F-A5F7-ABB7FD9C23D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418177"/>
              </p:ext>
            </p:extLst>
          </p:nvPr>
        </p:nvGraphicFramePr>
        <p:xfrm>
          <a:off x="1649413" y="3948113"/>
          <a:ext cx="736917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8" name="公式" r:id="rId4" imgW="2908300" imgH="457200" progId="Equation.3">
                  <p:embed/>
                </p:oleObj>
              </mc:Choice>
              <mc:Fallback>
                <p:oleObj name="公式" r:id="rId4" imgW="2908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9413" y="3948113"/>
                        <a:ext cx="7369175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52274"/>
              </p:ext>
            </p:extLst>
          </p:nvPr>
        </p:nvGraphicFramePr>
        <p:xfrm>
          <a:off x="2103127" y="5173760"/>
          <a:ext cx="36401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9" name="公式" r:id="rId6" imgW="1435100" imgH="165100" progId="Equation.3">
                  <p:embed/>
                </p:oleObj>
              </mc:Choice>
              <mc:Fallback>
                <p:oleObj name="公式" r:id="rId6" imgW="143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3127" y="5173760"/>
                        <a:ext cx="364013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51961"/>
              </p:ext>
            </p:extLst>
          </p:nvPr>
        </p:nvGraphicFramePr>
        <p:xfrm>
          <a:off x="2104809" y="5717854"/>
          <a:ext cx="1824812" cy="45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0" name="公式" r:id="rId8" imgW="711200" imgH="177800" progId="Equation.3">
                  <p:embed/>
                </p:oleObj>
              </mc:Choice>
              <mc:Fallback>
                <p:oleObj name="公式" r:id="rId8" imgW="711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4809" y="5717854"/>
                        <a:ext cx="1824812" cy="45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98833" y="4188089"/>
            <a:ext cx="1059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i="1" u="none" dirty="0" smtClean="0"/>
              <a:t>min:</a:t>
            </a:r>
            <a:endParaRPr kumimoji="1" lang="zh-CN" altLang="en-US" sz="3200" i="1" u="none" dirty="0"/>
          </a:p>
        </p:txBody>
      </p:sp>
      <p:sp>
        <p:nvSpPr>
          <p:cNvPr id="9" name="文本框 8"/>
          <p:cNvSpPr txBox="1"/>
          <p:nvPr/>
        </p:nvSpPr>
        <p:spPr>
          <a:xfrm>
            <a:off x="108093" y="5070031"/>
            <a:ext cx="2028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i="1" u="none" dirty="0"/>
              <a:t>s</a:t>
            </a:r>
            <a:r>
              <a:rPr kumimoji="1" lang="en-US" altLang="zh-CN" sz="3200" i="1" u="none" dirty="0" smtClean="0"/>
              <a:t>ubject to:</a:t>
            </a:r>
            <a:endParaRPr kumimoji="1" lang="zh-CN" altLang="en-US" sz="3200" i="1" u="none" dirty="0"/>
          </a:p>
        </p:txBody>
      </p:sp>
      <p:sp>
        <p:nvSpPr>
          <p:cNvPr id="11" name="矩形 10"/>
          <p:cNvSpPr/>
          <p:nvPr/>
        </p:nvSpPr>
        <p:spPr bwMode="auto">
          <a:xfrm>
            <a:off x="5458701" y="3971932"/>
            <a:ext cx="3540049" cy="11213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60695"/>
              </p:ext>
            </p:extLst>
          </p:nvPr>
        </p:nvGraphicFramePr>
        <p:xfrm>
          <a:off x="4643438" y="1373188"/>
          <a:ext cx="4205287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1" name="公式" r:id="rId10" imgW="1816100" imgH="1016000" progId="Equation.3">
                  <p:embed/>
                </p:oleObj>
              </mc:Choice>
              <mc:Fallback>
                <p:oleObj name="公式" r:id="rId10" imgW="18161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373188"/>
                        <a:ext cx="4205287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 bwMode="auto">
          <a:xfrm>
            <a:off x="1024990" y="2007665"/>
            <a:ext cx="3180121" cy="461780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642556" y="1426287"/>
            <a:ext cx="4275666" cy="2313157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5333" y="5729111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40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Algorithm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One of many challenges </a:t>
            </a:r>
            <a:r>
              <a:rPr kumimoji="1" lang="en-US" altLang="zh-CN" sz="2800" dirty="0"/>
              <a:t>in </a:t>
            </a:r>
            <a:r>
              <a:rPr kumimoji="1" lang="en-US" altLang="zh-CN" sz="2800" dirty="0" smtClean="0"/>
              <a:t>optimization:</a:t>
            </a:r>
            <a:endParaRPr kumimoji="1" lang="en-US" altLang="zh-CN" sz="2800" dirty="0"/>
          </a:p>
          <a:p>
            <a:pPr lvl="1"/>
            <a:r>
              <a:rPr kumimoji="1" lang="en-US" altLang="zh-CN" sz="2400" dirty="0"/>
              <a:t>X and Y appear in multiple places in the objective and constraints</a:t>
            </a:r>
          </a:p>
          <a:p>
            <a:pPr lvl="1"/>
            <a:r>
              <a:rPr kumimoji="1" lang="en-US" altLang="zh-CN" sz="2400" dirty="0"/>
              <a:t>Coupling makes optimization hard</a:t>
            </a:r>
          </a:p>
          <a:p>
            <a:r>
              <a:rPr kumimoji="1" lang="en-US" altLang="zh-CN" sz="2800" dirty="0"/>
              <a:t>Reformulation for optimization by introducing auxiliary </a:t>
            </a:r>
            <a:r>
              <a:rPr kumimoji="1" lang="en-US" altLang="zh-CN" sz="2800" dirty="0" smtClean="0"/>
              <a:t>variables</a:t>
            </a:r>
            <a:br>
              <a:rPr kumimoji="1" lang="en-US" altLang="zh-CN" sz="2800" dirty="0" smtClean="0"/>
            </a:br>
            <a:endParaRPr kumimoji="1" lang="en-US" altLang="zh-CN" sz="1800" dirty="0" smtClean="0"/>
          </a:p>
          <a:p>
            <a:r>
              <a:rPr kumimoji="1" lang="en-US" altLang="zh-CN" sz="2800" dirty="0">
                <a:solidFill>
                  <a:srgbClr val="000000"/>
                </a:solidFill>
              </a:rPr>
              <a:t> 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F70A5-0202-487F-A5F7-ABB7FD9C23D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113952"/>
              </p:ext>
            </p:extLst>
          </p:nvPr>
        </p:nvGraphicFramePr>
        <p:xfrm>
          <a:off x="1585913" y="3690938"/>
          <a:ext cx="749617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4" name="公式" r:id="rId4" imgW="2959100" imgH="457200" progId="Equation.3">
                  <p:embed/>
                </p:oleObj>
              </mc:Choice>
              <mc:Fallback>
                <p:oleObj name="公式" r:id="rId4" imgW="2959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5913" y="3690938"/>
                        <a:ext cx="7496175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03485"/>
              </p:ext>
            </p:extLst>
          </p:nvPr>
        </p:nvGraphicFramePr>
        <p:xfrm>
          <a:off x="2006600" y="4786378"/>
          <a:ext cx="38338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5" name="公式" r:id="rId6" imgW="1511300" imgH="215900" progId="Equation.3">
                  <p:embed/>
                </p:oleObj>
              </mc:Choice>
              <mc:Fallback>
                <p:oleObj name="公式" r:id="rId6" imgW="151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6600" y="4786378"/>
                        <a:ext cx="3833813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71477"/>
              </p:ext>
            </p:extLst>
          </p:nvPr>
        </p:nvGraphicFramePr>
        <p:xfrm>
          <a:off x="2010228" y="5258514"/>
          <a:ext cx="1824812" cy="45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6" name="公式" r:id="rId8" imgW="711200" imgH="177800" progId="Equation.3">
                  <p:embed/>
                </p:oleObj>
              </mc:Choice>
              <mc:Fallback>
                <p:oleObj name="公式" r:id="rId8" imgW="711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0228" y="5258514"/>
                        <a:ext cx="1824812" cy="45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98833" y="3931399"/>
            <a:ext cx="1059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i="1" u="none" dirty="0" smtClean="0"/>
              <a:t>min:</a:t>
            </a:r>
            <a:endParaRPr kumimoji="1" lang="zh-CN" altLang="en-US" sz="3200" i="1" u="none" dirty="0"/>
          </a:p>
        </p:txBody>
      </p:sp>
      <p:sp>
        <p:nvSpPr>
          <p:cNvPr id="9" name="文本框 8"/>
          <p:cNvSpPr txBox="1"/>
          <p:nvPr/>
        </p:nvSpPr>
        <p:spPr>
          <a:xfrm>
            <a:off x="108093" y="4691751"/>
            <a:ext cx="2028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i="1" u="none" dirty="0"/>
              <a:t>s</a:t>
            </a:r>
            <a:r>
              <a:rPr kumimoji="1" lang="en-US" altLang="zh-CN" sz="3200" i="1" u="none" dirty="0" smtClean="0"/>
              <a:t>ubject to:</a:t>
            </a:r>
            <a:endParaRPr kumimoji="1" lang="zh-CN" altLang="en-US" sz="3200" i="1" u="none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07253"/>
              </p:ext>
            </p:extLst>
          </p:nvPr>
        </p:nvGraphicFramePr>
        <p:xfrm>
          <a:off x="2008784" y="5660928"/>
          <a:ext cx="1727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7" name="公式" r:id="rId10" imgW="673100" imgH="215900" progId="Equation.3">
                  <p:embed/>
                </p:oleObj>
              </mc:Choice>
              <mc:Fallback>
                <p:oleObj name="公式" r:id="rId10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8784" y="5660928"/>
                        <a:ext cx="17272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447810"/>
              </p:ext>
            </p:extLst>
          </p:nvPr>
        </p:nvGraphicFramePr>
        <p:xfrm>
          <a:off x="2011075" y="6110158"/>
          <a:ext cx="15954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8" name="公式" r:id="rId12" imgW="622300" imgH="215900" progId="Equation.3">
                  <p:embed/>
                </p:oleObj>
              </mc:Choice>
              <mc:Fallback>
                <p:oleObj name="公式" r:id="rId12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11075" y="6110158"/>
                        <a:ext cx="1595437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47734"/>
              </p:ext>
            </p:extLst>
          </p:nvPr>
        </p:nvGraphicFramePr>
        <p:xfrm>
          <a:off x="3958469" y="5683250"/>
          <a:ext cx="224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9" name="公式" r:id="rId14" imgW="876300" imgH="203200" progId="Equation.3">
                  <p:embed/>
                </p:oleObj>
              </mc:Choice>
              <mc:Fallback>
                <p:oleObj name="公式" r:id="rId1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58469" y="5683250"/>
                        <a:ext cx="2249488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1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Optimization Algorithm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012825"/>
            <a:ext cx="9144000" cy="55705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Alternating Direction Method (ADM)</a:t>
            </a:r>
          </a:p>
          <a:p>
            <a:pPr lvl="1" eaLnBrk="1" hangingPunct="1"/>
            <a:r>
              <a:rPr lang="en-US" altLang="en-US" dirty="0" smtClean="0"/>
              <a:t>For each iteration, alternate among the optimization of the augmented </a:t>
            </a:r>
            <a:r>
              <a:rPr lang="en-US" altLang="en-US" dirty="0" err="1" smtClean="0"/>
              <a:t>Lagrangian</a:t>
            </a:r>
            <a:r>
              <a:rPr lang="en-US" altLang="en-US" dirty="0" smtClean="0"/>
              <a:t> function by varying each one of X, </a:t>
            </a:r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k</a:t>
            </a:r>
            <a:r>
              <a:rPr lang="en-US" altLang="en-US" dirty="0" smtClean="0"/>
              <a:t>, Y, Y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, Z, W, M, M</a:t>
            </a:r>
            <a:r>
              <a:rPr lang="en-US" altLang="en-US" baseline="-25000" dirty="0" smtClean="0"/>
              <a:t>k</a:t>
            </a:r>
            <a:r>
              <a:rPr lang="en-US" altLang="en-US" dirty="0" smtClean="0"/>
              <a:t>, N while fixing the other variables</a:t>
            </a:r>
          </a:p>
          <a:p>
            <a:pPr lvl="1" eaLnBrk="1" hangingPunct="1"/>
            <a:r>
              <a:rPr lang="en-US" altLang="en-US" dirty="0" smtClean="0"/>
              <a:t>Improve efficiency through approximate SVD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2E11AF-39B0-468B-B10E-945EE0D99BEC}" type="slidenum">
              <a:rPr lang="en-US" altLang="en-US" sz="1400" u="none" smtClean="0"/>
              <a:pPr eaLnBrk="1" hangingPunct="1"/>
              <a:t>14</a:t>
            </a:fld>
            <a:endParaRPr lang="en-US" altLang="en-US" sz="1400" u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Setting Parameters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697" y="830441"/>
            <a:ext cx="8785225" cy="5570538"/>
          </a:xfrm>
        </p:spPr>
        <p:txBody>
          <a:bodyPr/>
          <a:lstStyle/>
          <a:p>
            <a:endParaRPr kumimoji="1" lang="en-US" altLang="zh-CN" sz="1400" dirty="0" smtClean="0"/>
          </a:p>
          <a:p>
            <a:endParaRPr kumimoji="1" lang="en-US" altLang="zh-CN" sz="4000" dirty="0" smtClean="0"/>
          </a:p>
          <a:p>
            <a:r>
              <a:rPr kumimoji="1" lang="en-US" altLang="zh-CN" sz="4000" dirty="0" smtClean="0"/>
              <a:t> </a:t>
            </a:r>
          </a:p>
          <a:p>
            <a:r>
              <a:rPr kumimoji="1" lang="en-US" altLang="zh-CN" sz="4000" dirty="0" smtClean="0"/>
              <a:t> </a:t>
            </a:r>
          </a:p>
          <a:p>
            <a:r>
              <a:rPr kumimoji="1" lang="en-US" altLang="zh-CN" sz="4000" dirty="0" smtClean="0"/>
              <a:t> </a:t>
            </a:r>
            <a:br>
              <a:rPr kumimoji="1" lang="en-US" altLang="zh-CN" sz="4000" dirty="0" smtClean="0"/>
            </a:br>
            <a:r>
              <a:rPr kumimoji="1" lang="en-US" altLang="zh-CN" sz="2800" dirty="0" smtClean="0"/>
              <a:t>where (</a:t>
            </a:r>
            <a:r>
              <a:rPr kumimoji="1" lang="en-US" altLang="zh-CN" sz="2800" dirty="0" err="1" smtClean="0"/>
              <a:t>m</a:t>
            </a:r>
            <a:r>
              <a:rPr kumimoji="1" lang="en-US" altLang="zh-CN" sz="2800" baseline="-25000" dirty="0" err="1" smtClean="0"/>
              <a:t>X</a:t>
            </a:r>
            <a:r>
              <a:rPr kumimoji="1" lang="en-US" altLang="zh-CN" sz="2800" dirty="0" err="1" smtClean="0"/>
              <a:t>,n</a:t>
            </a:r>
            <a:r>
              <a:rPr kumimoji="1" lang="en-US" altLang="zh-CN" sz="2800" baseline="-25000" dirty="0" err="1" smtClean="0"/>
              <a:t>X</a:t>
            </a:r>
            <a:r>
              <a:rPr kumimoji="1" lang="en-US" altLang="zh-CN" sz="2800" dirty="0" smtClean="0"/>
              <a:t>) is the size of X,</a:t>
            </a:r>
            <a:r>
              <a:rPr kumimoji="1" lang="en-US" altLang="zh-CN" sz="2800" dirty="0"/>
              <a:t/>
            </a:r>
            <a:br>
              <a:rPr kumimoji="1" lang="en-US" altLang="zh-CN" sz="2800" dirty="0"/>
            </a:br>
            <a:r>
              <a:rPr kumimoji="1" lang="en-US" altLang="zh-CN" sz="2800" dirty="0" smtClean="0"/>
              <a:t>           (</a:t>
            </a:r>
            <a:r>
              <a:rPr kumimoji="1" lang="en-US" altLang="zh-CN" sz="2800" dirty="0" err="1" smtClean="0"/>
              <a:t>m</a:t>
            </a:r>
            <a:r>
              <a:rPr kumimoji="1" lang="en-US" altLang="zh-CN" sz="2800" baseline="-25000" dirty="0" err="1" smtClean="0"/>
              <a:t>Y</a:t>
            </a:r>
            <a:r>
              <a:rPr kumimoji="1" lang="en-US" altLang="zh-CN" sz="2800" dirty="0" err="1" smtClean="0"/>
              <a:t>,n</a:t>
            </a:r>
            <a:r>
              <a:rPr kumimoji="1" lang="en-US" altLang="zh-CN" sz="2800" baseline="-25000" dirty="0" err="1" smtClean="0"/>
              <a:t>Y</a:t>
            </a:r>
            <a:r>
              <a:rPr kumimoji="1" lang="en-US" altLang="zh-CN" sz="2800" dirty="0" smtClean="0"/>
              <a:t>) is the size of Y,</a:t>
            </a:r>
            <a:br>
              <a:rPr kumimoji="1" lang="en-US" altLang="zh-CN" sz="2800" dirty="0" smtClean="0"/>
            </a:br>
            <a:r>
              <a:rPr kumimoji="1" lang="en-US" altLang="zh-CN" sz="2800" dirty="0" smtClean="0"/>
              <a:t>           </a:t>
            </a:r>
            <a:r>
              <a:rPr kumimoji="1" lang="el-GR" altLang="zh-CN" sz="2800" dirty="0" smtClean="0"/>
              <a:t>η</a:t>
            </a:r>
            <a:r>
              <a:rPr kumimoji="1" lang="en-US" altLang="zh-CN" sz="2800" dirty="0" smtClean="0"/>
              <a:t>(D) is the fraction of entries</a:t>
            </a:r>
            <a:br>
              <a:rPr kumimoji="1" lang="en-US" altLang="zh-CN" sz="2800" dirty="0" smtClean="0"/>
            </a:br>
            <a:r>
              <a:rPr kumimoji="1" lang="en-US" altLang="zh-CN" sz="2800" dirty="0" smtClean="0"/>
              <a:t>neither missing or erroneous,</a:t>
            </a:r>
            <a:r>
              <a:rPr kumimoji="1" lang="en-US" altLang="zh-CN" sz="2800" dirty="0"/>
              <a:t/>
            </a:r>
            <a:br>
              <a:rPr kumimoji="1" lang="en-US" altLang="zh-CN" sz="2800" dirty="0"/>
            </a:br>
            <a:r>
              <a:rPr kumimoji="1" lang="en-US" altLang="zh-CN" sz="2800" dirty="0" smtClean="0"/>
              <a:t>            </a:t>
            </a:r>
            <a:r>
              <a:rPr kumimoji="1" lang="el-GR" altLang="zh-CN" sz="2800" dirty="0" smtClean="0"/>
              <a:t>θ</a:t>
            </a:r>
            <a:r>
              <a:rPr kumimoji="1" lang="en-US" altLang="zh-CN" sz="2800" dirty="0" smtClean="0"/>
              <a:t> is a control parameter that limits</a:t>
            </a:r>
            <a:br>
              <a:rPr kumimoji="1" lang="en-US" altLang="zh-CN" sz="2800" dirty="0" smtClean="0"/>
            </a:br>
            <a:r>
              <a:rPr kumimoji="1" lang="en-US" altLang="zh-CN" sz="2800" dirty="0" smtClean="0"/>
              <a:t>contamination of dense measurement noise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F70A5-0202-487F-A5F7-ABB7FD9C23D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501292"/>
              </p:ext>
            </p:extLst>
          </p:nvPr>
        </p:nvGraphicFramePr>
        <p:xfrm>
          <a:off x="644358" y="1872797"/>
          <a:ext cx="4244277" cy="86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9" name="公式" r:id="rId4" imgW="1612900" imgH="330200" progId="Equation.3">
                  <p:embed/>
                </p:oleObj>
              </mc:Choice>
              <mc:Fallback>
                <p:oleObj name="公式" r:id="rId4" imgW="16129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358" y="1872797"/>
                        <a:ext cx="4244277" cy="868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360921"/>
              </p:ext>
            </p:extLst>
          </p:nvPr>
        </p:nvGraphicFramePr>
        <p:xfrm>
          <a:off x="655963" y="2633471"/>
          <a:ext cx="2992466" cy="77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0" name="公式" r:id="rId6" imgW="1130300" imgH="292100" progId="Equation.3">
                  <p:embed/>
                </p:oleObj>
              </mc:Choice>
              <mc:Fallback>
                <p:oleObj name="公式" r:id="rId6" imgW="1130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963" y="2633471"/>
                        <a:ext cx="2992466" cy="773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72482"/>
              </p:ext>
            </p:extLst>
          </p:nvPr>
        </p:nvGraphicFramePr>
        <p:xfrm>
          <a:off x="637154" y="3407724"/>
          <a:ext cx="1449635" cy="53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1" name="公式" r:id="rId8" imgW="546100" imgH="203200" progId="Equation.3">
                  <p:embed/>
                </p:oleObj>
              </mc:Choice>
              <mc:Fallback>
                <p:oleObj name="公式" r:id="rId8" imgW="546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154" y="3407724"/>
                        <a:ext cx="1449635" cy="539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75260"/>
              </p:ext>
            </p:extLst>
          </p:nvPr>
        </p:nvGraphicFramePr>
        <p:xfrm>
          <a:off x="1420813" y="843846"/>
          <a:ext cx="74961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2" name="公式" r:id="rId10" imgW="2959100" imgH="457200" progId="Equation.3">
                  <p:embed/>
                </p:oleObj>
              </mc:Choice>
              <mc:Fallback>
                <p:oleObj name="公式" r:id="rId10" imgW="2959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20813" y="843846"/>
                        <a:ext cx="7496175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33050" y="1084862"/>
            <a:ext cx="1059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i="1" u="none" dirty="0" smtClean="0"/>
              <a:t>min:</a:t>
            </a:r>
            <a:endParaRPr kumimoji="1" lang="zh-CN" altLang="en-US" sz="3200" i="1" u="none" dirty="0"/>
          </a:p>
        </p:txBody>
      </p:sp>
      <p:sp>
        <p:nvSpPr>
          <p:cNvPr id="10" name="矩形 9"/>
          <p:cNvSpPr/>
          <p:nvPr/>
        </p:nvSpPr>
        <p:spPr bwMode="auto">
          <a:xfrm>
            <a:off x="1379203" y="1045013"/>
            <a:ext cx="368698" cy="7100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altLang="zh-CN" sz="3200" b="1" u="none" dirty="0">
                <a:solidFill>
                  <a:srgbClr val="FF0000"/>
                </a:solidFill>
              </a:rPr>
              <a:t>α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676468" y="1033558"/>
            <a:ext cx="343576" cy="7100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altLang="zh-CN" sz="3200" b="1" u="none" dirty="0">
                <a:solidFill>
                  <a:srgbClr val="FF0000"/>
                </a:solidFill>
              </a:rPr>
              <a:t>β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179839" y="1550231"/>
            <a:ext cx="270920" cy="3795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l-GR" altLang="zh-CN" sz="3200" b="1" u="none" dirty="0">
                <a:solidFill>
                  <a:srgbClr val="FF0000"/>
                </a:solidFill>
              </a:rPr>
              <a:t>σ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766968" y="1566084"/>
            <a:ext cx="270920" cy="3795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l-GR" altLang="zh-CN" sz="3200" u="none" dirty="0"/>
              <a:t>σ</a:t>
            </a:r>
            <a:endParaRPr kumimoji="0" lang="zh-CN" altLang="en-US" sz="32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04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Setting Parameters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070328"/>
            <a:ext cx="8785225" cy="55705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dirty="0"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ϒ</a:t>
            </a:r>
            <a:r>
              <a:rPr lang="en-US" dirty="0" smtClean="0">
                <a:latin typeface="+mj-lt"/>
              </a:rPr>
              <a:t> reflects the importance of domain knowledge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e.g. temporal-stability varies across traces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Self-tuning algorithm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Drop additional entries in the matrix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Quantify the error of the entries that were present in the matrix but dropped intentionally during the search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Pick </a:t>
            </a:r>
            <a:r>
              <a:rPr lang="el-GR" dirty="0">
                <a:latin typeface="+mj-lt"/>
              </a:rPr>
              <a:t>ϒ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that gives lowest error</a:t>
            </a:r>
            <a:endParaRPr lang="en-US" dirty="0">
              <a:latin typeface="+mj-lt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C3BD50-3EAE-42ED-9942-C20A150AA64A}" type="slidenum">
              <a:rPr lang="en-US" altLang="en-US" sz="1400" u="none" smtClean="0"/>
              <a:pPr eaLnBrk="1" hangingPunct="1"/>
              <a:t>16</a:t>
            </a:fld>
            <a:endParaRPr lang="en-US" altLang="en-US" sz="1400" u="none" smtClean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18682"/>
              </p:ext>
            </p:extLst>
          </p:nvPr>
        </p:nvGraphicFramePr>
        <p:xfrm>
          <a:off x="1420813" y="914401"/>
          <a:ext cx="74961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7" name="公式" r:id="rId4" imgW="2959100" imgH="457200" progId="Equation.3">
                  <p:embed/>
                </p:oleObj>
              </mc:Choice>
              <mc:Fallback>
                <p:oleObj name="公式" r:id="rId4" imgW="2959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0813" y="914401"/>
                        <a:ext cx="7496175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33050" y="1155417"/>
            <a:ext cx="1059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i="1" u="none" dirty="0" smtClean="0"/>
              <a:t>min:</a:t>
            </a:r>
            <a:endParaRPr kumimoji="1" lang="zh-CN" altLang="en-US" sz="3200" i="1" u="none" dirty="0"/>
          </a:p>
        </p:txBody>
      </p:sp>
      <p:sp>
        <p:nvSpPr>
          <p:cNvPr id="17" name="矩形 16"/>
          <p:cNvSpPr/>
          <p:nvPr/>
        </p:nvSpPr>
        <p:spPr bwMode="auto">
          <a:xfrm>
            <a:off x="5766968" y="1636639"/>
            <a:ext cx="270920" cy="3795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l-GR" altLang="zh-CN" sz="3200" u="none" dirty="0"/>
              <a:t>σ</a:t>
            </a:r>
            <a:endParaRPr kumimoji="0" lang="zh-CN" altLang="en-US" sz="32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644071" y="1104113"/>
            <a:ext cx="270920" cy="3795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l-GR" altLang="zh-CN" sz="3200" b="1" u="none" dirty="0">
                <a:solidFill>
                  <a:srgbClr val="FF0000"/>
                </a:solidFill>
              </a:rPr>
              <a:t>γ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68B05C-1286-46EC-A118-704B25936E41}" type="slidenum">
              <a:rPr lang="en-US" altLang="en-US" sz="1400" u="none" smtClean="0"/>
              <a:pPr eaLnBrk="1" hangingPunct="1"/>
              <a:t>17</a:t>
            </a:fld>
            <a:endParaRPr lang="en-US" altLang="en-US" sz="1400" u="none" smtClean="0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Algorithms Compared</a:t>
            </a:r>
          </a:p>
        </p:txBody>
      </p:sp>
      <p:graphicFrame>
        <p:nvGraphicFramePr>
          <p:cNvPr id="634963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69117"/>
              </p:ext>
            </p:extLst>
          </p:nvPr>
        </p:nvGraphicFramePr>
        <p:xfrm>
          <a:off x="268112" y="1468050"/>
          <a:ext cx="8565444" cy="3444240"/>
        </p:xfrm>
        <a:graphic>
          <a:graphicData uri="http://schemas.openxmlformats.org/drawingml/2006/table">
            <a:tbl>
              <a:tblPr/>
              <a:tblGrid>
                <a:gridCol w="3570110"/>
                <a:gridCol w="4995334"/>
              </a:tblGrid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Algorithm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Baseline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Baseline estimate via rank-2 approximation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SVD-base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SRSVD with baseline removal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SVD-base +KNN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Apply KNN after SVD-base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SRMF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776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[SIGCOMM09]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776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Sparsity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Regularized Matrix Factorization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SRMF+KNN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776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[SIGCOMM09]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776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Hybrid of SRMF and KNN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Robust network compressive sensing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11" y="1306689"/>
            <a:ext cx="78740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Self Learned </a:t>
            </a:r>
            <a:r>
              <a:rPr lang="el-GR" altLang="zh-CN" smtClean="0">
                <a:latin typeface="Calibri" pitchFamily="34" charset="0"/>
              </a:rPr>
              <a:t>ϒ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defRPr/>
            </a:pPr>
            <a:fld id="{BA9E4ABA-64F1-4764-AF27-A503F196F1CA}" type="slidenum">
              <a:rPr lang="en-US" altLang="zh-CN" sz="1400" u="none"/>
              <a:pPr>
                <a:defRPr/>
              </a:pPr>
              <a:t>18</a:t>
            </a:fld>
            <a:endParaRPr lang="en-US" altLang="zh-CN" sz="1400" u="none"/>
          </a:p>
        </p:txBody>
      </p:sp>
      <p:sp>
        <p:nvSpPr>
          <p:cNvPr id="4" name="圆角矩形 3"/>
          <p:cNvSpPr/>
          <p:nvPr/>
        </p:nvSpPr>
        <p:spPr bwMode="auto">
          <a:xfrm>
            <a:off x="2419990" y="3745878"/>
            <a:ext cx="1594237" cy="540399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Best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sz="2400" u="none" dirty="0" err="1" smtClean="0"/>
              <a:t>ϒ</a:t>
            </a:r>
            <a:r>
              <a:rPr lang="zh-CN" altLang="en-US" sz="2400" u="none" dirty="0" smtClean="0"/>
              <a:t> </a:t>
            </a:r>
            <a:r>
              <a:rPr lang="en-US" altLang="zh-CN" sz="2400" u="none" dirty="0" smtClean="0"/>
              <a:t>= </a:t>
            </a:r>
            <a:r>
              <a:rPr lang="en-US" altLang="zh-CN" sz="2400" b="1" u="none" dirty="0" smtClean="0">
                <a:solidFill>
                  <a:srgbClr val="FF0000"/>
                </a:solidFill>
              </a:rPr>
              <a:t>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4503264" y="3749669"/>
            <a:ext cx="1594237" cy="540399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Best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sz="2400" u="none" dirty="0" err="1" smtClean="0"/>
              <a:t>ϒ</a:t>
            </a:r>
            <a:r>
              <a:rPr lang="zh-CN" altLang="en-US" sz="2400" u="none" dirty="0" smtClean="0"/>
              <a:t> </a:t>
            </a:r>
            <a:r>
              <a:rPr lang="en-US" altLang="zh-CN" sz="2400" u="none" dirty="0" smtClean="0"/>
              <a:t>= </a:t>
            </a:r>
            <a:r>
              <a:rPr lang="en-US" altLang="zh-CN" sz="2400" b="1" u="none" dirty="0" smtClean="0">
                <a:solidFill>
                  <a:srgbClr val="FF0000"/>
                </a:solidFill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6542231" y="3749669"/>
            <a:ext cx="1773453" cy="540399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Best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sz="2400" u="none" dirty="0" err="1" smtClean="0"/>
              <a:t>ϒ</a:t>
            </a:r>
            <a:r>
              <a:rPr lang="zh-CN" altLang="en-US" sz="2400" u="none" dirty="0" smtClean="0"/>
              <a:t> </a:t>
            </a:r>
            <a:r>
              <a:rPr lang="en-US" altLang="zh-CN" sz="2400" u="none" dirty="0" smtClean="0"/>
              <a:t>= </a:t>
            </a:r>
            <a:r>
              <a:rPr lang="en-US" altLang="zh-CN" sz="2400" b="1" u="none" dirty="0" smtClean="0">
                <a:solidFill>
                  <a:srgbClr val="FF0000"/>
                </a:solidFill>
              </a:rPr>
              <a:t>10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510777" y="5789613"/>
            <a:ext cx="8200231" cy="830997"/>
          </a:xfrm>
          <a:prstGeom prst="rect">
            <a:avLst/>
          </a:prstGeom>
          <a:solidFill>
            <a:srgbClr val="96FF98"/>
          </a:solidFill>
          <a:ln w="38100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j-lt"/>
                <a:cs typeface="+mn-cs"/>
              </a:rPr>
              <a:t>No single </a:t>
            </a:r>
            <a:r>
              <a:rPr lang="el-GR" altLang="zh-CN" sz="2400" dirty="0">
                <a:solidFill>
                  <a:srgbClr val="FF0000"/>
                </a:solidFill>
                <a:latin typeface="+mj-lt"/>
                <a:cs typeface="+mn-cs"/>
              </a:rPr>
              <a:t>ϒ</a:t>
            </a:r>
            <a:r>
              <a:rPr lang="en-US" altLang="zh-CN" sz="2400" dirty="0">
                <a:solidFill>
                  <a:srgbClr val="FF0000"/>
                </a:solidFill>
                <a:latin typeface="+mj-lt"/>
                <a:cs typeface="+mn-cs"/>
              </a:rPr>
              <a:t> works for all traces.</a:t>
            </a:r>
          </a:p>
          <a:p>
            <a:pPr algn="ctr"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j-lt"/>
                <a:cs typeface="+mn-cs"/>
              </a:rPr>
              <a:t>Self tuning allows us to automatically select the best </a:t>
            </a:r>
            <a:r>
              <a:rPr lang="el-GR" altLang="zh-CN" sz="2400" dirty="0" smtClean="0">
                <a:solidFill>
                  <a:srgbClr val="FF0000"/>
                </a:solidFill>
                <a:latin typeface="+mj-lt"/>
                <a:cs typeface="+mn-cs"/>
              </a:rPr>
              <a:t>ϒ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  <a:cs typeface="+mn-cs"/>
              </a:rPr>
              <a:t>.</a:t>
            </a:r>
            <a:endParaRPr lang="en-US" altLang="zh-CN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1" y="1223434"/>
            <a:ext cx="8544454" cy="465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8263"/>
            <a:ext cx="87042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Interpolation under anomalies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defRPr/>
            </a:pPr>
            <a:fld id="{02C73AED-B636-4611-942B-FE948D5D8116}" type="slidenum">
              <a:rPr lang="en-US" altLang="zh-CN" sz="1400" u="none"/>
              <a:pPr>
                <a:defRPr/>
              </a:pPr>
              <a:t>19</a:t>
            </a:fld>
            <a:endParaRPr lang="en-US" altLang="zh-CN" sz="1400" u="none"/>
          </a:p>
        </p:txBody>
      </p:sp>
      <p:sp>
        <p:nvSpPr>
          <p:cNvPr id="47108" name="文本框 4"/>
          <p:cNvSpPr txBox="1">
            <a:spLocks noChangeArrowheads="1"/>
          </p:cNvSpPr>
          <p:nvPr/>
        </p:nvSpPr>
        <p:spPr bwMode="auto">
          <a:xfrm>
            <a:off x="3875088" y="862013"/>
            <a:ext cx="1591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800" b="1" u="none" dirty="0" smtClean="0">
                <a:latin typeface="Times New Roman" pitchFamily="18" charset="0"/>
                <a:ea typeface="SimSun" pitchFamily="2" charset="-122"/>
              </a:rPr>
              <a:t>CU RSSI</a:t>
            </a:r>
            <a:endParaRPr kumimoji="1" lang="zh-CN" altLang="en-US" sz="2800" b="1" u="none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0515" y="5870673"/>
            <a:ext cx="6199684" cy="461665"/>
          </a:xfrm>
          <a:prstGeom prst="rect">
            <a:avLst/>
          </a:prstGeom>
          <a:solidFill>
            <a:srgbClr val="96FF98"/>
          </a:solidFill>
          <a:ln w="38100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j-lt"/>
                <a:cs typeface="+mn-cs"/>
              </a:rPr>
              <a:t>LENS performs the best under anomalies.</a:t>
            </a:r>
          </a:p>
        </p:txBody>
      </p:sp>
    </p:spTree>
    <p:extLst>
      <p:ext uri="{BB962C8B-B14F-4D97-AF65-F5344CB8AC3E}">
        <p14:creationId xmlns:p14="http://schemas.microsoft.com/office/powerpoint/2010/main" val="23417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 Matrices and Applications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44475" y="1190270"/>
            <a:ext cx="8785225" cy="557053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Network matrices</a:t>
            </a:r>
          </a:p>
          <a:p>
            <a:pPr lvl="1" eaLnBrk="1" hangingPunct="1"/>
            <a:r>
              <a:rPr lang="en-US" altLang="en-US" sz="2400" dirty="0" smtClean="0"/>
              <a:t>Traffic matrix</a:t>
            </a:r>
          </a:p>
          <a:p>
            <a:pPr lvl="1" eaLnBrk="1" hangingPunct="1"/>
            <a:r>
              <a:rPr lang="en-US" altLang="en-US" sz="2400" dirty="0"/>
              <a:t>L</a:t>
            </a:r>
            <a:r>
              <a:rPr lang="en-US" altLang="en-US" sz="2400" dirty="0" smtClean="0"/>
              <a:t>oss matrix</a:t>
            </a:r>
          </a:p>
          <a:p>
            <a:pPr lvl="1" eaLnBrk="1" hangingPunct="1"/>
            <a:r>
              <a:rPr lang="en-US" altLang="en-US" sz="2400" dirty="0"/>
              <a:t>D</a:t>
            </a:r>
            <a:r>
              <a:rPr lang="en-US" altLang="en-US" sz="2400" dirty="0" smtClean="0"/>
              <a:t>elay matrix</a:t>
            </a:r>
          </a:p>
          <a:p>
            <a:pPr lvl="1" eaLnBrk="1" hangingPunct="1"/>
            <a:r>
              <a:rPr lang="en-US" altLang="en-US" sz="2400" dirty="0" smtClean="0"/>
              <a:t>Channel State Information (CSI) matrix</a:t>
            </a:r>
          </a:p>
          <a:p>
            <a:pPr lvl="1" eaLnBrk="1" hangingPunct="1"/>
            <a:r>
              <a:rPr lang="en-US" altLang="en-US" sz="2400" dirty="0" smtClean="0"/>
              <a:t>RSS matrix</a:t>
            </a:r>
            <a:endParaRPr lang="en-US" altLang="en-US" sz="2800" dirty="0" smtClean="0"/>
          </a:p>
          <a:p>
            <a:pPr lvl="1" eaLnBrk="1" hangingPunct="1"/>
            <a:endParaRPr lang="en-US" altLang="en-US" sz="2400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6116C-5DCB-46FF-90D8-5061D3763292}" type="slidenum">
              <a:rPr lang="en-US" altLang="en-US" sz="1400" u="none" smtClean="0"/>
              <a:pPr eaLnBrk="1" hangingPunct="1"/>
              <a:t>2</a:t>
            </a:fld>
            <a:endParaRPr lang="en-US" altLang="en-US" sz="1400" u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90" y="1336323"/>
            <a:ext cx="8532877" cy="465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8263"/>
            <a:ext cx="87042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Interpolation without anomalies</a:t>
            </a:r>
            <a:endParaRPr lang="en-US" altLang="zh-CN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defRPr/>
            </a:pPr>
            <a:fld id="{02C73AED-B636-4611-942B-FE948D5D8116}" type="slidenum">
              <a:rPr lang="en-US" altLang="zh-CN" sz="1400" u="none"/>
              <a:pPr>
                <a:defRPr/>
              </a:pPr>
              <a:t>20</a:t>
            </a:fld>
            <a:endParaRPr lang="en-US" altLang="zh-CN" sz="1400" u="none"/>
          </a:p>
        </p:txBody>
      </p:sp>
      <p:sp>
        <p:nvSpPr>
          <p:cNvPr id="47108" name="文本框 4"/>
          <p:cNvSpPr txBox="1">
            <a:spLocks noChangeArrowheads="1"/>
          </p:cNvSpPr>
          <p:nvPr/>
        </p:nvSpPr>
        <p:spPr bwMode="auto">
          <a:xfrm>
            <a:off x="3788490" y="920409"/>
            <a:ext cx="1591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800" b="1" u="none" dirty="0" smtClean="0">
                <a:latin typeface="Times New Roman" pitchFamily="18" charset="0"/>
                <a:ea typeface="SimSun" pitchFamily="2" charset="-122"/>
              </a:rPr>
              <a:t>CU RSSI</a:t>
            </a:r>
            <a:endParaRPr kumimoji="1" lang="zh-CN" altLang="en-US" sz="2800" b="1" u="none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471" y="5870673"/>
            <a:ext cx="7207773" cy="461665"/>
          </a:xfrm>
          <a:prstGeom prst="rect">
            <a:avLst/>
          </a:prstGeom>
          <a:solidFill>
            <a:srgbClr val="96FF98"/>
          </a:solidFill>
          <a:ln w="38100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j-lt"/>
                <a:cs typeface="+mn-cs"/>
              </a:rPr>
              <a:t>LENS performs the best even without anomalies.</a:t>
            </a:r>
          </a:p>
        </p:txBody>
      </p:sp>
    </p:spTree>
    <p:extLst>
      <p:ext uri="{BB962C8B-B14F-4D97-AF65-F5344CB8AC3E}">
        <p14:creationId xmlns:p14="http://schemas.microsoft.com/office/powerpoint/2010/main" val="32001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Main contributions</a:t>
            </a:r>
          </a:p>
          <a:p>
            <a:pPr lvl="1" eaLnBrk="1" hangingPunct="1"/>
            <a:r>
              <a:rPr lang="en-US" altLang="en-US" sz="2400" dirty="0" smtClean="0"/>
              <a:t>Important </a:t>
            </a:r>
            <a:r>
              <a:rPr lang="en-US" altLang="en-US" sz="2400" dirty="0"/>
              <a:t>impact of anomalies in </a:t>
            </a:r>
            <a:r>
              <a:rPr lang="en-US" altLang="en-US" sz="2400" dirty="0" smtClean="0"/>
              <a:t>matrix </a:t>
            </a:r>
            <a:r>
              <a:rPr lang="en-US" altLang="en-US" sz="2400" dirty="0"/>
              <a:t>interpolation</a:t>
            </a:r>
          </a:p>
          <a:p>
            <a:pPr lvl="1" eaLnBrk="1" hangingPunct="1"/>
            <a:r>
              <a:rPr lang="en-US" altLang="en-US" sz="2400" dirty="0" smtClean="0"/>
              <a:t>Decompose a matrix into </a:t>
            </a:r>
          </a:p>
          <a:p>
            <a:pPr lvl="2" eaLnBrk="1" hangingPunct="1"/>
            <a:r>
              <a:rPr lang="en-US" altLang="en-US" dirty="0" smtClean="0"/>
              <a:t>a low-rank matrix, </a:t>
            </a:r>
          </a:p>
          <a:p>
            <a:pPr lvl="2" eaLnBrk="1" hangingPunct="1"/>
            <a:r>
              <a:rPr lang="en-US" altLang="en-US" dirty="0" smtClean="0"/>
              <a:t>a sparse anomaly matrix, </a:t>
            </a:r>
          </a:p>
          <a:p>
            <a:pPr lvl="2" eaLnBrk="1" hangingPunct="1"/>
            <a:r>
              <a:rPr lang="en-US" altLang="en-US" dirty="0" smtClean="0"/>
              <a:t>a dense but small noise matrix</a:t>
            </a:r>
          </a:p>
          <a:p>
            <a:pPr lvl="1" eaLnBrk="1" hangingPunct="1"/>
            <a:r>
              <a:rPr lang="en-US" altLang="en-US" sz="2400" dirty="0" smtClean="0"/>
              <a:t>An efficient optimization algorithm</a:t>
            </a:r>
          </a:p>
          <a:p>
            <a:pPr lvl="1" eaLnBrk="1" hangingPunct="1"/>
            <a:r>
              <a:rPr lang="en-US" altLang="en-US" sz="2400" dirty="0" smtClean="0"/>
              <a:t>A self-learning algorithm to automatically tune the parameters</a:t>
            </a:r>
          </a:p>
          <a:p>
            <a:pPr eaLnBrk="1" hangingPunct="1"/>
            <a:r>
              <a:rPr lang="en-US" altLang="en-US" sz="2800" dirty="0" smtClean="0"/>
              <a:t>Future work</a:t>
            </a:r>
          </a:p>
          <a:p>
            <a:pPr lvl="1" eaLnBrk="1" hangingPunct="1"/>
            <a:r>
              <a:rPr lang="en-US" altLang="en-US" sz="2400" dirty="0" smtClean="0"/>
              <a:t>Applying it to spectrum sensing, channel estimation, localization, etc.</a:t>
            </a:r>
          </a:p>
          <a:p>
            <a:pPr lvl="1" eaLnBrk="1" hangingPunct="1"/>
            <a:endParaRPr lang="en-US" altLang="en-US" sz="2400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288E86-2B5C-487F-8DCB-84A9C87256F7}" type="slidenum">
              <a:rPr lang="en-US" altLang="en-US" sz="1400" u="none" smtClean="0"/>
              <a:pPr eaLnBrk="1" hangingPunct="1"/>
              <a:t>21</a:t>
            </a:fld>
            <a:endParaRPr lang="en-US" altLang="en-US" sz="1400" u="non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C94343-87E6-4175-A6BF-9BEBD1FDAC57}" type="slidenum">
              <a:rPr lang="en-US" altLang="en-US" sz="1400" u="none" smtClean="0"/>
              <a:pPr eaLnBrk="1" hangingPunct="1"/>
              <a:t>22</a:t>
            </a:fld>
            <a:endParaRPr lang="en-US" altLang="en-US" sz="1400" u="none" smtClean="0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695575"/>
            <a:ext cx="87042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u="none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Evaluation Methodology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Metric</a:t>
            </a:r>
          </a:p>
          <a:p>
            <a:pPr lvl="1"/>
            <a:r>
              <a:rPr kumimoji="1" lang="en-US" altLang="zh-CN" sz="2400" u="sng" dirty="0" smtClean="0"/>
              <a:t>N</a:t>
            </a:r>
            <a:r>
              <a:rPr kumimoji="1" lang="en-US" altLang="zh-CN" sz="2400" dirty="0" smtClean="0"/>
              <a:t>ormalized </a:t>
            </a:r>
            <a:r>
              <a:rPr kumimoji="1" lang="en-US" altLang="zh-CN" sz="2400" u="sng" dirty="0" smtClean="0"/>
              <a:t>M</a:t>
            </a:r>
            <a:r>
              <a:rPr kumimoji="1" lang="en-US" altLang="zh-CN" sz="2400" dirty="0" smtClean="0"/>
              <a:t>ean </a:t>
            </a:r>
            <a:r>
              <a:rPr kumimoji="1" lang="en-US" altLang="zh-CN" sz="2400" u="sng" dirty="0" smtClean="0"/>
              <a:t>A</a:t>
            </a:r>
            <a:r>
              <a:rPr kumimoji="1" lang="en-US" altLang="zh-CN" sz="2400" dirty="0" smtClean="0"/>
              <a:t>bsolute </a:t>
            </a:r>
            <a:r>
              <a:rPr kumimoji="1" lang="en-US" altLang="zh-CN" sz="2400" u="sng" dirty="0" smtClean="0"/>
              <a:t>E</a:t>
            </a:r>
            <a:r>
              <a:rPr kumimoji="1" lang="en-US" altLang="zh-CN" sz="2400" dirty="0" smtClean="0"/>
              <a:t>rror for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missing values</a:t>
            </a:r>
          </a:p>
          <a:p>
            <a:pPr lvl="1"/>
            <a:endParaRPr kumimoji="1" lang="en-US" altLang="zh-CN" sz="2400" dirty="0">
              <a:solidFill>
                <a:srgbClr val="FF0000"/>
              </a:solidFill>
            </a:endParaRPr>
          </a:p>
          <a:p>
            <a:pPr lvl="1"/>
            <a:endParaRPr kumimoji="1" lang="en-US" altLang="zh-CN" sz="2400" dirty="0" smtClean="0">
              <a:solidFill>
                <a:srgbClr val="FF0000"/>
              </a:solidFill>
            </a:endParaRPr>
          </a:p>
          <a:p>
            <a:pPr lvl="1"/>
            <a:endParaRPr kumimoji="1" lang="en-US" altLang="zh-CN" sz="2400" dirty="0">
              <a:solidFill>
                <a:srgbClr val="FF0000"/>
              </a:solidFill>
            </a:endParaRPr>
          </a:p>
          <a:p>
            <a:pPr lvl="1"/>
            <a:endParaRPr kumimoji="1" lang="en-US" altLang="zh-CN" sz="2400" dirty="0" smtClean="0">
              <a:solidFill>
                <a:srgbClr val="FF0000"/>
              </a:solidFill>
            </a:endParaRPr>
          </a:p>
          <a:p>
            <a:r>
              <a:rPr kumimoji="1" lang="en-US" altLang="zh-CN" sz="2800" dirty="0" smtClean="0"/>
              <a:t>Report the average </a:t>
            </a:r>
            <a:r>
              <a:rPr kumimoji="1" lang="en-US" altLang="zh-CN" sz="2800" dirty="0"/>
              <a:t>of 10 random </a:t>
            </a:r>
            <a:r>
              <a:rPr kumimoji="1" lang="en-US" altLang="zh-CN" sz="2800" dirty="0" smtClean="0"/>
              <a:t>runs</a:t>
            </a:r>
          </a:p>
          <a:p>
            <a:r>
              <a:rPr kumimoji="1" lang="en-US" altLang="zh-CN" sz="2800" dirty="0" smtClean="0"/>
              <a:t>Anomaly generation</a:t>
            </a:r>
          </a:p>
          <a:p>
            <a:pPr lvl="1"/>
            <a:r>
              <a:rPr kumimoji="1" lang="en-US" altLang="zh-CN" sz="2400" dirty="0" smtClean="0"/>
              <a:t>Inject an</a:t>
            </a:r>
            <a:r>
              <a:rPr kumimoji="1" lang="en-US" altLang="zh-CN" sz="2400" dirty="0"/>
              <a:t>omalies to a varying fraction of entries with varying </a:t>
            </a:r>
            <a:r>
              <a:rPr kumimoji="1" lang="en-US" altLang="zh-CN" sz="2400" dirty="0" smtClean="0"/>
              <a:t>sizes</a:t>
            </a:r>
          </a:p>
          <a:p>
            <a:r>
              <a:rPr kumimoji="1" lang="en-US" altLang="zh-CN" sz="2800" dirty="0" smtClean="0"/>
              <a:t>Different </a:t>
            </a:r>
            <a:r>
              <a:rPr kumimoji="1" lang="en-US" altLang="zh-CN" sz="2800" dirty="0"/>
              <a:t>dropping </a:t>
            </a:r>
            <a:r>
              <a:rPr kumimoji="1" lang="en-US" altLang="zh-CN" sz="2800" dirty="0" smtClean="0"/>
              <a:t>models</a:t>
            </a:r>
            <a:endParaRPr kumimoji="1" lang="zh-CN" altLang="en-US" sz="2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F70A5-0202-487F-A5F7-ABB7FD9C23D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68467"/>
              </p:ext>
            </p:extLst>
          </p:nvPr>
        </p:nvGraphicFramePr>
        <p:xfrm>
          <a:off x="1324842" y="2139519"/>
          <a:ext cx="5556230" cy="161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4" name="公式" r:id="rId4" imgW="2146300" imgH="749300" progId="Equation.3">
                  <p:embed/>
                </p:oleObj>
              </mc:Choice>
              <mc:Fallback>
                <p:oleObj name="公式" r:id="rId4" imgW="21463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4842" y="2139519"/>
                        <a:ext cx="5556230" cy="161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5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 of Other Results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The </a:t>
            </a:r>
            <a:r>
              <a:rPr kumimoji="1" lang="en-US" altLang="zh-CN" sz="2800" dirty="0"/>
              <a:t>improvement of LENS increases with </a:t>
            </a:r>
            <a:r>
              <a:rPr kumimoji="1" lang="en-US" altLang="zh-CN" sz="2800" dirty="0">
                <a:solidFill>
                  <a:srgbClr val="FF0000"/>
                </a:solidFill>
              </a:rPr>
              <a:t>anomaly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sizes </a:t>
            </a:r>
            <a:r>
              <a:rPr kumimoji="1" lang="en-US" altLang="zh-CN" sz="2800" dirty="0" smtClean="0"/>
              <a:t>and </a:t>
            </a:r>
            <a:r>
              <a:rPr kumimoji="1" lang="en-US" altLang="zh-CN" sz="2800" dirty="0">
                <a:solidFill>
                  <a:srgbClr val="FF0000"/>
                </a:solidFill>
              </a:rPr>
              <a:t>#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anomalies</a:t>
            </a:r>
            <a:r>
              <a:rPr kumimoji="1" lang="en-US" altLang="zh-CN" sz="2800" dirty="0" smtClean="0"/>
              <a:t>.</a:t>
            </a:r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LENS </a:t>
            </a:r>
            <a:r>
              <a:rPr kumimoji="1" lang="en-US" altLang="zh-CN" sz="2800" dirty="0"/>
              <a:t>consistently performs the best under different </a:t>
            </a:r>
            <a:r>
              <a:rPr kumimoji="1" lang="en-US" altLang="zh-CN" sz="2800" dirty="0">
                <a:solidFill>
                  <a:srgbClr val="FF0000"/>
                </a:solidFill>
              </a:rPr>
              <a:t>dropping modes</a:t>
            </a:r>
            <a:r>
              <a:rPr kumimoji="1" lang="en-US" altLang="zh-CN" sz="2800" dirty="0"/>
              <a:t>. 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LENS </a:t>
            </a:r>
            <a:r>
              <a:rPr kumimoji="1" lang="en-US" altLang="zh-CN" sz="2800" dirty="0"/>
              <a:t>yields the lowest </a:t>
            </a:r>
            <a:r>
              <a:rPr kumimoji="1" lang="en-US" altLang="zh-CN" sz="2800" dirty="0">
                <a:solidFill>
                  <a:srgbClr val="FF0000"/>
                </a:solidFill>
              </a:rPr>
              <a:t>prediction</a:t>
            </a:r>
            <a:r>
              <a:rPr kumimoji="1" lang="en-US" altLang="zh-CN" sz="2800" dirty="0"/>
              <a:t> error</a:t>
            </a:r>
            <a:r>
              <a:rPr kumimoji="1" lang="en-US" altLang="zh-CN" sz="2800" dirty="0" smtClean="0"/>
              <a:t>.</a:t>
            </a:r>
            <a:endParaRPr kumimoji="1" lang="en-US" altLang="zh-CN" sz="2800" dirty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LENS </a:t>
            </a:r>
            <a:r>
              <a:rPr kumimoji="1" lang="en-US" altLang="zh-CN" sz="2800" dirty="0"/>
              <a:t>achieves higher </a:t>
            </a:r>
            <a:r>
              <a:rPr kumimoji="1" lang="en-US" altLang="zh-CN" sz="2800" dirty="0">
                <a:solidFill>
                  <a:srgbClr val="FF0000"/>
                </a:solidFill>
              </a:rPr>
              <a:t>anomaly detection </a:t>
            </a:r>
            <a:r>
              <a:rPr kumimoji="1" lang="en-US" altLang="zh-CN" sz="2800" dirty="0"/>
              <a:t>accuracy.</a:t>
            </a:r>
            <a:endParaRPr kumimoji="1" lang="zh-CN" altLang="en-US" sz="2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F70A5-0202-487F-A5F7-ABB7FD9C23D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B186B5-2403-4F42-BC4B-9001423CCBF4}" type="slidenum">
              <a:rPr lang="en-US" altLang="en-US" sz="1400" u="none" smtClean="0"/>
              <a:pPr eaLnBrk="1" hangingPunct="1"/>
              <a:t>3</a:t>
            </a:fld>
            <a:endParaRPr lang="en-US" altLang="en-US" sz="1400" u="none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797050"/>
            <a:ext cx="8556625" cy="2843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>
                <a:solidFill>
                  <a:srgbClr val="FF0000"/>
                </a:solidFill>
              </a:rPr>
              <a:t>Q</a:t>
            </a:r>
            <a:r>
              <a:rPr lang="en-US" altLang="en-US" dirty="0" smtClean="0"/>
              <a:t>: How to fill in missing values in a matrix?</a:t>
            </a:r>
          </a:p>
        </p:txBody>
      </p:sp>
    </p:spTree>
    <p:extLst>
      <p:ext uri="{BB962C8B-B14F-4D97-AF65-F5344CB8AC3E}">
        <p14:creationId xmlns:p14="http://schemas.microsoft.com/office/powerpoint/2010/main" val="33477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89049" y="3453319"/>
            <a:ext cx="8988778" cy="3287889"/>
            <a:chOff x="89049" y="3453319"/>
            <a:chExt cx="8988778" cy="3287889"/>
          </a:xfrm>
        </p:grpSpPr>
        <p:sp>
          <p:nvSpPr>
            <p:cNvPr id="48" name="矩形 47"/>
            <p:cNvSpPr/>
            <p:nvPr/>
          </p:nvSpPr>
          <p:spPr bwMode="auto">
            <a:xfrm>
              <a:off x="89049" y="3453319"/>
              <a:ext cx="8988778" cy="32878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9" name="Group 3"/>
            <p:cNvGrpSpPr>
              <a:grpSpLocks/>
            </p:cNvGrpSpPr>
            <p:nvPr/>
          </p:nvGrpSpPr>
          <p:grpSpPr bwMode="auto">
            <a:xfrm>
              <a:off x="92788" y="3571969"/>
              <a:ext cx="3870480" cy="3061260"/>
              <a:chOff x="931" y="1324"/>
              <a:chExt cx="2138" cy="1691"/>
            </a:xfrm>
          </p:grpSpPr>
          <p:sp>
            <p:nvSpPr>
              <p:cNvPr id="50" name="Rectangle 4"/>
              <p:cNvSpPr>
                <a:spLocks noChangeArrowheads="1"/>
              </p:cNvSpPr>
              <p:nvPr/>
            </p:nvSpPr>
            <p:spPr bwMode="auto">
              <a:xfrm rot="1691944">
                <a:off x="1381" y="1640"/>
                <a:ext cx="243" cy="18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cs typeface="+mn-cs"/>
                </a:endParaRPr>
              </a:p>
            </p:txBody>
          </p:sp>
          <p:sp>
            <p:nvSpPr>
              <p:cNvPr id="51" name="Freeform 5"/>
              <p:cNvSpPr>
                <a:spLocks/>
              </p:cNvSpPr>
              <p:nvPr/>
            </p:nvSpPr>
            <p:spPr bwMode="auto">
              <a:xfrm>
                <a:off x="1282" y="1736"/>
                <a:ext cx="377" cy="889"/>
              </a:xfrm>
              <a:custGeom>
                <a:avLst/>
                <a:gdLst>
                  <a:gd name="T0" fmla="*/ 57 w 608"/>
                  <a:gd name="T1" fmla="*/ 960 h 960"/>
                  <a:gd name="T2" fmla="*/ 378 w 608"/>
                  <a:gd name="T3" fmla="*/ 751 h 960"/>
                  <a:gd name="T4" fmla="*/ 578 w 608"/>
                  <a:gd name="T5" fmla="*/ 611 h 960"/>
                  <a:gd name="T6" fmla="*/ 661 w 608"/>
                  <a:gd name="T7" fmla="*/ 472 h 960"/>
                  <a:gd name="T8" fmla="*/ 520 w 608"/>
                  <a:gd name="T9" fmla="*/ 291 h 960"/>
                  <a:gd name="T10" fmla="*/ 224 w 608"/>
                  <a:gd name="T11" fmla="*/ 111 h 960"/>
                  <a:gd name="T12" fmla="*/ 0 w 608"/>
                  <a:gd name="T13" fmla="*/ 0 h 9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8" h="960">
                    <a:moveTo>
                      <a:pt x="53" y="960"/>
                    </a:moveTo>
                    <a:cubicBezTo>
                      <a:pt x="159" y="884"/>
                      <a:pt x="265" y="809"/>
                      <a:pt x="343" y="751"/>
                    </a:cubicBezTo>
                    <a:cubicBezTo>
                      <a:pt x="421" y="693"/>
                      <a:pt x="481" y="657"/>
                      <a:pt x="524" y="611"/>
                    </a:cubicBezTo>
                    <a:cubicBezTo>
                      <a:pt x="567" y="565"/>
                      <a:pt x="608" y="525"/>
                      <a:pt x="599" y="472"/>
                    </a:cubicBezTo>
                    <a:cubicBezTo>
                      <a:pt x="590" y="419"/>
                      <a:pt x="537" y="351"/>
                      <a:pt x="471" y="291"/>
                    </a:cubicBezTo>
                    <a:cubicBezTo>
                      <a:pt x="405" y="231"/>
                      <a:pt x="282" y="159"/>
                      <a:pt x="204" y="111"/>
                    </a:cubicBezTo>
                    <a:cubicBezTo>
                      <a:pt x="126" y="63"/>
                      <a:pt x="63" y="31"/>
                      <a:pt x="0" y="0"/>
                    </a:cubicBezTo>
                  </a:path>
                </a:pathLst>
              </a:custGeom>
              <a:noFill/>
              <a:ln w="57150" cap="flat" cmpd="sng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2" name="Freeform 6"/>
              <p:cNvSpPr>
                <a:spLocks/>
              </p:cNvSpPr>
              <p:nvPr/>
            </p:nvSpPr>
            <p:spPr bwMode="auto">
              <a:xfrm flipV="1">
                <a:off x="1464" y="2274"/>
                <a:ext cx="1263" cy="468"/>
              </a:xfrm>
              <a:custGeom>
                <a:avLst/>
                <a:gdLst>
                  <a:gd name="T0" fmla="*/ 0 w 1872"/>
                  <a:gd name="T1" fmla="*/ 0 h 528"/>
                  <a:gd name="T2" fmla="*/ 901 w 1872"/>
                  <a:gd name="T3" fmla="*/ 432 h 528"/>
                  <a:gd name="T4" fmla="*/ 2067 w 1872"/>
                  <a:gd name="T5" fmla="*/ 528 h 5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72" h="528">
                    <a:moveTo>
                      <a:pt x="0" y="0"/>
                    </a:moveTo>
                    <a:cubicBezTo>
                      <a:pt x="252" y="172"/>
                      <a:pt x="504" y="344"/>
                      <a:pt x="816" y="432"/>
                    </a:cubicBezTo>
                    <a:cubicBezTo>
                      <a:pt x="1128" y="520"/>
                      <a:pt x="1500" y="524"/>
                      <a:pt x="1872" y="528"/>
                    </a:cubicBezTo>
                  </a:path>
                </a:pathLst>
              </a:custGeom>
              <a:noFill/>
              <a:ln w="57150" cap="flat" cmpd="sng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1433" y="1579"/>
                <a:ext cx="1279" cy="468"/>
              </a:xfrm>
              <a:custGeom>
                <a:avLst/>
                <a:gdLst>
                  <a:gd name="T0" fmla="*/ 0 w 1872"/>
                  <a:gd name="T1" fmla="*/ 0 h 528"/>
                  <a:gd name="T2" fmla="*/ 943 w 1872"/>
                  <a:gd name="T3" fmla="*/ 313 h 528"/>
                  <a:gd name="T4" fmla="*/ 2164 w 1872"/>
                  <a:gd name="T5" fmla="*/ 382 h 5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72" h="528">
                    <a:moveTo>
                      <a:pt x="0" y="0"/>
                    </a:moveTo>
                    <a:cubicBezTo>
                      <a:pt x="252" y="172"/>
                      <a:pt x="504" y="344"/>
                      <a:pt x="816" y="432"/>
                    </a:cubicBezTo>
                    <a:cubicBezTo>
                      <a:pt x="1128" y="520"/>
                      <a:pt x="1500" y="524"/>
                      <a:pt x="1872" y="528"/>
                    </a:cubicBezTo>
                  </a:path>
                </a:pathLst>
              </a:custGeom>
              <a:noFill/>
              <a:ln w="57150" cap="flat" cmpd="sng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 flipV="1">
                <a:off x="1224" y="2157"/>
                <a:ext cx="685" cy="663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>
                  <a:cs typeface="+mn-cs"/>
                </a:endParaRPr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1888" y="2148"/>
                <a:ext cx="886" cy="17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>
                  <a:cs typeface="+mn-cs"/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176" y="1524"/>
                <a:ext cx="733" cy="649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>
                  <a:cs typeface="+mn-cs"/>
                </a:endParaRPr>
              </a:p>
            </p:txBody>
          </p:sp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1006" y="1324"/>
                <a:ext cx="427" cy="419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2400" u="none" dirty="0">
                    <a:latin typeface="Tahoma" charset="0"/>
                    <a:cs typeface="+mn-cs"/>
                  </a:rPr>
                  <a:t>1</a:t>
                </a:r>
              </a:p>
            </p:txBody>
          </p:sp>
          <p:sp>
            <p:nvSpPr>
              <p:cNvPr id="60" name="Oval 12"/>
              <p:cNvSpPr>
                <a:spLocks noChangeArrowheads="1"/>
              </p:cNvSpPr>
              <p:nvPr/>
            </p:nvSpPr>
            <p:spPr bwMode="auto">
              <a:xfrm>
                <a:off x="1015" y="2596"/>
                <a:ext cx="426" cy="419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2400" u="none">
                    <a:latin typeface="Tahoma" charset="0"/>
                    <a:cs typeface="+mn-cs"/>
                  </a:rPr>
                  <a:t>3</a:t>
                </a:r>
              </a:p>
            </p:txBody>
          </p:sp>
          <p:sp>
            <p:nvSpPr>
              <p:cNvPr id="61" name="Oval 13"/>
              <p:cNvSpPr>
                <a:spLocks noChangeArrowheads="1"/>
              </p:cNvSpPr>
              <p:nvPr/>
            </p:nvSpPr>
            <p:spPr bwMode="auto">
              <a:xfrm>
                <a:off x="2641" y="1939"/>
                <a:ext cx="428" cy="421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2400" u="none" dirty="0">
                    <a:latin typeface="Tahoma" charset="0"/>
                    <a:cs typeface="+mn-cs"/>
                  </a:rPr>
                  <a:t>2</a:t>
                </a:r>
              </a:p>
            </p:txBody>
          </p:sp>
          <p:sp>
            <p:nvSpPr>
              <p:cNvPr id="62" name="Oval 14"/>
              <p:cNvSpPr>
                <a:spLocks noChangeArrowheads="1"/>
              </p:cNvSpPr>
              <p:nvPr/>
            </p:nvSpPr>
            <p:spPr bwMode="auto">
              <a:xfrm>
                <a:off x="1702" y="1962"/>
                <a:ext cx="436" cy="42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9144" anchor="ctr"/>
              <a:lstStyle/>
              <a:p>
                <a:pPr algn="ctr" eaLnBrk="0" hangingPunct="0">
                  <a:defRPr/>
                </a:pPr>
                <a:r>
                  <a:rPr lang="en-US" sz="1800" b="1" u="none" dirty="0">
                    <a:latin typeface="Tahoma" charset="0"/>
                    <a:cs typeface="+mn-cs"/>
                  </a:rPr>
                  <a:t>router</a:t>
                </a:r>
              </a:p>
            </p:txBody>
          </p:sp>
          <p:sp>
            <p:nvSpPr>
              <p:cNvPr id="63" name="Text Box 15"/>
              <p:cNvSpPr txBox="1">
                <a:spLocks noChangeArrowheads="1"/>
              </p:cNvSpPr>
              <p:nvPr/>
            </p:nvSpPr>
            <p:spPr bwMode="auto">
              <a:xfrm>
                <a:off x="1961" y="2420"/>
                <a:ext cx="544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flow 1</a:t>
                </a:r>
              </a:p>
            </p:txBody>
          </p:sp>
          <p:sp>
            <p:nvSpPr>
              <p:cNvPr id="64" name="Text Box 16"/>
              <p:cNvSpPr txBox="1">
                <a:spLocks noChangeArrowheads="1"/>
              </p:cNvSpPr>
              <p:nvPr/>
            </p:nvSpPr>
            <p:spPr bwMode="auto">
              <a:xfrm>
                <a:off x="1723" y="1581"/>
                <a:ext cx="544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flow 3</a:t>
                </a:r>
              </a:p>
            </p:txBody>
          </p:sp>
          <p:sp>
            <p:nvSpPr>
              <p:cNvPr id="65" name="Text Box 17"/>
              <p:cNvSpPr txBox="1">
                <a:spLocks noChangeArrowheads="1"/>
              </p:cNvSpPr>
              <p:nvPr/>
            </p:nvSpPr>
            <p:spPr bwMode="auto">
              <a:xfrm>
                <a:off x="1059" y="2071"/>
                <a:ext cx="561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flow 2</a:t>
                </a:r>
              </a:p>
            </p:txBody>
          </p:sp>
          <p:sp>
            <p:nvSpPr>
              <p:cNvPr id="66" name="Text Box 18"/>
              <p:cNvSpPr txBox="1">
                <a:spLocks noChangeArrowheads="1"/>
              </p:cNvSpPr>
              <p:nvPr/>
            </p:nvSpPr>
            <p:spPr bwMode="auto">
              <a:xfrm>
                <a:off x="2262" y="1817"/>
                <a:ext cx="499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latin typeface="Tahoma" charset="0"/>
                    <a:cs typeface="+mn-cs"/>
                  </a:rPr>
                  <a:t>link 2</a:t>
                </a:r>
              </a:p>
            </p:txBody>
          </p:sp>
          <p:sp>
            <p:nvSpPr>
              <p:cNvPr id="67" name="Text Box 19"/>
              <p:cNvSpPr txBox="1">
                <a:spLocks noChangeArrowheads="1"/>
              </p:cNvSpPr>
              <p:nvPr/>
            </p:nvSpPr>
            <p:spPr bwMode="auto">
              <a:xfrm>
                <a:off x="931" y="1788"/>
                <a:ext cx="535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latin typeface="Tahoma" charset="0"/>
                    <a:cs typeface="+mn-cs"/>
                  </a:rPr>
                  <a:t>link 1</a:t>
                </a:r>
              </a:p>
            </p:txBody>
          </p:sp>
          <p:sp>
            <p:nvSpPr>
              <p:cNvPr id="68" name="Text Box 20"/>
              <p:cNvSpPr txBox="1">
                <a:spLocks noChangeArrowheads="1"/>
              </p:cNvSpPr>
              <p:nvPr/>
            </p:nvSpPr>
            <p:spPr bwMode="auto">
              <a:xfrm>
                <a:off x="1475" y="2653"/>
                <a:ext cx="554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latin typeface="Tahoma" charset="0"/>
                    <a:cs typeface="+mn-cs"/>
                  </a:rPr>
                  <a:t>link 3</a:t>
                </a:r>
              </a:p>
            </p:txBody>
          </p:sp>
        </p:grpSp>
        <p:graphicFrame>
          <p:nvGraphicFramePr>
            <p:cNvPr id="70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832673"/>
                </p:ext>
              </p:extLst>
            </p:nvPr>
          </p:nvGraphicFramePr>
          <p:xfrm>
            <a:off x="5135563" y="4163130"/>
            <a:ext cx="3694112" cy="231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45" name="公式" r:id="rId4" imgW="1574800" imgH="838200" progId="Equation.3">
                    <p:embed/>
                  </p:oleObj>
                </mc:Choice>
                <mc:Fallback>
                  <p:oleObj name="公式" r:id="rId4" imgW="1574800" imgH="83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5563" y="4163130"/>
                          <a:ext cx="3694112" cy="2312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" name="组 71"/>
            <p:cNvGrpSpPr/>
            <p:nvPr/>
          </p:nvGrpSpPr>
          <p:grpSpPr>
            <a:xfrm>
              <a:off x="4212380" y="3936130"/>
              <a:ext cx="3551236" cy="2299436"/>
              <a:chOff x="4212380" y="3936130"/>
              <a:chExt cx="3551236" cy="2299436"/>
            </a:xfrm>
          </p:grpSpPr>
          <p:sp>
            <p:nvSpPr>
              <p:cNvPr id="73" name="Text Box 15"/>
              <p:cNvSpPr txBox="1">
                <a:spLocks noChangeArrowheads="1"/>
              </p:cNvSpPr>
              <p:nvPr/>
            </p:nvSpPr>
            <p:spPr bwMode="auto">
              <a:xfrm>
                <a:off x="4212381" y="4480818"/>
                <a:ext cx="984818" cy="4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flow 1</a:t>
                </a:r>
              </a:p>
            </p:txBody>
          </p:sp>
          <p:sp>
            <p:nvSpPr>
              <p:cNvPr id="74" name="Text Box 15"/>
              <p:cNvSpPr txBox="1">
                <a:spLocks noChangeArrowheads="1"/>
              </p:cNvSpPr>
              <p:nvPr/>
            </p:nvSpPr>
            <p:spPr bwMode="auto">
              <a:xfrm>
                <a:off x="4226492" y="5144040"/>
                <a:ext cx="984818" cy="4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flow 2</a:t>
                </a:r>
              </a:p>
            </p:txBody>
          </p:sp>
          <p:sp>
            <p:nvSpPr>
              <p:cNvPr id="75" name="Text Box 15"/>
              <p:cNvSpPr txBox="1">
                <a:spLocks noChangeArrowheads="1"/>
              </p:cNvSpPr>
              <p:nvPr/>
            </p:nvSpPr>
            <p:spPr bwMode="auto">
              <a:xfrm>
                <a:off x="4212380" y="5835484"/>
                <a:ext cx="984818" cy="4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flow 3</a:t>
                </a:r>
              </a:p>
            </p:txBody>
          </p:sp>
          <p:sp>
            <p:nvSpPr>
              <p:cNvPr id="76" name="Text Box 15"/>
              <p:cNvSpPr txBox="1">
                <a:spLocks noChangeArrowheads="1"/>
              </p:cNvSpPr>
              <p:nvPr/>
            </p:nvSpPr>
            <p:spPr bwMode="auto">
              <a:xfrm>
                <a:off x="5183225" y="3998218"/>
                <a:ext cx="100395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time</a:t>
                </a:r>
                <a:r>
                  <a:rPr lang="zh-CN" alt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 </a:t>
                </a:r>
                <a:r>
                  <a:rPr lang="en-US" altLang="zh-CN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1</a:t>
                </a:r>
              </a:p>
            </p:txBody>
          </p:sp>
          <p:sp>
            <p:nvSpPr>
              <p:cNvPr id="77" name="Text Box 15"/>
              <p:cNvSpPr txBox="1">
                <a:spLocks noChangeArrowheads="1"/>
              </p:cNvSpPr>
              <p:nvPr/>
            </p:nvSpPr>
            <p:spPr bwMode="auto">
              <a:xfrm>
                <a:off x="6168181" y="3995396"/>
                <a:ext cx="100395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time</a:t>
                </a:r>
                <a:r>
                  <a:rPr lang="zh-CN" alt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 </a:t>
                </a:r>
                <a:r>
                  <a:rPr lang="en-US" altLang="zh-CN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2</a:t>
                </a:r>
              </a:p>
            </p:txBody>
          </p:sp>
          <p:sp>
            <p:nvSpPr>
              <p:cNvPr id="78" name="Text Box 15"/>
              <p:cNvSpPr txBox="1">
                <a:spLocks noChangeArrowheads="1"/>
              </p:cNvSpPr>
              <p:nvPr/>
            </p:nvSpPr>
            <p:spPr bwMode="auto">
              <a:xfrm>
                <a:off x="7322470" y="3936130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…</a:t>
                </a:r>
                <a:endParaRPr lang="en-US" altLang="zh-CN" b="1" u="none" dirty="0" smtClean="0">
                  <a:solidFill>
                    <a:srgbClr val="0000FF"/>
                  </a:solidFill>
                  <a:latin typeface="Tahoma" charset="0"/>
                  <a:cs typeface="+mn-cs"/>
                </a:endParaRPr>
              </a:p>
            </p:txBody>
          </p:sp>
        </p:grp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Applications need complete network matrices</a:t>
            </a:r>
            <a:endParaRPr lang="en-US" altLang="en-US" sz="2800" dirty="0"/>
          </a:p>
          <a:p>
            <a:pPr lvl="1" eaLnBrk="1" hangingPunct="1"/>
            <a:r>
              <a:rPr lang="en-US" altLang="en-US" dirty="0"/>
              <a:t>Traffic </a:t>
            </a:r>
            <a:r>
              <a:rPr lang="en-US" altLang="en-US" dirty="0" smtClean="0"/>
              <a:t>engineering</a:t>
            </a:r>
          </a:p>
          <a:p>
            <a:pPr lvl="1" eaLnBrk="1" hangingPunct="1"/>
            <a:r>
              <a:rPr lang="en-US" altLang="en-US" dirty="0"/>
              <a:t>Spectrum </a:t>
            </a:r>
            <a:r>
              <a:rPr lang="en-US" altLang="en-US" dirty="0" smtClean="0"/>
              <a:t>sensing</a:t>
            </a:r>
          </a:p>
          <a:p>
            <a:pPr lvl="1" eaLnBrk="1" hangingPunct="1"/>
            <a:r>
              <a:rPr lang="en-US" altLang="en-US" dirty="0"/>
              <a:t>Channel </a:t>
            </a:r>
            <a:r>
              <a:rPr lang="en-US" altLang="en-US" dirty="0" smtClean="0"/>
              <a:t>estimation</a:t>
            </a:r>
          </a:p>
          <a:p>
            <a:pPr lvl="1" eaLnBrk="1" hangingPunct="1"/>
            <a:r>
              <a:rPr lang="en-US" altLang="en-US" dirty="0"/>
              <a:t>Localization</a:t>
            </a:r>
          </a:p>
          <a:p>
            <a:pPr lvl="1" eaLnBrk="1" hangingPunct="1"/>
            <a:r>
              <a:rPr lang="en-US" altLang="en-US" dirty="0"/>
              <a:t>Multi-access channel design</a:t>
            </a:r>
          </a:p>
          <a:p>
            <a:pPr lvl="1" eaLnBrk="1" hangingPunct="1"/>
            <a:r>
              <a:rPr lang="en-US" altLang="en-US" dirty="0"/>
              <a:t>Network coding, wireless video coding</a:t>
            </a:r>
          </a:p>
          <a:p>
            <a:pPr lvl="1" eaLnBrk="1" hangingPunct="1"/>
            <a:r>
              <a:rPr lang="en-US" altLang="en-US" dirty="0"/>
              <a:t>Anomaly detection</a:t>
            </a:r>
          </a:p>
          <a:p>
            <a:pPr lvl="1" eaLnBrk="1" hangingPunct="1"/>
            <a:r>
              <a:rPr lang="en-US" altLang="en-US" dirty="0"/>
              <a:t>Data aggregation</a:t>
            </a:r>
          </a:p>
          <a:p>
            <a:pPr lvl="1"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lvl="1" eaLnBrk="1" hangingPunct="1"/>
            <a:endParaRPr lang="en-US" altLang="en-US" sz="2400" dirty="0"/>
          </a:p>
          <a:p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Missing Values: Why Bother?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F70A5-0202-487F-A5F7-ABB7FD9C23D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7" name="组 6"/>
          <p:cNvGrpSpPr/>
          <p:nvPr/>
        </p:nvGrpSpPr>
        <p:grpSpPr>
          <a:xfrm>
            <a:off x="155221" y="4049890"/>
            <a:ext cx="8982075" cy="2570238"/>
            <a:chOff x="0" y="522111"/>
            <a:chExt cx="8982075" cy="2570238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22111"/>
              <a:ext cx="3753556" cy="2570238"/>
            </a:xfrm>
            <a:prstGeom prst="rect">
              <a:avLst/>
            </a:prstGeom>
          </p:spPr>
        </p:pic>
        <p:grpSp>
          <p:nvGrpSpPr>
            <p:cNvPr id="6" name="组 5"/>
            <p:cNvGrpSpPr/>
            <p:nvPr/>
          </p:nvGrpSpPr>
          <p:grpSpPr>
            <a:xfrm>
              <a:off x="3631008" y="532530"/>
              <a:ext cx="5351067" cy="2539988"/>
              <a:chOff x="3631008" y="532530"/>
              <a:chExt cx="5351067" cy="2539988"/>
            </a:xfrm>
          </p:grpSpPr>
          <p:graphicFrame>
            <p:nvGraphicFramePr>
              <p:cNvPr id="69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0319197"/>
                  </p:ext>
                </p:extLst>
              </p:nvPr>
            </p:nvGraphicFramePr>
            <p:xfrm>
              <a:off x="5287963" y="759530"/>
              <a:ext cx="3694112" cy="2312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946" name="公式" r:id="rId7" imgW="1574800" imgH="838200" progId="Equation.3">
                      <p:embed/>
                    </p:oleObj>
                  </mc:Choice>
                  <mc:Fallback>
                    <p:oleObj name="公式" r:id="rId7" imgW="1574800" imgH="838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7963" y="759530"/>
                            <a:ext cx="3694112" cy="23129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" name="Text Box 15"/>
              <p:cNvSpPr txBox="1">
                <a:spLocks noChangeArrowheads="1"/>
              </p:cNvSpPr>
              <p:nvPr/>
            </p:nvSpPr>
            <p:spPr bwMode="auto">
              <a:xfrm>
                <a:off x="3631009" y="1077218"/>
                <a:ext cx="17334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subcarrier 1</a:t>
                </a:r>
              </a:p>
            </p:txBody>
          </p:sp>
          <p:sp>
            <p:nvSpPr>
              <p:cNvPr id="79" name="Text Box 15"/>
              <p:cNvSpPr txBox="1">
                <a:spLocks noChangeArrowheads="1"/>
              </p:cNvSpPr>
              <p:nvPr/>
            </p:nvSpPr>
            <p:spPr bwMode="auto">
              <a:xfrm>
                <a:off x="3645120" y="1740440"/>
                <a:ext cx="173637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subcarrier 2</a:t>
                </a:r>
              </a:p>
            </p:txBody>
          </p:sp>
          <p:sp>
            <p:nvSpPr>
              <p:cNvPr id="80" name="Text Box 15"/>
              <p:cNvSpPr txBox="1">
                <a:spLocks noChangeArrowheads="1"/>
              </p:cNvSpPr>
              <p:nvPr/>
            </p:nvSpPr>
            <p:spPr bwMode="auto">
              <a:xfrm>
                <a:off x="3631008" y="2431884"/>
                <a:ext cx="173344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subcarrier 3</a:t>
                </a: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/>
            </p:nvSpPr>
            <p:spPr bwMode="auto">
              <a:xfrm>
                <a:off x="5335625" y="594618"/>
                <a:ext cx="100395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time</a:t>
                </a:r>
                <a:r>
                  <a:rPr lang="zh-CN" alt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 </a:t>
                </a:r>
                <a:r>
                  <a:rPr lang="en-US" altLang="zh-CN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1</a:t>
                </a:r>
              </a:p>
            </p:txBody>
          </p:sp>
          <p:sp>
            <p:nvSpPr>
              <p:cNvPr id="82" name="Text Box 15"/>
              <p:cNvSpPr txBox="1">
                <a:spLocks noChangeArrowheads="1"/>
              </p:cNvSpPr>
              <p:nvPr/>
            </p:nvSpPr>
            <p:spPr bwMode="auto">
              <a:xfrm>
                <a:off x="6320581" y="591796"/>
                <a:ext cx="100395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time</a:t>
                </a:r>
                <a:r>
                  <a:rPr lang="zh-CN" alt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 </a:t>
                </a:r>
                <a:r>
                  <a:rPr lang="en-US" altLang="zh-CN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2</a:t>
                </a:r>
              </a:p>
            </p:txBody>
          </p:sp>
          <p:sp>
            <p:nvSpPr>
              <p:cNvPr id="83" name="Text Box 15"/>
              <p:cNvSpPr txBox="1">
                <a:spLocks noChangeArrowheads="1"/>
              </p:cNvSpPr>
              <p:nvPr/>
            </p:nvSpPr>
            <p:spPr bwMode="auto">
              <a:xfrm>
                <a:off x="7474870" y="532530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…</a:t>
                </a:r>
                <a:endParaRPr lang="en-US" altLang="zh-CN" b="1" u="none" dirty="0" smtClean="0">
                  <a:solidFill>
                    <a:srgbClr val="0000FF"/>
                  </a:solidFill>
                  <a:latin typeface="Tahoma" charset="0"/>
                  <a:cs typeface="+mn-cs"/>
                </a:endParaRPr>
              </a:p>
            </p:txBody>
          </p:sp>
        </p:grpSp>
      </p:grpSp>
      <p:grpSp>
        <p:nvGrpSpPr>
          <p:cNvPr id="9" name="组 8"/>
          <p:cNvGrpSpPr/>
          <p:nvPr/>
        </p:nvGrpSpPr>
        <p:grpSpPr>
          <a:xfrm>
            <a:off x="0" y="3166724"/>
            <a:ext cx="9151407" cy="3691276"/>
            <a:chOff x="0" y="3166724"/>
            <a:chExt cx="9151407" cy="3691276"/>
          </a:xfrm>
        </p:grpSpPr>
        <p:grpSp>
          <p:nvGrpSpPr>
            <p:cNvPr id="55" name="组 54"/>
            <p:cNvGrpSpPr/>
            <p:nvPr/>
          </p:nvGrpSpPr>
          <p:grpSpPr>
            <a:xfrm>
              <a:off x="0" y="3166724"/>
              <a:ext cx="4628444" cy="3691276"/>
              <a:chOff x="2483556" y="3062110"/>
              <a:chExt cx="5080000" cy="3691276"/>
            </a:xfrm>
          </p:grpSpPr>
          <p:pic>
            <p:nvPicPr>
              <p:cNvPr id="39" name="Picture 62" descr="spectrum_1.pdf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83556" y="3733608"/>
                <a:ext cx="5080000" cy="3019778"/>
              </a:xfrm>
              <a:prstGeom prst="rect">
                <a:avLst/>
              </a:prstGeom>
            </p:spPr>
          </p:pic>
          <p:grpSp>
            <p:nvGrpSpPr>
              <p:cNvPr id="40" name="Group 65"/>
              <p:cNvGrpSpPr/>
              <p:nvPr/>
            </p:nvGrpSpPr>
            <p:grpSpPr>
              <a:xfrm>
                <a:off x="3523617" y="3062110"/>
                <a:ext cx="2741716" cy="832555"/>
                <a:chOff x="931261" y="1805077"/>
                <a:chExt cx="1883816" cy="572044"/>
              </a:xfrm>
            </p:grpSpPr>
            <p:sp>
              <p:nvSpPr>
                <p:cNvPr id="41" name="Rounded Rectangle 67"/>
                <p:cNvSpPr/>
                <p:nvPr/>
              </p:nvSpPr>
              <p:spPr>
                <a:xfrm>
                  <a:off x="1324003" y="1805077"/>
                  <a:ext cx="1106976" cy="321508"/>
                </a:xfrm>
                <a:prstGeom prst="roundRect">
                  <a:avLst/>
                </a:prstGeom>
                <a:solidFill>
                  <a:srgbClr val="CCEC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Vacant</a:t>
                  </a:r>
                  <a:endParaRPr lang="en-US" sz="22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Arrow Connector 68"/>
                <p:cNvCxnSpPr>
                  <a:stCxn id="41" idx="2"/>
                </p:cNvCxnSpPr>
                <p:nvPr/>
              </p:nvCxnSpPr>
              <p:spPr>
                <a:xfrm flipH="1">
                  <a:off x="931261" y="2126584"/>
                  <a:ext cx="946231" cy="22075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69"/>
                <p:cNvCxnSpPr/>
                <p:nvPr/>
              </p:nvCxnSpPr>
              <p:spPr>
                <a:xfrm flipH="1">
                  <a:off x="1215294" y="2126584"/>
                  <a:ext cx="716412" cy="23114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93"/>
                <p:cNvCxnSpPr>
                  <a:stCxn id="41" idx="2"/>
                </p:cNvCxnSpPr>
                <p:nvPr/>
              </p:nvCxnSpPr>
              <p:spPr>
                <a:xfrm flipH="1">
                  <a:off x="1593427" y="2126584"/>
                  <a:ext cx="284064" cy="25053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94"/>
                <p:cNvCxnSpPr>
                  <a:stCxn id="41" idx="2"/>
                </p:cNvCxnSpPr>
                <p:nvPr/>
              </p:nvCxnSpPr>
              <p:spPr>
                <a:xfrm>
                  <a:off x="1877492" y="2126584"/>
                  <a:ext cx="239499" cy="25053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95"/>
                <p:cNvCxnSpPr>
                  <a:stCxn id="41" idx="2"/>
                </p:cNvCxnSpPr>
                <p:nvPr/>
              </p:nvCxnSpPr>
              <p:spPr>
                <a:xfrm>
                  <a:off x="1877492" y="2126584"/>
                  <a:ext cx="937585" cy="25053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组 7"/>
            <p:cNvGrpSpPr/>
            <p:nvPr/>
          </p:nvGrpSpPr>
          <p:grpSpPr>
            <a:xfrm>
              <a:off x="4212380" y="3890976"/>
              <a:ext cx="4939027" cy="2539988"/>
              <a:chOff x="4212380" y="3890976"/>
              <a:chExt cx="4939027" cy="2539988"/>
            </a:xfrm>
          </p:grpSpPr>
          <p:graphicFrame>
            <p:nvGraphicFramePr>
              <p:cNvPr id="84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2652855"/>
                  </p:ext>
                </p:extLst>
              </p:nvPr>
            </p:nvGraphicFramePr>
            <p:xfrm>
              <a:off x="5457295" y="4117976"/>
              <a:ext cx="3694112" cy="2312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947" name="公式" r:id="rId9" imgW="1574800" imgH="838200" progId="Equation.3">
                      <p:embed/>
                    </p:oleObj>
                  </mc:Choice>
                  <mc:Fallback>
                    <p:oleObj name="公式" r:id="rId9" imgW="1574800" imgH="838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295" y="4117976"/>
                            <a:ext cx="3694112" cy="23129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5" name="Text Box 15"/>
              <p:cNvSpPr txBox="1">
                <a:spLocks noChangeArrowheads="1"/>
              </p:cNvSpPr>
              <p:nvPr/>
            </p:nvSpPr>
            <p:spPr bwMode="auto">
              <a:xfrm>
                <a:off x="4212380" y="4435664"/>
                <a:ext cx="13965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err="1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freq</a:t>
                </a: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 </a:t>
                </a: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,loc1</a:t>
                </a:r>
                <a:endParaRPr lang="en-US" b="1" u="none" dirty="0" smtClean="0">
                  <a:solidFill>
                    <a:srgbClr val="0000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6" name="Text Box 15"/>
              <p:cNvSpPr txBox="1">
                <a:spLocks noChangeArrowheads="1"/>
              </p:cNvSpPr>
              <p:nvPr/>
            </p:nvSpPr>
            <p:spPr bwMode="auto">
              <a:xfrm>
                <a:off x="4226492" y="5114366"/>
                <a:ext cx="163538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err="1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freq</a:t>
                </a: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 </a:t>
                </a: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2, loc1</a:t>
                </a:r>
                <a:endParaRPr lang="en-US" b="1" u="none" dirty="0" smtClean="0">
                  <a:solidFill>
                    <a:srgbClr val="0000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7" name="Text Box 15"/>
              <p:cNvSpPr txBox="1">
                <a:spLocks noChangeArrowheads="1"/>
              </p:cNvSpPr>
              <p:nvPr/>
            </p:nvSpPr>
            <p:spPr bwMode="auto">
              <a:xfrm>
                <a:off x="4226492" y="5777822"/>
                <a:ext cx="163538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err="1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freq</a:t>
                </a: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 </a:t>
                </a: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3, loc1</a:t>
                </a:r>
                <a:endParaRPr lang="en-US" b="1" u="none" dirty="0" smtClean="0">
                  <a:solidFill>
                    <a:srgbClr val="0000FF"/>
                  </a:solidFill>
                  <a:latin typeface="Tahoma" charset="0"/>
                  <a:cs typeface="+mn-cs"/>
                </a:endParaRPr>
              </a:p>
            </p:txBody>
          </p:sp>
          <p:sp>
            <p:nvSpPr>
              <p:cNvPr id="88" name="Text Box 15"/>
              <p:cNvSpPr txBox="1">
                <a:spLocks noChangeArrowheads="1"/>
              </p:cNvSpPr>
              <p:nvPr/>
            </p:nvSpPr>
            <p:spPr bwMode="auto">
              <a:xfrm>
                <a:off x="5504957" y="3953064"/>
                <a:ext cx="100395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time</a:t>
                </a:r>
                <a:r>
                  <a:rPr lang="zh-CN" alt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 </a:t>
                </a:r>
                <a:r>
                  <a:rPr lang="en-US" altLang="zh-CN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1</a:t>
                </a:r>
              </a:p>
            </p:txBody>
          </p:sp>
          <p:sp>
            <p:nvSpPr>
              <p:cNvPr id="89" name="Text Box 15"/>
              <p:cNvSpPr txBox="1">
                <a:spLocks noChangeArrowheads="1"/>
              </p:cNvSpPr>
              <p:nvPr/>
            </p:nvSpPr>
            <p:spPr bwMode="auto">
              <a:xfrm>
                <a:off x="6489913" y="3950242"/>
                <a:ext cx="100395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time</a:t>
                </a:r>
                <a:r>
                  <a:rPr lang="zh-CN" alt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 </a:t>
                </a:r>
                <a:r>
                  <a:rPr lang="en-US" altLang="zh-CN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2</a:t>
                </a:r>
              </a:p>
            </p:txBody>
          </p:sp>
          <p:sp>
            <p:nvSpPr>
              <p:cNvPr id="90" name="Text Box 15"/>
              <p:cNvSpPr txBox="1">
                <a:spLocks noChangeArrowheads="1"/>
              </p:cNvSpPr>
              <p:nvPr/>
            </p:nvSpPr>
            <p:spPr bwMode="auto">
              <a:xfrm>
                <a:off x="7644202" y="3890976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1pPr>
                <a:lvl2pPr marL="742950" indent="-28575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2pPr>
                <a:lvl3pPr marL="11430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3pPr>
                <a:lvl4pPr marL="16002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4pPr>
                <a:lvl5pPr marL="2057400" indent="-228600" eaLnBrk="0" hangingPunct="0"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u="sng">
                    <a:solidFill>
                      <a:schemeClr val="tx1"/>
                    </a:solidFill>
                    <a:latin typeface="Times New Roman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b="1" u="none" dirty="0" smtClean="0">
                    <a:solidFill>
                      <a:srgbClr val="0000FF"/>
                    </a:solidFill>
                    <a:latin typeface="Tahoma" charset="0"/>
                    <a:cs typeface="+mn-cs"/>
                  </a:rPr>
                  <a:t>…</a:t>
                </a:r>
                <a:endParaRPr lang="en-US" altLang="zh-CN" b="1" u="none" dirty="0" smtClean="0">
                  <a:solidFill>
                    <a:srgbClr val="0000FF"/>
                  </a:solidFill>
                  <a:latin typeface="Tahoma" charset="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51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16C1C8-7973-4E27-9191-73531360BA47}" type="slidenum">
              <a:rPr lang="en-US" altLang="en-US" sz="1400" u="none" smtClean="0"/>
              <a:pPr eaLnBrk="1" hangingPunct="1"/>
              <a:t>5</a:t>
            </a:fld>
            <a:endParaRPr lang="en-US" altLang="en-US" sz="1400" u="none" smtClean="0"/>
          </a:p>
        </p:txBody>
      </p:sp>
      <p:sp>
        <p:nvSpPr>
          <p:cNvPr id="6113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Problem</a:t>
            </a:r>
          </a:p>
        </p:txBody>
      </p:sp>
      <p:graphicFrame>
        <p:nvGraphicFramePr>
          <p:cNvPr id="11270" name="Object 6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7269915"/>
              </p:ext>
            </p:extLst>
          </p:nvPr>
        </p:nvGraphicFramePr>
        <p:xfrm>
          <a:off x="1254125" y="2112963"/>
          <a:ext cx="6410325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3" name="公式" r:id="rId4" imgW="2407873" imgH="731628" progId="Equation.3">
                  <p:embed/>
                </p:oleObj>
              </mc:Choice>
              <mc:Fallback>
                <p:oleObj name="公式" r:id="rId4" imgW="2407873" imgH="731628" progId="Equation.3">
                  <p:embed/>
                  <p:pic>
                    <p:nvPicPr>
                      <p:cNvPr id="0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112963"/>
                        <a:ext cx="6410325" cy="195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1395" name="Group 67"/>
          <p:cNvGrpSpPr>
            <a:grpSpLocks/>
          </p:cNvGrpSpPr>
          <p:nvPr/>
        </p:nvGrpSpPr>
        <p:grpSpPr bwMode="auto">
          <a:xfrm>
            <a:off x="2205898" y="2306775"/>
            <a:ext cx="3343275" cy="1697038"/>
            <a:chOff x="1901" y="2366"/>
            <a:chExt cx="2106" cy="1069"/>
          </a:xfrm>
        </p:grpSpPr>
        <p:sp>
          <p:nvSpPr>
            <p:cNvPr id="11335" name="Rectangle 69"/>
            <p:cNvSpPr>
              <a:spLocks noChangeArrowheads="1"/>
            </p:cNvSpPr>
            <p:nvPr/>
          </p:nvSpPr>
          <p:spPr bwMode="auto">
            <a:xfrm>
              <a:off x="1901" y="2366"/>
              <a:ext cx="387" cy="3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332" name="Rectangle 73"/>
            <p:cNvSpPr>
              <a:spLocks noChangeArrowheads="1"/>
            </p:cNvSpPr>
            <p:nvPr/>
          </p:nvSpPr>
          <p:spPr bwMode="auto">
            <a:xfrm>
              <a:off x="3620" y="2759"/>
              <a:ext cx="387" cy="3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329" name="Rectangle 77"/>
            <p:cNvSpPr>
              <a:spLocks noChangeArrowheads="1"/>
            </p:cNvSpPr>
            <p:nvPr/>
          </p:nvSpPr>
          <p:spPr bwMode="auto">
            <a:xfrm>
              <a:off x="3061" y="3135"/>
              <a:ext cx="387" cy="3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11408" name="Text Box 80"/>
          <p:cNvSpPr txBox="1">
            <a:spLocks noChangeArrowheads="1"/>
          </p:cNvSpPr>
          <p:nvPr/>
        </p:nvSpPr>
        <p:spPr bwMode="auto">
          <a:xfrm>
            <a:off x="435345" y="4546531"/>
            <a:ext cx="8014384" cy="830997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accent2"/>
                </a:solidFill>
                <a:latin typeface="Comic Sans MS" pitchFamily="66" charset="0"/>
              </a:rPr>
              <a:t>Interpolation</a:t>
            </a:r>
            <a:r>
              <a:rPr lang="en-US" altLang="en-US" sz="2400" u="none" dirty="0">
                <a:latin typeface="Comic Sans MS" pitchFamily="66" charset="0"/>
              </a:rPr>
              <a:t>: fill in missing values from </a:t>
            </a:r>
            <a:br>
              <a:rPr lang="en-US" altLang="en-US" sz="2400" u="none" dirty="0">
                <a:latin typeface="Comic Sans MS" pitchFamily="66" charset="0"/>
              </a:rPr>
            </a:br>
            <a:r>
              <a:rPr lang="en-US" altLang="en-US" sz="2400" i="1" u="none" dirty="0" smtClean="0">
                <a:solidFill>
                  <a:srgbClr val="FF0000"/>
                </a:solidFill>
                <a:latin typeface="Comic Sans MS" pitchFamily="66" charset="0"/>
              </a:rPr>
              <a:t>incomplete</a:t>
            </a:r>
            <a:r>
              <a:rPr lang="en-US" altLang="en-US" sz="2400" u="none" dirty="0" smtClean="0">
                <a:latin typeface="Comic Sans MS" pitchFamily="66" charset="0"/>
              </a:rPr>
              <a:t>, </a:t>
            </a:r>
            <a:r>
              <a:rPr lang="en-US" altLang="en-US" sz="2400" i="1" u="none" dirty="0" smtClean="0">
                <a:solidFill>
                  <a:srgbClr val="FF0000"/>
                </a:solidFill>
                <a:latin typeface="Comic Sans MS" pitchFamily="66" charset="0"/>
              </a:rPr>
              <a:t>erroneous</a:t>
            </a:r>
            <a:r>
              <a:rPr lang="en-US" altLang="en-US" sz="2400" u="none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altLang="en-US" sz="2400" u="none" dirty="0">
                <a:latin typeface="Comic Sans MS" pitchFamily="66" charset="0"/>
              </a:rPr>
              <a:t>and/or </a:t>
            </a:r>
            <a:r>
              <a:rPr lang="en-US" altLang="en-US" sz="2400" i="1" u="none" dirty="0">
                <a:solidFill>
                  <a:srgbClr val="FF0000"/>
                </a:solidFill>
                <a:latin typeface="Comic Sans MS" pitchFamily="66" charset="0"/>
              </a:rPr>
              <a:t>indirect </a:t>
            </a:r>
            <a:r>
              <a:rPr lang="en-US" altLang="en-US" sz="2400" u="none" dirty="0">
                <a:latin typeface="Comic Sans MS" pitchFamily="66" charset="0"/>
              </a:rPr>
              <a:t>measurements</a:t>
            </a:r>
            <a:endParaRPr lang="en-US" altLang="en-US" sz="2400" u="non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11409" name="Group 81"/>
          <p:cNvGrpSpPr>
            <a:grpSpLocks/>
          </p:cNvGrpSpPr>
          <p:nvPr/>
        </p:nvGrpSpPr>
        <p:grpSpPr bwMode="auto">
          <a:xfrm>
            <a:off x="6828698" y="2308361"/>
            <a:ext cx="627062" cy="1720850"/>
            <a:chOff x="4813" y="2367"/>
            <a:chExt cx="395" cy="1084"/>
          </a:xfrm>
        </p:grpSpPr>
        <p:sp>
          <p:nvSpPr>
            <p:cNvPr id="11317" name="Rectangle 43"/>
            <p:cNvSpPr>
              <a:spLocks noChangeArrowheads="1"/>
            </p:cNvSpPr>
            <p:nvPr/>
          </p:nvSpPr>
          <p:spPr bwMode="auto">
            <a:xfrm>
              <a:off x="4821" y="2367"/>
              <a:ext cx="387" cy="300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4" name="Rectangle 47"/>
            <p:cNvSpPr>
              <a:spLocks noChangeArrowheads="1"/>
            </p:cNvSpPr>
            <p:nvPr/>
          </p:nvSpPr>
          <p:spPr bwMode="auto">
            <a:xfrm>
              <a:off x="4813" y="2759"/>
              <a:ext cx="387" cy="300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1" name="Rectangle 51"/>
            <p:cNvSpPr>
              <a:spLocks noChangeArrowheads="1"/>
            </p:cNvSpPr>
            <p:nvPr/>
          </p:nvSpPr>
          <p:spPr bwMode="auto">
            <a:xfrm>
              <a:off x="4821" y="3151"/>
              <a:ext cx="387" cy="300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658233" y="1481628"/>
            <a:ext cx="1373844" cy="855597"/>
            <a:chOff x="4090607" y="1481628"/>
            <a:chExt cx="1373844" cy="892663"/>
          </a:xfrm>
        </p:grpSpPr>
        <p:sp>
          <p:nvSpPr>
            <p:cNvPr id="99" name="TextBox 98"/>
            <p:cNvSpPr txBox="1"/>
            <p:nvPr/>
          </p:nvSpPr>
          <p:spPr>
            <a:xfrm>
              <a:off x="4090607" y="1481628"/>
              <a:ext cx="1373844" cy="48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Anomaly</a:t>
              </a:r>
              <a:endParaRPr lang="en-US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0" name="Straight Arrow Connector 9"/>
            <p:cNvCxnSpPr>
              <a:stCxn id="99" idx="2"/>
            </p:cNvCxnSpPr>
            <p:nvPr/>
          </p:nvCxnSpPr>
          <p:spPr bwMode="auto">
            <a:xfrm>
              <a:off x="4777529" y="1963293"/>
              <a:ext cx="125" cy="4109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组 14"/>
          <p:cNvGrpSpPr/>
          <p:nvPr/>
        </p:nvGrpSpPr>
        <p:grpSpPr>
          <a:xfrm>
            <a:off x="6578489" y="1500472"/>
            <a:ext cx="1152880" cy="807889"/>
            <a:chOff x="7010863" y="1500472"/>
            <a:chExt cx="1152880" cy="807889"/>
          </a:xfrm>
        </p:grpSpPr>
        <p:sp>
          <p:nvSpPr>
            <p:cNvPr id="2" name="TextBox 1"/>
            <p:cNvSpPr txBox="1"/>
            <p:nvPr/>
          </p:nvSpPr>
          <p:spPr>
            <a:xfrm>
              <a:off x="7010863" y="1500472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omic Sans MS" panose="030F0702030302020204" pitchFamily="66" charset="0"/>
                </a:rPr>
                <a:t>Future</a:t>
              </a:r>
              <a:endParaRPr lang="en-US" sz="2400" dirty="0">
                <a:solidFill>
                  <a:srgbClr val="008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2" name="Straight Arrow Connector 11"/>
            <p:cNvCxnSpPr>
              <a:stCxn id="2" idx="2"/>
              <a:endCxn id="11317" idx="0"/>
            </p:cNvCxnSpPr>
            <p:nvPr/>
          </p:nvCxnSpPr>
          <p:spPr bwMode="auto">
            <a:xfrm flipH="1">
              <a:off x="7580953" y="1962137"/>
              <a:ext cx="6350" cy="3462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组 12"/>
          <p:cNvGrpSpPr/>
          <p:nvPr/>
        </p:nvGrpSpPr>
        <p:grpSpPr>
          <a:xfrm>
            <a:off x="2071547" y="1478481"/>
            <a:ext cx="3183957" cy="2076100"/>
            <a:chOff x="2503921" y="1478481"/>
            <a:chExt cx="3183957" cy="2076100"/>
          </a:xfrm>
        </p:grpSpPr>
        <p:sp>
          <p:nvSpPr>
            <p:cNvPr id="98" name="TextBox 97"/>
            <p:cNvSpPr txBox="1"/>
            <p:nvPr/>
          </p:nvSpPr>
          <p:spPr>
            <a:xfrm>
              <a:off x="2503921" y="1478481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mic Sans MS" panose="030F0702030302020204" pitchFamily="66" charset="0"/>
                </a:rPr>
                <a:t>Missing</a:t>
              </a:r>
              <a:endParaRPr lang="en-US" sz="2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2953390" y="1897810"/>
              <a:ext cx="0" cy="4105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3"/>
            <p:cNvCxnSpPr/>
            <p:nvPr/>
          </p:nvCxnSpPr>
          <p:spPr bwMode="auto">
            <a:xfrm>
              <a:off x="2945538" y="1904906"/>
              <a:ext cx="1841416" cy="16496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3"/>
            <p:cNvCxnSpPr/>
            <p:nvPr/>
          </p:nvCxnSpPr>
          <p:spPr bwMode="auto">
            <a:xfrm>
              <a:off x="2972561" y="1904906"/>
              <a:ext cx="2715317" cy="10392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组 4"/>
          <p:cNvGrpSpPr/>
          <p:nvPr/>
        </p:nvGrpSpPr>
        <p:grpSpPr>
          <a:xfrm>
            <a:off x="4016727" y="2316298"/>
            <a:ext cx="671811" cy="476250"/>
            <a:chOff x="4016727" y="2316298"/>
            <a:chExt cx="671811" cy="476250"/>
          </a:xfrm>
          <a:solidFill>
            <a:srgbClr val="FF0000"/>
          </a:solidFill>
        </p:grpSpPr>
        <p:sp>
          <p:nvSpPr>
            <p:cNvPr id="11323" name="Rectangle 116"/>
            <p:cNvSpPr>
              <a:spLocks noChangeArrowheads="1"/>
            </p:cNvSpPr>
            <p:nvPr/>
          </p:nvSpPr>
          <p:spPr bwMode="auto">
            <a:xfrm>
              <a:off x="4044223" y="2316298"/>
              <a:ext cx="614362" cy="47625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3600" u="none" dirty="0" smtClean="0">
                  <a:solidFill>
                    <a:srgbClr val="0000CC"/>
                  </a:solidFill>
                  <a:latin typeface="Gabriola"/>
                  <a:cs typeface="Gabriola"/>
                </a:rPr>
                <a:t>x</a:t>
              </a:r>
              <a:r>
                <a:rPr lang="en-US" altLang="en-US" sz="3600" u="none" baseline="-25000" dirty="0" smtClean="0">
                  <a:solidFill>
                    <a:srgbClr val="0000CC"/>
                  </a:solidFill>
                  <a:latin typeface="Gabriola"/>
                  <a:cs typeface="Gabriola"/>
                </a:rPr>
                <a:t>1,3</a:t>
              </a:r>
              <a:endParaRPr lang="en-US" altLang="en-US" sz="3600" u="none" baseline="-25000" dirty="0">
                <a:solidFill>
                  <a:srgbClr val="0000CC"/>
                </a:solidFill>
                <a:latin typeface="Gabriola"/>
                <a:cs typeface="Gabriola"/>
              </a:endParaRPr>
            </a:p>
          </p:txBody>
        </p:sp>
        <p:cxnSp>
          <p:nvCxnSpPr>
            <p:cNvPr id="47" name="Straight Arrow Connector 3"/>
            <p:cNvCxnSpPr/>
            <p:nvPr/>
          </p:nvCxnSpPr>
          <p:spPr bwMode="auto">
            <a:xfrm>
              <a:off x="4016727" y="2476115"/>
              <a:ext cx="671811" cy="257130"/>
            </a:xfrm>
            <a:prstGeom prst="straightConnector1">
              <a:avLst/>
            </a:prstGeom>
            <a:grpFill/>
            <a:ln w="38100" cap="flat" cmpd="sng" algn="ctr">
              <a:solidFill>
                <a:schemeClr val="tx1">
                  <a:alpha val="1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4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Existing works </a:t>
            </a:r>
            <a:r>
              <a:rPr lang="en-US" altLang="en-US" dirty="0" smtClean="0">
                <a:latin typeface="Comic Sans MS" charset="0"/>
              </a:rPr>
              <a:t>e</a:t>
            </a:r>
            <a:r>
              <a:rPr lang="en-US" dirty="0" smtClean="0">
                <a:latin typeface="Comic Sans MS" charset="0"/>
              </a:rPr>
              <a:t>xploit </a:t>
            </a:r>
            <a:r>
              <a:rPr lang="en-US" dirty="0">
                <a:latin typeface="Comic Sans MS" charset="0"/>
              </a:rPr>
              <a:t>low-rank nature of network matrices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Many </a:t>
            </a:r>
            <a:r>
              <a:rPr lang="en-US" altLang="en-US" dirty="0" smtClean="0"/>
              <a:t>factors contribute to network matrices</a:t>
            </a:r>
          </a:p>
          <a:p>
            <a:pPr lvl="1" eaLnBrk="1" hangingPunct="1"/>
            <a:r>
              <a:rPr lang="en-US" altLang="en-US" dirty="0" smtClean="0">
                <a:solidFill>
                  <a:srgbClr val="FF3300"/>
                </a:solidFill>
              </a:rPr>
              <a:t>Anomalies</a:t>
            </a:r>
            <a:r>
              <a:rPr lang="en-US" altLang="en-US" dirty="0" smtClean="0"/>
              <a:t>, measurement errors, and noise</a:t>
            </a:r>
          </a:p>
          <a:p>
            <a:pPr lvl="1" eaLnBrk="1" hangingPunct="1"/>
            <a:r>
              <a:rPr lang="en-US" altLang="en-US" dirty="0" smtClean="0"/>
              <a:t>These factors may destroy low-rank structure and </a:t>
            </a:r>
            <a:r>
              <a:rPr lang="en-US" altLang="en-US" dirty="0" err="1" smtClean="0"/>
              <a:t>spatio</a:t>
            </a:r>
            <a:r>
              <a:rPr lang="en-US" altLang="en-US" dirty="0" smtClean="0"/>
              <a:t>-temporal locality</a:t>
            </a:r>
          </a:p>
          <a:p>
            <a:pPr lvl="1" eaLnBrk="1" hangingPunct="1"/>
            <a:r>
              <a:rPr lang="en-US" altLang="en-US" dirty="0" smtClean="0"/>
              <a:t>Limit the effectiveness of existing works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8C55C7-703F-47C1-AC80-CCAC15244DE3}" type="slidenum">
              <a:rPr lang="en-US" altLang="en-US" sz="1400" u="none" smtClean="0"/>
              <a:pPr eaLnBrk="1" hangingPunct="1"/>
              <a:t>6</a:t>
            </a:fld>
            <a:endParaRPr lang="en-US" altLang="en-US" sz="1400" u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 Matrices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518923"/>
              </p:ext>
            </p:extLst>
          </p:nvPr>
        </p:nvGraphicFramePr>
        <p:xfrm>
          <a:off x="244475" y="1098553"/>
          <a:ext cx="8758416" cy="511652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37858"/>
                <a:gridCol w="1382889"/>
                <a:gridCol w="1693334"/>
                <a:gridCol w="3344335"/>
              </a:tblGrid>
              <a:tr h="72385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66"/>
                          </a:solidFill>
                        </a:rPr>
                        <a:t>Network</a:t>
                      </a:r>
                      <a:endParaRPr lang="en-US" sz="2400" dirty="0">
                        <a:solidFill>
                          <a:srgbClr val="660066"/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66"/>
                          </a:solidFill>
                        </a:rPr>
                        <a:t>Date</a:t>
                      </a:r>
                      <a:endParaRPr lang="en-US" sz="2400" dirty="0">
                        <a:solidFill>
                          <a:srgbClr val="660066"/>
                        </a:solidFill>
                      </a:endParaRPr>
                    </a:p>
                  </a:txBody>
                  <a:tcPr marT="45725" marB="45725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66"/>
                          </a:solidFill>
                        </a:rPr>
                        <a:t>Duration</a:t>
                      </a:r>
                      <a:endParaRPr lang="en-US" sz="2400" dirty="0">
                        <a:solidFill>
                          <a:srgbClr val="660066"/>
                        </a:solidFill>
                      </a:endParaRPr>
                    </a:p>
                  </a:txBody>
                  <a:tcPr marT="45725" marB="45725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66"/>
                          </a:solidFill>
                        </a:rPr>
                        <a:t>Size </a:t>
                      </a:r>
                      <a:br>
                        <a:rPr lang="en-US" sz="2400" dirty="0" smtClean="0">
                          <a:solidFill>
                            <a:srgbClr val="660066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660066"/>
                          </a:solidFill>
                        </a:rPr>
                        <a:t>(flows/links</a:t>
                      </a:r>
                      <a:r>
                        <a:rPr lang="en-US" sz="2000" baseline="0" dirty="0" smtClean="0">
                          <a:solidFill>
                            <a:srgbClr val="660066"/>
                          </a:solidFill>
                        </a:rPr>
                        <a:t> x #timeslot)</a:t>
                      </a:r>
                      <a:endParaRPr lang="en-US" sz="2400" dirty="0">
                        <a:solidFill>
                          <a:srgbClr val="660066"/>
                        </a:solidFill>
                      </a:endParaRPr>
                    </a:p>
                  </a:txBody>
                  <a:tcPr marT="45725" marB="45725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6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3G traffic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11/2010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 day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472</a:t>
                      </a:r>
                      <a:r>
                        <a:rPr lang="en-US" sz="2000" baseline="0" dirty="0" smtClean="0"/>
                        <a:t> x 144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WiFi</a:t>
                      </a:r>
                      <a:r>
                        <a:rPr lang="en-US" sz="2000" dirty="0" smtClean="0"/>
                        <a:t> traffic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1/2013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 day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50 x 118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Abilene traffic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4/2003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 week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121 x 1008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GEANT traffic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4/2005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 week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529 x 672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 channel CSI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2/2009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15 min.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90 x 9000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Multi. Channel CSI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2/2014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15 min.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270 x 5000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Cister</a:t>
                      </a:r>
                      <a:r>
                        <a:rPr lang="en-US" sz="2000" dirty="0" smtClean="0"/>
                        <a:t> RSSI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11/2010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 hours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16 x 10000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CU RSSI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8/2007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500 frames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895 x 500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Umich</a:t>
                      </a:r>
                      <a:r>
                        <a:rPr lang="en-US" sz="2000" baseline="0" dirty="0" smtClean="0"/>
                        <a:t> RSS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4/2006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30 min.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182 x 3127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UCSB </a:t>
                      </a:r>
                      <a:r>
                        <a:rPr lang="en-US" sz="2000" dirty="0" err="1" smtClean="0"/>
                        <a:t>Meshnet</a:t>
                      </a:r>
                      <a:endParaRPr lang="en-US" sz="2000" dirty="0"/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4/2006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3 days</a:t>
                      </a:r>
                      <a:endParaRPr lang="en-US" sz="2000" dirty="0"/>
                    </a:p>
                  </a:txBody>
                  <a:tcPr marT="45725" marB="45725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425 x 1527</a:t>
                      </a:r>
                      <a:endParaRPr lang="en-US" sz="2000" dirty="0"/>
                    </a:p>
                  </a:txBody>
                  <a:tcPr marT="45725" marB="4572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8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E71F82-6AE0-455C-86F8-A1443D00DA09}" type="slidenum">
              <a:rPr lang="en-US" altLang="en-US" sz="1400" u="none" smtClean="0"/>
              <a:pPr eaLnBrk="1" hangingPunct="1"/>
              <a:t>7</a:t>
            </a:fld>
            <a:endParaRPr lang="en-US" altLang="en-US" sz="1400" u="none" smtClean="0"/>
          </a:p>
        </p:txBody>
      </p:sp>
    </p:spTree>
    <p:extLst>
      <p:ext uri="{BB962C8B-B14F-4D97-AF65-F5344CB8AC3E}">
        <p14:creationId xmlns:p14="http://schemas.microsoft.com/office/powerpoint/2010/main" val="3643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5074"/>
            <a:ext cx="4790228" cy="2869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Rank Analysis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defRPr/>
            </a:pPr>
            <a:fld id="{1363373A-7E9D-4993-BB63-AD09C5F23416}" type="slidenum">
              <a:rPr lang="en-US" altLang="zh-CN" sz="1400" u="none"/>
              <a:pPr>
                <a:defRPr/>
              </a:pPr>
              <a:t>8</a:t>
            </a:fld>
            <a:endParaRPr lang="en-US" altLang="zh-CN" sz="1400" u="none"/>
          </a:p>
        </p:txBody>
      </p:sp>
      <p:sp>
        <p:nvSpPr>
          <p:cNvPr id="8" name="TextBox 7"/>
          <p:cNvSpPr txBox="1"/>
          <p:nvPr/>
        </p:nvSpPr>
        <p:spPr>
          <a:xfrm>
            <a:off x="241288" y="1119620"/>
            <a:ext cx="8832867" cy="584775"/>
          </a:xfrm>
          <a:prstGeom prst="rect">
            <a:avLst/>
          </a:prstGeom>
          <a:solidFill>
            <a:srgbClr val="96FF98"/>
          </a:solidFill>
          <a:ln w="38100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Adding anomalies increases ranks in all cases.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062" y="2390853"/>
            <a:ext cx="4870938" cy="2929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6092" y="5523728"/>
            <a:ext cx="2501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Without anomalies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5694" y="5444943"/>
            <a:ext cx="21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With anomalies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13231"/>
            <a:ext cx="8704263" cy="762000"/>
          </a:xfrm>
        </p:spPr>
        <p:txBody>
          <a:bodyPr/>
          <a:lstStyle/>
          <a:p>
            <a:r>
              <a:rPr lang="en-US" altLang="zh-CN" dirty="0"/>
              <a:t>LENS Decomposition: Basic Formulation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125965" y="-70907"/>
            <a:ext cx="1905000" cy="304800"/>
          </a:xfrm>
          <a:noFill/>
        </p:spPr>
        <p:txBody>
          <a:bodyPr/>
          <a:lstStyle/>
          <a:p>
            <a:pPr>
              <a:defRPr/>
            </a:pPr>
            <a:fld id="{B68F70A5-0202-487F-A5F7-ABB7FD9C23D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700609" y="1428240"/>
            <a:ext cx="447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u="none" dirty="0"/>
              <a:t>=</a:t>
            </a:r>
            <a:endParaRPr kumimoji="1" lang="zh-CN" altLang="en-US" sz="3600" b="1" u="none" dirty="0"/>
          </a:p>
        </p:txBody>
      </p:sp>
      <p:sp>
        <p:nvSpPr>
          <p:cNvPr id="203" name="文本框 202"/>
          <p:cNvSpPr txBox="1"/>
          <p:nvPr/>
        </p:nvSpPr>
        <p:spPr>
          <a:xfrm>
            <a:off x="8696266" y="1526478"/>
            <a:ext cx="447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u="none" dirty="0" smtClean="0"/>
              <a:t>+</a:t>
            </a:r>
            <a:endParaRPr kumimoji="1" lang="zh-CN" altLang="en-US" sz="3600" b="1" u="none" dirty="0"/>
          </a:p>
        </p:txBody>
      </p:sp>
      <p:grpSp>
        <p:nvGrpSpPr>
          <p:cNvPr id="14" name="组 13"/>
          <p:cNvGrpSpPr/>
          <p:nvPr/>
        </p:nvGrpSpPr>
        <p:grpSpPr>
          <a:xfrm>
            <a:off x="985367" y="3919953"/>
            <a:ext cx="3222673" cy="2057455"/>
            <a:chOff x="589374" y="4184870"/>
            <a:chExt cx="3222673" cy="2057455"/>
          </a:xfrm>
        </p:grpSpPr>
        <p:sp>
          <p:nvSpPr>
            <p:cNvPr id="256" name="Rectangle 69"/>
            <p:cNvSpPr>
              <a:spLocks noChangeArrowheads="1"/>
            </p:cNvSpPr>
            <p:nvPr/>
          </p:nvSpPr>
          <p:spPr bwMode="auto">
            <a:xfrm>
              <a:off x="1720876" y="4207737"/>
              <a:ext cx="536020" cy="35608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2400" u="none" dirty="0" smtClean="0">
                  <a:latin typeface="Times New Roman"/>
                  <a:cs typeface="Times New Roman"/>
                </a:rPr>
                <a:t>y</a:t>
              </a:r>
              <a:r>
                <a:rPr lang="en-US" altLang="en-US" sz="2400" u="none" baseline="-25000" dirty="0" smtClean="0">
                  <a:latin typeface="Times New Roman"/>
                  <a:cs typeface="Times New Roman"/>
                </a:rPr>
                <a:t>1,3</a:t>
              </a:r>
              <a:endParaRPr lang="en-US" altLang="en-US" sz="2400" dirty="0"/>
            </a:p>
          </p:txBody>
        </p:sp>
        <p:sp>
          <p:nvSpPr>
            <p:cNvPr id="257" name="Rectangle 69"/>
            <p:cNvSpPr>
              <a:spLocks noChangeArrowheads="1"/>
            </p:cNvSpPr>
            <p:nvPr/>
          </p:nvSpPr>
          <p:spPr bwMode="auto">
            <a:xfrm>
              <a:off x="1190505" y="4209938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67" name="Rectangle 69"/>
            <p:cNvSpPr>
              <a:spLocks noChangeArrowheads="1"/>
            </p:cNvSpPr>
            <p:nvPr/>
          </p:nvSpPr>
          <p:spPr bwMode="auto">
            <a:xfrm>
              <a:off x="2804033" y="4553499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/>
                <a:t>…</a:t>
              </a:r>
              <a:endParaRPr lang="en-US" altLang="en-US" sz="3600" u="none" baseline="-25000" dirty="0"/>
            </a:p>
          </p:txBody>
        </p:sp>
        <p:sp>
          <p:nvSpPr>
            <p:cNvPr id="268" name="Rectangle 69"/>
            <p:cNvSpPr>
              <a:spLocks noChangeArrowheads="1"/>
            </p:cNvSpPr>
            <p:nvPr/>
          </p:nvSpPr>
          <p:spPr bwMode="auto">
            <a:xfrm rot="5400000">
              <a:off x="1290474" y="545690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/>
                <a:t>…</a:t>
              </a:r>
              <a:endParaRPr lang="en-US" altLang="en-US" sz="3600" u="none" baseline="-25000" dirty="0"/>
            </a:p>
          </p:txBody>
        </p:sp>
        <p:sp>
          <p:nvSpPr>
            <p:cNvPr id="272" name="Rectangle 69"/>
            <p:cNvSpPr>
              <a:spLocks noChangeArrowheads="1"/>
            </p:cNvSpPr>
            <p:nvPr/>
          </p:nvSpPr>
          <p:spPr bwMode="auto">
            <a:xfrm rot="1920566">
              <a:off x="2833532" y="538863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4000" u="none" baseline="-25000" dirty="0" smtClean="0"/>
                <a:t>…</a:t>
              </a:r>
              <a:endParaRPr lang="en-US" altLang="en-US" sz="4000" u="none" baseline="-25000" dirty="0"/>
            </a:p>
          </p:txBody>
        </p:sp>
        <p:sp>
          <p:nvSpPr>
            <p:cNvPr id="276" name="左中括号 275"/>
            <p:cNvSpPr/>
            <p:nvPr/>
          </p:nvSpPr>
          <p:spPr bwMode="auto">
            <a:xfrm>
              <a:off x="589374" y="4196333"/>
              <a:ext cx="109242" cy="2045992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7" name="左中括号 276"/>
            <p:cNvSpPr/>
            <p:nvPr/>
          </p:nvSpPr>
          <p:spPr bwMode="auto">
            <a:xfrm flipH="1">
              <a:off x="3702800" y="4184870"/>
              <a:ext cx="109247" cy="2043801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9" name="Rectangle 69"/>
            <p:cNvSpPr>
              <a:spLocks noChangeArrowheads="1"/>
            </p:cNvSpPr>
            <p:nvPr/>
          </p:nvSpPr>
          <p:spPr bwMode="auto">
            <a:xfrm>
              <a:off x="3216451" y="5070174"/>
              <a:ext cx="522677" cy="35608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2400" u="none" dirty="0" smtClean="0">
                  <a:latin typeface="Times New Roman"/>
                  <a:cs typeface="Times New Roman"/>
                </a:rPr>
                <a:t>y</a:t>
              </a:r>
              <a:r>
                <a:rPr lang="en-US" altLang="en-US" sz="2400" u="none" baseline="-25000" dirty="0" smtClean="0">
                  <a:latin typeface="Times New Roman"/>
                  <a:cs typeface="Times New Roman"/>
                </a:rPr>
                <a:t>3,n</a:t>
              </a:r>
              <a:endParaRPr lang="en-US" altLang="en-US" sz="2400" dirty="0"/>
            </a:p>
          </p:txBody>
        </p:sp>
        <p:sp>
          <p:nvSpPr>
            <p:cNvPr id="280" name="Rectangle 69"/>
            <p:cNvSpPr>
              <a:spLocks noChangeArrowheads="1"/>
            </p:cNvSpPr>
            <p:nvPr/>
          </p:nvSpPr>
          <p:spPr bwMode="auto">
            <a:xfrm>
              <a:off x="673790" y="4212137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81" name="Rectangle 69"/>
            <p:cNvSpPr>
              <a:spLocks noChangeArrowheads="1"/>
            </p:cNvSpPr>
            <p:nvPr/>
          </p:nvSpPr>
          <p:spPr bwMode="auto">
            <a:xfrm>
              <a:off x="2257817" y="4198483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82" name="Rectangle 69"/>
            <p:cNvSpPr>
              <a:spLocks noChangeArrowheads="1"/>
            </p:cNvSpPr>
            <p:nvPr/>
          </p:nvSpPr>
          <p:spPr bwMode="auto">
            <a:xfrm>
              <a:off x="3268317" y="4198483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83" name="Rectangle 69"/>
            <p:cNvSpPr>
              <a:spLocks noChangeArrowheads="1"/>
            </p:cNvSpPr>
            <p:nvPr/>
          </p:nvSpPr>
          <p:spPr bwMode="auto">
            <a:xfrm>
              <a:off x="2257817" y="462177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84" name="Rectangle 69"/>
            <p:cNvSpPr>
              <a:spLocks noChangeArrowheads="1"/>
            </p:cNvSpPr>
            <p:nvPr/>
          </p:nvSpPr>
          <p:spPr bwMode="auto">
            <a:xfrm>
              <a:off x="1192700" y="4608128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85" name="Rectangle 69"/>
            <p:cNvSpPr>
              <a:spLocks noChangeArrowheads="1"/>
            </p:cNvSpPr>
            <p:nvPr/>
          </p:nvSpPr>
          <p:spPr bwMode="auto">
            <a:xfrm>
              <a:off x="675985" y="4610327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86" name="Rectangle 69"/>
            <p:cNvSpPr>
              <a:spLocks noChangeArrowheads="1"/>
            </p:cNvSpPr>
            <p:nvPr/>
          </p:nvSpPr>
          <p:spPr bwMode="auto">
            <a:xfrm>
              <a:off x="3270512" y="4610328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87" name="Rectangle 69"/>
            <p:cNvSpPr>
              <a:spLocks noChangeArrowheads="1"/>
            </p:cNvSpPr>
            <p:nvPr/>
          </p:nvSpPr>
          <p:spPr bwMode="auto">
            <a:xfrm>
              <a:off x="1713791" y="4610319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88" name="Rectangle 69"/>
            <p:cNvSpPr>
              <a:spLocks noChangeArrowheads="1"/>
            </p:cNvSpPr>
            <p:nvPr/>
          </p:nvSpPr>
          <p:spPr bwMode="auto">
            <a:xfrm>
              <a:off x="2260012" y="5006309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89" name="Rectangle 69"/>
            <p:cNvSpPr>
              <a:spLocks noChangeArrowheads="1"/>
            </p:cNvSpPr>
            <p:nvPr/>
          </p:nvSpPr>
          <p:spPr bwMode="auto">
            <a:xfrm>
              <a:off x="1194895" y="4992663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90" name="Rectangle 69"/>
            <p:cNvSpPr>
              <a:spLocks noChangeArrowheads="1"/>
            </p:cNvSpPr>
            <p:nvPr/>
          </p:nvSpPr>
          <p:spPr bwMode="auto">
            <a:xfrm>
              <a:off x="678180" y="499486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91" name="Rectangle 69"/>
            <p:cNvSpPr>
              <a:spLocks noChangeArrowheads="1"/>
            </p:cNvSpPr>
            <p:nvPr/>
          </p:nvSpPr>
          <p:spPr bwMode="auto">
            <a:xfrm>
              <a:off x="1715986" y="499485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92" name="Rectangle 69"/>
            <p:cNvSpPr>
              <a:spLocks noChangeArrowheads="1"/>
            </p:cNvSpPr>
            <p:nvPr/>
          </p:nvSpPr>
          <p:spPr bwMode="auto">
            <a:xfrm>
              <a:off x="2260012" y="581195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93" name="Rectangle 69"/>
            <p:cNvSpPr>
              <a:spLocks noChangeArrowheads="1"/>
            </p:cNvSpPr>
            <p:nvPr/>
          </p:nvSpPr>
          <p:spPr bwMode="auto">
            <a:xfrm>
              <a:off x="1194895" y="5798308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94" name="Rectangle 69"/>
            <p:cNvSpPr>
              <a:spLocks noChangeArrowheads="1"/>
            </p:cNvSpPr>
            <p:nvPr/>
          </p:nvSpPr>
          <p:spPr bwMode="auto">
            <a:xfrm>
              <a:off x="678180" y="5800507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95" name="Rectangle 69"/>
            <p:cNvSpPr>
              <a:spLocks noChangeArrowheads="1"/>
            </p:cNvSpPr>
            <p:nvPr/>
          </p:nvSpPr>
          <p:spPr bwMode="auto">
            <a:xfrm>
              <a:off x="1715986" y="5800499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  <p:sp>
          <p:nvSpPr>
            <p:cNvPr id="296" name="Rectangle 69"/>
            <p:cNvSpPr>
              <a:spLocks noChangeArrowheads="1"/>
            </p:cNvSpPr>
            <p:nvPr/>
          </p:nvSpPr>
          <p:spPr bwMode="auto">
            <a:xfrm>
              <a:off x="3272703" y="5814128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800" u="none" dirty="0" smtClean="0"/>
                <a:t>0</a:t>
              </a:r>
              <a:endParaRPr lang="en-US" altLang="en-US" sz="2800" u="none" baseline="-25000" dirty="0"/>
            </a:p>
          </p:txBody>
        </p:sp>
      </p:grpSp>
      <p:sp>
        <p:nvSpPr>
          <p:cNvPr id="298" name="文本框 297"/>
          <p:cNvSpPr txBox="1"/>
          <p:nvPr/>
        </p:nvSpPr>
        <p:spPr>
          <a:xfrm>
            <a:off x="4647218" y="4600497"/>
            <a:ext cx="447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u="none" dirty="0" smtClean="0"/>
              <a:t>+</a:t>
            </a:r>
            <a:endParaRPr kumimoji="1" lang="zh-CN" altLang="en-US" sz="3600" b="1" u="none" dirty="0"/>
          </a:p>
        </p:txBody>
      </p:sp>
      <p:sp>
        <p:nvSpPr>
          <p:cNvPr id="18" name="圆角矩形 17"/>
          <p:cNvSpPr/>
          <p:nvPr/>
        </p:nvSpPr>
        <p:spPr bwMode="auto">
          <a:xfrm>
            <a:off x="232143" y="2902943"/>
            <a:ext cx="3196857" cy="822392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CN" sz="2400" b="1" u="none" dirty="0" smtClean="0">
                <a:solidFill>
                  <a:srgbClr val="CC776E"/>
                </a:solidFill>
                <a:latin typeface="+mn-lt"/>
              </a:rPr>
              <a:t>[Input]</a:t>
            </a:r>
            <a:r>
              <a:rPr kumimoji="1" lang="en-US" altLang="zh-CN" sz="2400" b="1" u="none" dirty="0" smtClean="0">
                <a:latin typeface="+mn-lt"/>
              </a:rPr>
              <a:t> D:</a:t>
            </a:r>
            <a:br>
              <a:rPr kumimoji="1" lang="en-US" altLang="zh-CN" sz="2400" b="1" u="none" dirty="0" smtClean="0">
                <a:latin typeface="+mn-lt"/>
              </a:rPr>
            </a:br>
            <a:r>
              <a:rPr kumimoji="1" lang="en-US" altLang="zh-CN" sz="2400" b="1" u="none" dirty="0" smtClean="0">
                <a:latin typeface="+mn-lt"/>
              </a:rPr>
              <a:t>Original </a:t>
            </a:r>
            <a:r>
              <a:rPr kumimoji="1" lang="en-US" altLang="zh-CN" sz="2400" b="1" u="none" dirty="0">
                <a:latin typeface="+mn-lt"/>
              </a:rPr>
              <a:t>matrix</a:t>
            </a:r>
          </a:p>
        </p:txBody>
      </p:sp>
      <p:sp>
        <p:nvSpPr>
          <p:cNvPr id="330" name="圆角矩形 329"/>
          <p:cNvSpPr/>
          <p:nvPr/>
        </p:nvSpPr>
        <p:spPr bwMode="auto">
          <a:xfrm>
            <a:off x="4247444" y="2905142"/>
            <a:ext cx="4642556" cy="79197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CN" sz="2400" b="1" u="none" dirty="0" smtClean="0">
                <a:solidFill>
                  <a:srgbClr val="CC776E"/>
                </a:solidFill>
                <a:latin typeface="+mn-lt"/>
              </a:rPr>
              <a:t>[Output]</a:t>
            </a:r>
            <a:r>
              <a:rPr kumimoji="1" lang="en-US" altLang="zh-CN" sz="2400" b="1" u="none" dirty="0" smtClean="0">
                <a:solidFill>
                  <a:srgbClr val="3366FF"/>
                </a:solidFill>
                <a:latin typeface="+mn-lt"/>
              </a:rPr>
              <a:t> X</a:t>
            </a:r>
            <a:r>
              <a:rPr kumimoji="1" lang="en-US" altLang="zh-CN" sz="2400" b="1" u="none" dirty="0" smtClean="0">
                <a:latin typeface="+mn-lt"/>
              </a:rPr>
              <a:t>:</a:t>
            </a:r>
          </a:p>
          <a:p>
            <a:pPr algn="ctr"/>
            <a:r>
              <a:rPr kumimoji="1" lang="en-US" altLang="zh-CN" sz="2400" b="1" u="none" dirty="0" smtClean="0">
                <a:latin typeface="+mn-lt"/>
              </a:rPr>
              <a:t>A </a:t>
            </a:r>
            <a:r>
              <a:rPr kumimoji="1" lang="en-US" altLang="zh-CN" sz="2400" b="1" u="none" dirty="0">
                <a:solidFill>
                  <a:srgbClr val="FF0000"/>
                </a:solidFill>
                <a:latin typeface="+mn-lt"/>
              </a:rPr>
              <a:t>low rank </a:t>
            </a:r>
            <a:r>
              <a:rPr kumimoji="1" lang="en-US" altLang="zh-CN" sz="2400" b="1" u="none" dirty="0" smtClean="0">
                <a:latin typeface="+mn-lt"/>
              </a:rPr>
              <a:t>matrix </a:t>
            </a:r>
            <a:r>
              <a:rPr lang="en-US" altLang="zh-CN" sz="2400" u="none" dirty="0">
                <a:latin typeface="Tahoma" charset="0"/>
                <a:cs typeface="Tahoma" charset="0"/>
                <a:sym typeface="Symbol" charset="0"/>
              </a:rPr>
              <a:t>(r « </a:t>
            </a:r>
            <a:r>
              <a:rPr lang="en-US" altLang="zh-CN" sz="2400" u="none" dirty="0" err="1" smtClean="0">
                <a:latin typeface="Tahoma" charset="0"/>
                <a:cs typeface="Tahoma" charset="0"/>
                <a:sym typeface="Symbol" charset="0"/>
              </a:rPr>
              <a:t>m,n</a:t>
            </a:r>
            <a:r>
              <a:rPr lang="en-US" altLang="zh-CN" sz="2400" u="none" dirty="0" smtClean="0">
                <a:latin typeface="Tahoma" charset="0"/>
                <a:cs typeface="Tahoma" charset="0"/>
                <a:sym typeface="Symbol" charset="0"/>
              </a:rPr>
              <a:t>)</a:t>
            </a:r>
            <a:endParaRPr kumimoji="1" lang="zh-CN" altLang="en-US" sz="2400" b="1" u="none" dirty="0">
              <a:latin typeface="+mn-lt"/>
            </a:endParaRPr>
          </a:p>
        </p:txBody>
      </p:sp>
      <p:sp>
        <p:nvSpPr>
          <p:cNvPr id="331" name="圆角矩形 330"/>
          <p:cNvSpPr/>
          <p:nvPr/>
        </p:nvSpPr>
        <p:spPr bwMode="auto">
          <a:xfrm>
            <a:off x="522111" y="6016180"/>
            <a:ext cx="3951111" cy="84182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CN" sz="2400" b="1" u="none" dirty="0" smtClean="0">
                <a:solidFill>
                  <a:srgbClr val="CC776E"/>
                </a:solidFill>
                <a:latin typeface="+mn-lt"/>
              </a:rPr>
              <a:t>[Output]</a:t>
            </a:r>
            <a:r>
              <a:rPr kumimoji="1" lang="en-US" altLang="zh-CN" sz="2400" b="1" u="none" dirty="0" smtClean="0">
                <a:solidFill>
                  <a:srgbClr val="FF0000"/>
                </a:solidFill>
                <a:latin typeface="+mn-lt"/>
              </a:rPr>
              <a:t> Y</a:t>
            </a:r>
            <a:r>
              <a:rPr kumimoji="1" lang="en-US" altLang="zh-CN" sz="2400" b="1" u="none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algn="ctr"/>
            <a:r>
              <a:rPr kumimoji="1" lang="en-US" altLang="zh-CN" sz="2400" b="1" u="none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kumimoji="1" lang="en-US" altLang="zh-CN" sz="2400" b="1" u="none" dirty="0">
                <a:solidFill>
                  <a:srgbClr val="FF0000"/>
                </a:solidFill>
                <a:latin typeface="+mn-lt"/>
              </a:rPr>
              <a:t>sparse</a:t>
            </a:r>
            <a:r>
              <a:rPr kumimoji="1" lang="en-US" altLang="zh-CN" sz="2400" b="1" u="none" dirty="0">
                <a:solidFill>
                  <a:srgbClr val="000000"/>
                </a:solidFill>
                <a:latin typeface="+mn-lt"/>
              </a:rPr>
              <a:t> anomaly matrix</a:t>
            </a:r>
            <a:endParaRPr kumimoji="1" lang="zh-CN" altLang="en-US" sz="2400" b="1" u="non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2" name="圆角矩形 331"/>
          <p:cNvSpPr/>
          <p:nvPr/>
        </p:nvSpPr>
        <p:spPr bwMode="auto">
          <a:xfrm>
            <a:off x="5349991" y="6032035"/>
            <a:ext cx="3766699" cy="825965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CN" sz="2400" b="1" u="none" dirty="0" smtClean="0">
                <a:solidFill>
                  <a:srgbClr val="CC776E"/>
                </a:solidFill>
                <a:latin typeface="+mn-lt"/>
              </a:rPr>
              <a:t>[Output] </a:t>
            </a:r>
            <a:r>
              <a:rPr kumimoji="1" lang="en-US" altLang="zh-CN" sz="2400" b="1" u="none" dirty="0" smtClean="0">
                <a:solidFill>
                  <a:srgbClr val="008000"/>
                </a:solidFill>
                <a:latin typeface="+mn-lt"/>
              </a:rPr>
              <a:t>Z</a:t>
            </a:r>
            <a:r>
              <a:rPr kumimoji="1" lang="en-US" altLang="zh-CN" sz="2400" b="1" u="none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algn="ctr"/>
            <a:r>
              <a:rPr kumimoji="1" lang="en-US" altLang="zh-CN" sz="2400" b="1" u="none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kumimoji="1" lang="en-US" altLang="zh-CN" sz="2400" b="1" u="none" dirty="0">
                <a:solidFill>
                  <a:srgbClr val="FF0000"/>
                </a:solidFill>
                <a:latin typeface="+mn-lt"/>
              </a:rPr>
              <a:t>small</a:t>
            </a:r>
            <a:r>
              <a:rPr kumimoji="1" lang="en-US" altLang="zh-CN" sz="2400" b="1" u="none" dirty="0">
                <a:solidFill>
                  <a:srgbClr val="000000"/>
                </a:solidFill>
                <a:latin typeface="+mn-lt"/>
              </a:rPr>
              <a:t> noise matrix</a:t>
            </a:r>
            <a:endParaRPr kumimoji="1" lang="zh-CN" altLang="en-US" sz="2400" b="1" u="none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232144" y="818168"/>
            <a:ext cx="3279117" cy="2057455"/>
            <a:chOff x="232144" y="987500"/>
            <a:chExt cx="3279117" cy="2057455"/>
          </a:xfrm>
        </p:grpSpPr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296334" y="1008167"/>
              <a:ext cx="459346" cy="35608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Rectangle 69"/>
            <p:cNvSpPr>
              <a:spLocks noChangeArrowheads="1"/>
            </p:cNvSpPr>
            <p:nvPr/>
          </p:nvSpPr>
          <p:spPr bwMode="auto">
            <a:xfrm>
              <a:off x="1411111" y="1010367"/>
              <a:ext cx="496547" cy="35608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2400" u="none" dirty="0" smtClean="0">
                  <a:latin typeface="Times New Roman"/>
                  <a:cs typeface="Times New Roman"/>
                </a:rPr>
                <a:t>d</a:t>
              </a:r>
              <a:r>
                <a:rPr lang="en-US" altLang="en-US" sz="2400" u="none" baseline="-25000" dirty="0" smtClean="0">
                  <a:latin typeface="Times New Roman"/>
                  <a:cs typeface="Times New Roman"/>
                </a:rPr>
                <a:t>1,3</a:t>
              </a:r>
              <a:endParaRPr lang="en-US" altLang="en-US" sz="2400" u="none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02" name="Rectangle 69"/>
            <p:cNvSpPr>
              <a:spLocks noChangeArrowheads="1"/>
            </p:cNvSpPr>
            <p:nvPr/>
          </p:nvSpPr>
          <p:spPr bwMode="auto">
            <a:xfrm>
              <a:off x="889719" y="998913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1,2</a:t>
              </a:r>
              <a:endParaRPr lang="en-US" altLang="en-US" sz="2800" u="none" baseline="-25000" dirty="0"/>
            </a:p>
          </p:txBody>
        </p:sp>
        <p:sp>
          <p:nvSpPr>
            <p:cNvPr id="119" name="Rectangle 69"/>
            <p:cNvSpPr>
              <a:spLocks noChangeArrowheads="1"/>
            </p:cNvSpPr>
            <p:nvPr/>
          </p:nvSpPr>
          <p:spPr bwMode="auto">
            <a:xfrm>
              <a:off x="2025398" y="1449512"/>
              <a:ext cx="459346" cy="35608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4" name="Rectangle 69"/>
            <p:cNvSpPr>
              <a:spLocks noChangeArrowheads="1"/>
            </p:cNvSpPr>
            <p:nvPr/>
          </p:nvSpPr>
          <p:spPr bwMode="auto">
            <a:xfrm>
              <a:off x="1452395" y="1875003"/>
              <a:ext cx="459346" cy="35608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Rectangle 69"/>
            <p:cNvSpPr>
              <a:spLocks noChangeArrowheads="1"/>
            </p:cNvSpPr>
            <p:nvPr/>
          </p:nvSpPr>
          <p:spPr bwMode="auto">
            <a:xfrm>
              <a:off x="2503247" y="1356129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/>
                <a:t>…</a:t>
              </a:r>
              <a:endParaRPr lang="en-US" altLang="en-US" sz="3600" u="none" baseline="-25000" dirty="0"/>
            </a:p>
          </p:txBody>
        </p:sp>
        <p:sp>
          <p:nvSpPr>
            <p:cNvPr id="79" name="Rectangle 69"/>
            <p:cNvSpPr>
              <a:spLocks noChangeArrowheads="1"/>
            </p:cNvSpPr>
            <p:nvPr/>
          </p:nvSpPr>
          <p:spPr bwMode="auto">
            <a:xfrm rot="5400000">
              <a:off x="933244" y="225953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/>
                <a:t>…</a:t>
              </a:r>
              <a:endParaRPr lang="en-US" altLang="en-US" sz="3600" u="none" baseline="-25000" dirty="0"/>
            </a:p>
          </p:txBody>
        </p:sp>
        <p:sp>
          <p:nvSpPr>
            <p:cNvPr id="88" name="Rectangle 69"/>
            <p:cNvSpPr>
              <a:spLocks noChangeArrowheads="1"/>
            </p:cNvSpPr>
            <p:nvPr/>
          </p:nvSpPr>
          <p:spPr bwMode="auto">
            <a:xfrm rot="1920566">
              <a:off x="2532746" y="219126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4000" u="none" baseline="-25000" dirty="0" smtClean="0"/>
                <a:t>…</a:t>
              </a:r>
              <a:endParaRPr lang="en-US" altLang="en-US" sz="4000" u="none" baseline="-25000" dirty="0"/>
            </a:p>
          </p:txBody>
        </p:sp>
        <p:sp>
          <p:nvSpPr>
            <p:cNvPr id="90" name="Rectangle 69"/>
            <p:cNvSpPr>
              <a:spLocks noChangeArrowheads="1"/>
            </p:cNvSpPr>
            <p:nvPr/>
          </p:nvSpPr>
          <p:spPr bwMode="auto">
            <a:xfrm>
              <a:off x="2981187" y="1438059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2,n</a:t>
              </a:r>
              <a:endParaRPr lang="en-US" altLang="en-US" sz="2800" u="none" baseline="-25000" dirty="0"/>
            </a:p>
          </p:txBody>
        </p:sp>
        <p:sp>
          <p:nvSpPr>
            <p:cNvPr id="91" name="Rectangle 69"/>
            <p:cNvSpPr>
              <a:spLocks noChangeArrowheads="1"/>
            </p:cNvSpPr>
            <p:nvPr/>
          </p:nvSpPr>
          <p:spPr bwMode="auto">
            <a:xfrm>
              <a:off x="2969723" y="2682823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err="1" smtClean="0"/>
                <a:t>d</a:t>
              </a:r>
              <a:r>
                <a:rPr lang="en-US" altLang="en-US" sz="2800" u="none" baseline="-25000" dirty="0" err="1" smtClean="0"/>
                <a:t>m,n</a:t>
              </a:r>
              <a:endParaRPr lang="en-US" altLang="en-US" sz="2800" u="none" baseline="-25000" dirty="0"/>
            </a:p>
          </p:txBody>
        </p:sp>
        <p:sp>
          <p:nvSpPr>
            <p:cNvPr id="167" name="左中括号 166"/>
            <p:cNvSpPr/>
            <p:nvPr/>
          </p:nvSpPr>
          <p:spPr bwMode="auto">
            <a:xfrm>
              <a:off x="232144" y="998963"/>
              <a:ext cx="109242" cy="2045992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左中括号 167"/>
            <p:cNvSpPr/>
            <p:nvPr/>
          </p:nvSpPr>
          <p:spPr bwMode="auto">
            <a:xfrm flipH="1">
              <a:off x="3402014" y="987500"/>
              <a:ext cx="109247" cy="2043801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Rectangle 69"/>
            <p:cNvSpPr>
              <a:spLocks noChangeArrowheads="1"/>
            </p:cNvSpPr>
            <p:nvPr/>
          </p:nvSpPr>
          <p:spPr bwMode="auto">
            <a:xfrm>
              <a:off x="318454" y="2682822"/>
              <a:ext cx="459346" cy="35608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Rectangle 69"/>
            <p:cNvSpPr>
              <a:spLocks noChangeArrowheads="1"/>
            </p:cNvSpPr>
            <p:nvPr/>
          </p:nvSpPr>
          <p:spPr bwMode="auto">
            <a:xfrm>
              <a:off x="2906889" y="1872804"/>
              <a:ext cx="531453" cy="35608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2400" u="none" dirty="0" smtClean="0"/>
                <a:t>d</a:t>
              </a:r>
              <a:r>
                <a:rPr lang="en-US" altLang="en-US" sz="2400" u="none" baseline="-25000" dirty="0" smtClean="0"/>
                <a:t>3,n</a:t>
              </a:r>
              <a:endParaRPr lang="en-US" altLang="en-US" sz="2400" u="none" baseline="-25000" dirty="0"/>
            </a:p>
          </p:txBody>
        </p:sp>
        <p:sp>
          <p:nvSpPr>
            <p:cNvPr id="112" name="Rectangle 69"/>
            <p:cNvSpPr>
              <a:spLocks noChangeArrowheads="1"/>
            </p:cNvSpPr>
            <p:nvPr/>
          </p:nvSpPr>
          <p:spPr bwMode="auto">
            <a:xfrm>
              <a:off x="2015786" y="101020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1,4</a:t>
              </a:r>
              <a:endParaRPr lang="en-US" altLang="en-US" sz="2800" u="none" baseline="-25000" dirty="0"/>
            </a:p>
          </p:txBody>
        </p:sp>
        <p:sp>
          <p:nvSpPr>
            <p:cNvPr id="123" name="Rectangle 69"/>
            <p:cNvSpPr>
              <a:spLocks noChangeArrowheads="1"/>
            </p:cNvSpPr>
            <p:nvPr/>
          </p:nvSpPr>
          <p:spPr bwMode="auto">
            <a:xfrm>
              <a:off x="294231" y="1433535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2,1</a:t>
              </a:r>
              <a:endParaRPr lang="en-US" altLang="en-US" sz="2800" u="none" baseline="-25000" dirty="0"/>
            </a:p>
          </p:txBody>
        </p:sp>
        <p:sp>
          <p:nvSpPr>
            <p:cNvPr id="124" name="Rectangle 69"/>
            <p:cNvSpPr>
              <a:spLocks noChangeArrowheads="1"/>
            </p:cNvSpPr>
            <p:nvPr/>
          </p:nvSpPr>
          <p:spPr bwMode="auto">
            <a:xfrm>
              <a:off x="886897" y="1433535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2,2</a:t>
              </a:r>
              <a:endParaRPr lang="en-US" altLang="en-US" sz="2800" u="none" baseline="-25000" dirty="0"/>
            </a:p>
          </p:txBody>
        </p:sp>
        <p:sp>
          <p:nvSpPr>
            <p:cNvPr id="125" name="Rectangle 69"/>
            <p:cNvSpPr>
              <a:spLocks noChangeArrowheads="1"/>
            </p:cNvSpPr>
            <p:nvPr/>
          </p:nvSpPr>
          <p:spPr bwMode="auto">
            <a:xfrm>
              <a:off x="1451341" y="1447646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2,3</a:t>
              </a:r>
              <a:endParaRPr lang="en-US" altLang="en-US" sz="2800" u="none" baseline="-25000" dirty="0"/>
            </a:p>
          </p:txBody>
        </p:sp>
        <p:sp>
          <p:nvSpPr>
            <p:cNvPr id="126" name="Rectangle 69"/>
            <p:cNvSpPr>
              <a:spLocks noChangeArrowheads="1"/>
            </p:cNvSpPr>
            <p:nvPr/>
          </p:nvSpPr>
          <p:spPr bwMode="auto">
            <a:xfrm>
              <a:off x="308342" y="1870980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3,1</a:t>
              </a:r>
              <a:endParaRPr lang="en-US" altLang="en-US" sz="2800" u="none" baseline="-25000" dirty="0"/>
            </a:p>
          </p:txBody>
        </p:sp>
        <p:sp>
          <p:nvSpPr>
            <p:cNvPr id="128" name="Rectangle 69"/>
            <p:cNvSpPr>
              <a:spLocks noChangeArrowheads="1"/>
            </p:cNvSpPr>
            <p:nvPr/>
          </p:nvSpPr>
          <p:spPr bwMode="auto">
            <a:xfrm>
              <a:off x="2012962" y="1882268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3,4</a:t>
              </a:r>
              <a:endParaRPr lang="en-US" altLang="en-US" sz="2800" u="none" baseline="-25000" dirty="0"/>
            </a:p>
          </p:txBody>
        </p:sp>
        <p:sp>
          <p:nvSpPr>
            <p:cNvPr id="137" name="Rectangle 69"/>
            <p:cNvSpPr>
              <a:spLocks noChangeArrowheads="1"/>
            </p:cNvSpPr>
            <p:nvPr/>
          </p:nvSpPr>
          <p:spPr bwMode="auto">
            <a:xfrm>
              <a:off x="898185" y="2672491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m,2</a:t>
              </a:r>
              <a:endParaRPr lang="en-US" altLang="en-US" sz="2800" u="none" baseline="-25000" dirty="0"/>
            </a:p>
          </p:txBody>
        </p:sp>
        <p:sp>
          <p:nvSpPr>
            <p:cNvPr id="139" name="Rectangle 69"/>
            <p:cNvSpPr>
              <a:spLocks noChangeArrowheads="1"/>
            </p:cNvSpPr>
            <p:nvPr/>
          </p:nvSpPr>
          <p:spPr bwMode="auto">
            <a:xfrm>
              <a:off x="1462629" y="2672490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endParaRPr lang="en-US" altLang="en-US" sz="2800" u="none" baseline="-25000" dirty="0"/>
            </a:p>
          </p:txBody>
        </p:sp>
        <p:sp>
          <p:nvSpPr>
            <p:cNvPr id="140" name="Rectangle 69"/>
            <p:cNvSpPr>
              <a:spLocks noChangeArrowheads="1"/>
            </p:cNvSpPr>
            <p:nvPr/>
          </p:nvSpPr>
          <p:spPr bwMode="auto">
            <a:xfrm>
              <a:off x="2027073" y="2658379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/>
                <a:t>d</a:t>
              </a:r>
              <a:r>
                <a:rPr lang="en-US" altLang="en-US" sz="2800" u="none" baseline="-25000" dirty="0" smtClean="0"/>
                <a:t>m,4</a:t>
              </a:r>
              <a:endParaRPr lang="en-US" altLang="en-US" sz="2800" u="none" baseline="-25000" dirty="0"/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4358257" y="831832"/>
            <a:ext cx="4215066" cy="2043792"/>
            <a:chOff x="4358257" y="1001164"/>
            <a:chExt cx="4215066" cy="2043792"/>
          </a:xfrm>
        </p:grpSpPr>
        <p:sp>
          <p:nvSpPr>
            <p:cNvPr id="107" name="Rectangle 69"/>
            <p:cNvSpPr>
              <a:spLocks noChangeArrowheads="1"/>
            </p:cNvSpPr>
            <p:nvPr/>
          </p:nvSpPr>
          <p:spPr bwMode="auto">
            <a:xfrm rot="5400000">
              <a:off x="4954664" y="226173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>
                  <a:solidFill>
                    <a:srgbClr val="3366FF"/>
                  </a:solidFill>
                </a:rPr>
                <a:t>…</a:t>
              </a:r>
              <a:endParaRPr lang="en-US" altLang="en-US" sz="36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29" name="Rectangle 69"/>
            <p:cNvSpPr>
              <a:spLocks noChangeArrowheads="1"/>
            </p:cNvSpPr>
            <p:nvPr/>
          </p:nvSpPr>
          <p:spPr bwMode="auto">
            <a:xfrm>
              <a:off x="5343871" y="265771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err="1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err="1" smtClean="0">
                  <a:solidFill>
                    <a:srgbClr val="3366FF"/>
                  </a:solidFill>
                </a:rPr>
                <a:t>m,r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30" name="左中括号 129"/>
            <p:cNvSpPr/>
            <p:nvPr/>
          </p:nvSpPr>
          <p:spPr bwMode="auto">
            <a:xfrm>
              <a:off x="4358257" y="1001164"/>
              <a:ext cx="120706" cy="2043792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左中括号 130"/>
            <p:cNvSpPr/>
            <p:nvPr/>
          </p:nvSpPr>
          <p:spPr bwMode="auto">
            <a:xfrm flipH="1">
              <a:off x="5762507" y="1003356"/>
              <a:ext cx="93401" cy="2027945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Rectangle 69"/>
            <p:cNvSpPr>
              <a:spLocks noChangeArrowheads="1"/>
            </p:cNvSpPr>
            <p:nvPr/>
          </p:nvSpPr>
          <p:spPr bwMode="auto">
            <a:xfrm>
              <a:off x="8063500" y="2298991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err="1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err="1" smtClean="0">
                  <a:solidFill>
                    <a:srgbClr val="3366FF"/>
                  </a:solidFill>
                </a:rPr>
                <a:t>r,n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96" name="左中括号 195"/>
            <p:cNvSpPr/>
            <p:nvPr/>
          </p:nvSpPr>
          <p:spPr bwMode="auto">
            <a:xfrm>
              <a:off x="5955893" y="1617821"/>
              <a:ext cx="111885" cy="1020957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左中括号 196"/>
            <p:cNvSpPr/>
            <p:nvPr/>
          </p:nvSpPr>
          <p:spPr bwMode="auto">
            <a:xfrm flipH="1">
              <a:off x="8527604" y="1620014"/>
              <a:ext cx="45719" cy="1046986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8" name="Rectangle 69"/>
            <p:cNvSpPr>
              <a:spLocks noChangeArrowheads="1"/>
            </p:cNvSpPr>
            <p:nvPr/>
          </p:nvSpPr>
          <p:spPr bwMode="auto">
            <a:xfrm>
              <a:off x="7594377" y="1915427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>
                  <a:solidFill>
                    <a:srgbClr val="3366FF"/>
                  </a:solidFill>
                </a:rPr>
                <a:t>…</a:t>
              </a:r>
              <a:endParaRPr lang="en-US" altLang="en-US" sz="36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41" name="Rectangle 69"/>
            <p:cNvSpPr>
              <a:spLocks noChangeArrowheads="1"/>
            </p:cNvSpPr>
            <p:nvPr/>
          </p:nvSpPr>
          <p:spPr bwMode="auto">
            <a:xfrm>
              <a:off x="4423830" y="100389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1,1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42" name="Rectangle 69"/>
            <p:cNvSpPr>
              <a:spLocks noChangeArrowheads="1"/>
            </p:cNvSpPr>
            <p:nvPr/>
          </p:nvSpPr>
          <p:spPr bwMode="auto">
            <a:xfrm>
              <a:off x="4423830" y="1441336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2,1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43" name="Rectangle 69"/>
            <p:cNvSpPr>
              <a:spLocks noChangeArrowheads="1"/>
            </p:cNvSpPr>
            <p:nvPr/>
          </p:nvSpPr>
          <p:spPr bwMode="auto">
            <a:xfrm>
              <a:off x="4421007" y="1861847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3,1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45" name="Rectangle 69"/>
            <p:cNvSpPr>
              <a:spLocks noChangeArrowheads="1"/>
            </p:cNvSpPr>
            <p:nvPr/>
          </p:nvSpPr>
          <p:spPr bwMode="auto">
            <a:xfrm>
              <a:off x="4435119" y="2666181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m,1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47" name="Rectangle 69"/>
            <p:cNvSpPr>
              <a:spLocks noChangeArrowheads="1"/>
            </p:cNvSpPr>
            <p:nvPr/>
          </p:nvSpPr>
          <p:spPr bwMode="auto">
            <a:xfrm>
              <a:off x="5295894" y="1847736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3,r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48" name="Rectangle 69"/>
            <p:cNvSpPr>
              <a:spLocks noChangeArrowheads="1"/>
            </p:cNvSpPr>
            <p:nvPr/>
          </p:nvSpPr>
          <p:spPr bwMode="auto">
            <a:xfrm>
              <a:off x="5295894" y="1452625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2,r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49" name="Rectangle 69"/>
            <p:cNvSpPr>
              <a:spLocks noChangeArrowheads="1"/>
            </p:cNvSpPr>
            <p:nvPr/>
          </p:nvSpPr>
          <p:spPr bwMode="auto">
            <a:xfrm>
              <a:off x="5295894" y="1015180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1,r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6001450" y="1621958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1,1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6001450" y="2299289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r,1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56" name="Rectangle 69"/>
            <p:cNvSpPr>
              <a:spLocks noChangeArrowheads="1"/>
            </p:cNvSpPr>
            <p:nvPr/>
          </p:nvSpPr>
          <p:spPr bwMode="auto">
            <a:xfrm>
              <a:off x="6577183" y="2296467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r,2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57" name="Rectangle 69"/>
            <p:cNvSpPr>
              <a:spLocks noChangeArrowheads="1"/>
            </p:cNvSpPr>
            <p:nvPr/>
          </p:nvSpPr>
          <p:spPr bwMode="auto">
            <a:xfrm>
              <a:off x="6577183" y="1619135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1,2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58" name="Rectangle 69"/>
            <p:cNvSpPr>
              <a:spLocks noChangeArrowheads="1"/>
            </p:cNvSpPr>
            <p:nvPr/>
          </p:nvSpPr>
          <p:spPr bwMode="auto">
            <a:xfrm>
              <a:off x="7152916" y="2307756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r,3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7152916" y="163042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1,3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60" name="Rectangle 69"/>
            <p:cNvSpPr>
              <a:spLocks noChangeArrowheads="1"/>
            </p:cNvSpPr>
            <p:nvPr/>
          </p:nvSpPr>
          <p:spPr bwMode="auto">
            <a:xfrm>
              <a:off x="8053205" y="165582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en-US" sz="2800" u="none" dirty="0" smtClean="0">
                  <a:solidFill>
                    <a:srgbClr val="3366FF"/>
                  </a:solidFill>
                </a:rPr>
                <a:t>x</a:t>
              </a:r>
              <a:r>
                <a:rPr lang="en-US" altLang="en-US" sz="2800" u="none" baseline="-25000" dirty="0" smtClean="0">
                  <a:solidFill>
                    <a:srgbClr val="3366FF"/>
                  </a:solidFill>
                </a:rPr>
                <a:t>1,n</a:t>
              </a:r>
              <a:endParaRPr lang="en-US" altLang="en-US" sz="28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61" name="Rectangle 69"/>
            <p:cNvSpPr>
              <a:spLocks noChangeArrowheads="1"/>
            </p:cNvSpPr>
            <p:nvPr/>
          </p:nvSpPr>
          <p:spPr bwMode="auto">
            <a:xfrm>
              <a:off x="4853999" y="1616273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>
                  <a:solidFill>
                    <a:srgbClr val="3366FF"/>
                  </a:solidFill>
                </a:rPr>
                <a:t>…</a:t>
              </a:r>
              <a:endParaRPr lang="en-US" altLang="en-US" sz="3600" u="none" baseline="-25000" dirty="0">
                <a:solidFill>
                  <a:srgbClr val="3366FF"/>
                </a:solidFill>
              </a:endParaRPr>
            </a:p>
          </p:txBody>
        </p:sp>
        <p:sp>
          <p:nvSpPr>
            <p:cNvPr id="162" name="Rectangle 69"/>
            <p:cNvSpPr>
              <a:spLocks noChangeArrowheads="1"/>
            </p:cNvSpPr>
            <p:nvPr/>
          </p:nvSpPr>
          <p:spPr bwMode="auto">
            <a:xfrm rot="5400000">
              <a:off x="6983842" y="2004912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>
                  <a:solidFill>
                    <a:srgbClr val="3366FF"/>
                  </a:solidFill>
                </a:rPr>
                <a:t>…</a:t>
              </a:r>
              <a:endParaRPr lang="en-US" altLang="en-US" sz="3600" u="none" baseline="-250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5641867" y="3919953"/>
            <a:ext cx="3222673" cy="2057455"/>
            <a:chOff x="5641867" y="4089285"/>
            <a:chExt cx="3222673" cy="2057455"/>
          </a:xfrm>
        </p:grpSpPr>
        <p:sp>
          <p:nvSpPr>
            <p:cNvPr id="300" name="Rectangle 69"/>
            <p:cNvSpPr>
              <a:spLocks noChangeArrowheads="1"/>
            </p:cNvSpPr>
            <p:nvPr/>
          </p:nvSpPr>
          <p:spPr bwMode="auto">
            <a:xfrm>
              <a:off x="5706057" y="4109952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1" name="Rectangle 69"/>
            <p:cNvSpPr>
              <a:spLocks noChangeArrowheads="1"/>
            </p:cNvSpPr>
            <p:nvPr/>
          </p:nvSpPr>
          <p:spPr bwMode="auto">
            <a:xfrm>
              <a:off x="6773369" y="4112152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3" name="Rectangle 69"/>
            <p:cNvSpPr>
              <a:spLocks noChangeArrowheads="1"/>
            </p:cNvSpPr>
            <p:nvPr/>
          </p:nvSpPr>
          <p:spPr bwMode="auto">
            <a:xfrm>
              <a:off x="5708249" y="4549097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4" name="Rectangle 69"/>
            <p:cNvSpPr>
              <a:spLocks noChangeArrowheads="1"/>
            </p:cNvSpPr>
            <p:nvPr/>
          </p:nvSpPr>
          <p:spPr bwMode="auto">
            <a:xfrm>
              <a:off x="6243000" y="4551297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5" name="Rectangle 69"/>
            <p:cNvSpPr>
              <a:spLocks noChangeArrowheads="1"/>
            </p:cNvSpPr>
            <p:nvPr/>
          </p:nvSpPr>
          <p:spPr bwMode="auto">
            <a:xfrm>
              <a:off x="6775561" y="4551297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6" name="Rectangle 69"/>
            <p:cNvSpPr>
              <a:spLocks noChangeArrowheads="1"/>
            </p:cNvSpPr>
            <p:nvPr/>
          </p:nvSpPr>
          <p:spPr bwMode="auto">
            <a:xfrm>
              <a:off x="7308122" y="4551297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 dirty="0"/>
            </a:p>
          </p:txBody>
        </p:sp>
        <p:sp>
          <p:nvSpPr>
            <p:cNvPr id="308" name="Rectangle 69"/>
            <p:cNvSpPr>
              <a:spLocks noChangeArrowheads="1"/>
            </p:cNvSpPr>
            <p:nvPr/>
          </p:nvSpPr>
          <p:spPr bwMode="auto">
            <a:xfrm>
              <a:off x="6244891" y="4976788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9" name="Rectangle 69"/>
            <p:cNvSpPr>
              <a:spLocks noChangeArrowheads="1"/>
            </p:cNvSpPr>
            <p:nvPr/>
          </p:nvSpPr>
          <p:spPr bwMode="auto">
            <a:xfrm>
              <a:off x="6777452" y="4976788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0" name="Rectangle 69"/>
            <p:cNvSpPr>
              <a:spLocks noChangeArrowheads="1"/>
            </p:cNvSpPr>
            <p:nvPr/>
          </p:nvSpPr>
          <p:spPr bwMode="auto">
            <a:xfrm>
              <a:off x="7310013" y="4976788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2" name="Rectangle 69"/>
            <p:cNvSpPr>
              <a:spLocks noChangeArrowheads="1"/>
            </p:cNvSpPr>
            <p:nvPr/>
          </p:nvSpPr>
          <p:spPr bwMode="auto">
            <a:xfrm>
              <a:off x="7856526" y="4457914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>
                  <a:solidFill>
                    <a:srgbClr val="008000"/>
                  </a:solidFill>
                </a:rPr>
                <a:t>…</a:t>
              </a:r>
              <a:endParaRPr lang="en-US" altLang="en-US" sz="3600" u="none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313" name="Rectangle 69"/>
            <p:cNvSpPr>
              <a:spLocks noChangeArrowheads="1"/>
            </p:cNvSpPr>
            <p:nvPr/>
          </p:nvSpPr>
          <p:spPr bwMode="auto">
            <a:xfrm rot="5400000">
              <a:off x="6342967" y="5361319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3600" u="none" baseline="-25000" dirty="0" smtClean="0">
                  <a:solidFill>
                    <a:srgbClr val="008000"/>
                  </a:solidFill>
                </a:rPr>
                <a:t>…</a:t>
              </a:r>
              <a:endParaRPr lang="en-US" altLang="en-US" sz="3600" u="none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314" name="Rectangle 69"/>
            <p:cNvSpPr>
              <a:spLocks noChangeArrowheads="1"/>
            </p:cNvSpPr>
            <p:nvPr/>
          </p:nvSpPr>
          <p:spPr bwMode="auto">
            <a:xfrm>
              <a:off x="6247082" y="5784610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5" name="Rectangle 69"/>
            <p:cNvSpPr>
              <a:spLocks noChangeArrowheads="1"/>
            </p:cNvSpPr>
            <p:nvPr/>
          </p:nvSpPr>
          <p:spPr bwMode="auto">
            <a:xfrm>
              <a:off x="6779643" y="5784610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6" name="Rectangle 69"/>
            <p:cNvSpPr>
              <a:spLocks noChangeArrowheads="1"/>
            </p:cNvSpPr>
            <p:nvPr/>
          </p:nvSpPr>
          <p:spPr bwMode="auto">
            <a:xfrm>
              <a:off x="7312204" y="5784610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7" name="Rectangle 69"/>
            <p:cNvSpPr>
              <a:spLocks noChangeArrowheads="1"/>
            </p:cNvSpPr>
            <p:nvPr/>
          </p:nvSpPr>
          <p:spPr bwMode="auto">
            <a:xfrm rot="1920566">
              <a:off x="7886025" y="5293047"/>
              <a:ext cx="459346" cy="3560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t"/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zh-CN" sz="4000" u="none" baseline="-25000" dirty="0" smtClean="0">
                  <a:solidFill>
                    <a:srgbClr val="008000"/>
                  </a:solidFill>
                </a:rPr>
                <a:t>…</a:t>
              </a:r>
              <a:endParaRPr lang="en-US" altLang="en-US" sz="4000" u="none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320" name="Rectangle 69"/>
            <p:cNvSpPr>
              <a:spLocks noChangeArrowheads="1"/>
            </p:cNvSpPr>
            <p:nvPr/>
          </p:nvSpPr>
          <p:spPr bwMode="auto">
            <a:xfrm>
              <a:off x="8340738" y="4109497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21" name="左中括号 320"/>
            <p:cNvSpPr/>
            <p:nvPr/>
          </p:nvSpPr>
          <p:spPr bwMode="auto">
            <a:xfrm>
              <a:off x="5641867" y="4100748"/>
              <a:ext cx="109242" cy="2045992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2" name="左中括号 321"/>
            <p:cNvSpPr/>
            <p:nvPr/>
          </p:nvSpPr>
          <p:spPr bwMode="auto">
            <a:xfrm flipH="1">
              <a:off x="8755293" y="4089285"/>
              <a:ext cx="109247" cy="2043801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3" name="Rectangle 69"/>
            <p:cNvSpPr>
              <a:spLocks noChangeArrowheads="1"/>
            </p:cNvSpPr>
            <p:nvPr/>
          </p:nvSpPr>
          <p:spPr bwMode="auto">
            <a:xfrm>
              <a:off x="5728177" y="5784607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24" name="Rectangle 69"/>
            <p:cNvSpPr>
              <a:spLocks noChangeArrowheads="1"/>
            </p:cNvSpPr>
            <p:nvPr/>
          </p:nvSpPr>
          <p:spPr bwMode="auto">
            <a:xfrm>
              <a:off x="8332275" y="4974589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25" name="Rectangle 69"/>
            <p:cNvSpPr>
              <a:spLocks noChangeArrowheads="1"/>
            </p:cNvSpPr>
            <p:nvPr/>
          </p:nvSpPr>
          <p:spPr bwMode="auto">
            <a:xfrm>
              <a:off x="8348121" y="4553497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26" name="Rectangle 69"/>
            <p:cNvSpPr>
              <a:spLocks noChangeArrowheads="1"/>
            </p:cNvSpPr>
            <p:nvPr/>
          </p:nvSpPr>
          <p:spPr bwMode="auto">
            <a:xfrm>
              <a:off x="8336656" y="5784606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" name="Rectangle 69"/>
            <p:cNvSpPr>
              <a:spLocks noChangeArrowheads="1"/>
            </p:cNvSpPr>
            <p:nvPr/>
          </p:nvSpPr>
          <p:spPr bwMode="auto">
            <a:xfrm>
              <a:off x="7306595" y="4097500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6" name="Rectangle 69"/>
            <p:cNvSpPr>
              <a:spLocks noChangeArrowheads="1"/>
            </p:cNvSpPr>
            <p:nvPr/>
          </p:nvSpPr>
          <p:spPr bwMode="auto">
            <a:xfrm>
              <a:off x="6247337" y="4103907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5714666" y="4964283"/>
              <a:ext cx="459346" cy="356082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14" name="Rectangle 69"/>
          <p:cNvSpPr>
            <a:spLocks noChangeArrowheads="1"/>
          </p:cNvSpPr>
          <p:nvPr/>
        </p:nvSpPr>
        <p:spPr bwMode="auto">
          <a:xfrm>
            <a:off x="1508426" y="2489802"/>
            <a:ext cx="459346" cy="35608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Rectangle 69"/>
          <p:cNvSpPr>
            <a:spLocks noChangeArrowheads="1"/>
          </p:cNvSpPr>
          <p:nvPr/>
        </p:nvSpPr>
        <p:spPr bwMode="auto">
          <a:xfrm>
            <a:off x="883810" y="1717391"/>
            <a:ext cx="459346" cy="35608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Rectangle 69"/>
          <p:cNvSpPr>
            <a:spLocks noChangeArrowheads="1"/>
          </p:cNvSpPr>
          <p:nvPr/>
        </p:nvSpPr>
        <p:spPr bwMode="auto">
          <a:xfrm>
            <a:off x="2885678" y="818168"/>
            <a:ext cx="459346" cy="35608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9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3" grpId="0"/>
      <p:bldP spid="298" grpId="0"/>
      <p:bldP spid="18" grpId="0" animBg="1"/>
      <p:bldP spid="330" grpId="0" animBg="1"/>
      <p:bldP spid="331" grpId="0" animBg="1"/>
      <p:bldP spid="33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44689</TotalTime>
  <Words>1233</Words>
  <Application>Microsoft Office PowerPoint</Application>
  <PresentationFormat>On-screen Show (4:3)</PresentationFormat>
  <Paragraphs>419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公式</vt:lpstr>
      <vt:lpstr>Equation</vt:lpstr>
      <vt:lpstr>Robust Network Compressive Sensing</vt:lpstr>
      <vt:lpstr>Network Matrices and Applications</vt:lpstr>
      <vt:lpstr>PowerPoint Presentation</vt:lpstr>
      <vt:lpstr>Missing Values: Why Bother?</vt:lpstr>
      <vt:lpstr>The Problem</vt:lpstr>
      <vt:lpstr>State of the Art</vt:lpstr>
      <vt:lpstr>Network Matrices</vt:lpstr>
      <vt:lpstr>Rank Analysis</vt:lpstr>
      <vt:lpstr>LENS Decomposition: Basic Formulation</vt:lpstr>
      <vt:lpstr>LENS Decomposition: Basic Formulation</vt:lpstr>
      <vt:lpstr>LENS Decomposition:  Support Indirect Measurement</vt:lpstr>
      <vt:lpstr>LENS Decomposition:  Account for Domain Knowledge</vt:lpstr>
      <vt:lpstr>Optimization Algorithm</vt:lpstr>
      <vt:lpstr>Optimization Algorithm</vt:lpstr>
      <vt:lpstr>Setting Parameters</vt:lpstr>
      <vt:lpstr>Setting Parameters (Cont.)</vt:lpstr>
      <vt:lpstr>Algorithms Compared</vt:lpstr>
      <vt:lpstr>Self Learned ϒ</vt:lpstr>
      <vt:lpstr>Interpolation under anomalies</vt:lpstr>
      <vt:lpstr>Interpolation without anomalies</vt:lpstr>
      <vt:lpstr>Conclusion</vt:lpstr>
      <vt:lpstr>Thank you!</vt:lpstr>
      <vt:lpstr>Evaluation Methodology</vt:lpstr>
      <vt:lpstr>Summary of Other Results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Spatio-Temporal Compressive Sensing and Internet Traffic Matrices</dc:title>
  <dc:creator>Yin Zhang</dc:creator>
  <cp:lastModifiedBy>lili</cp:lastModifiedBy>
  <cp:revision>4834</cp:revision>
  <cp:lastPrinted>2014-09-05T17:17:55Z</cp:lastPrinted>
  <dcterms:created xsi:type="dcterms:W3CDTF">2003-04-04T23:38:56Z</dcterms:created>
  <dcterms:modified xsi:type="dcterms:W3CDTF">2014-11-12T13:43:15Z</dcterms:modified>
</cp:coreProperties>
</file>