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9" r:id="rId5"/>
    <p:sldId id="270" r:id="rId6"/>
    <p:sldId id="265" r:id="rId7"/>
    <p:sldId id="271" r:id="rId8"/>
    <p:sldId id="261" r:id="rId9"/>
    <p:sldId id="262" r:id="rId10"/>
    <p:sldId id="263" r:id="rId11"/>
    <p:sldId id="264" r:id="rId12"/>
  </p:sldIdLst>
  <p:sldSz cx="9144000" cy="5143500" type="screen16x9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067" autoAdjust="0"/>
  </p:normalViewPr>
  <p:slideViewPr>
    <p:cSldViewPr snapToGrid="0">
      <p:cViewPr varScale="1">
        <p:scale>
          <a:sx n="86" d="100"/>
          <a:sy n="86" d="100"/>
        </p:scale>
        <p:origin x="5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BB2F7-781C-44E1-80FD-15A2D72FC509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EC832-7979-4B68-89CA-D4B46E7AE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81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We heard from Google about studies</a:t>
            </a:r>
            <a:r>
              <a:rPr lang="pl-PL" baseline="0" dirty="0" smtClean="0"/>
              <a:t> of YouTube traffic</a:t>
            </a:r>
          </a:p>
          <a:p>
            <a:r>
              <a:rPr lang="pl-PL" baseline="0" dirty="0" smtClean="0"/>
              <a:t>RTT imporatant to download time (especially high variation in 2G networks)</a:t>
            </a:r>
          </a:p>
          <a:p>
            <a:endParaRPr lang="pl-PL" baseline="0" dirty="0" smtClean="0"/>
          </a:p>
          <a:p>
            <a:r>
              <a:rPr lang="pl-PL" baseline="0" dirty="0" smtClean="0"/>
              <a:t>Our view is that we will provide ability to collect data – but it’s up to individual researchers to makes sure they follow ethical and legal guidelines</a:t>
            </a:r>
            <a:endParaRPr lang="pl-PL" dirty="0" smtClean="0"/>
          </a:p>
          <a:p>
            <a:endParaRPr lang="en-US" dirty="0" smtClean="0"/>
          </a:p>
          <a:p>
            <a:r>
              <a:rPr lang="en-US" dirty="0" smtClean="0"/>
              <a:t>Developers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Libratto</a:t>
            </a:r>
            <a:r>
              <a:rPr lang="en-US" baseline="0" dirty="0" smtClean="0"/>
              <a:t> (application performance (database load, request delay), but not traffic performance)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Google Analytics (application traffic, not size, compression, or other metrics)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EC832-7979-4B68-89CA-D4B46E7AE5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20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MITATE is light-weight and</a:t>
            </a:r>
            <a:r>
              <a:rPr lang="pl-PL" baseline="0" dirty="0" smtClean="0"/>
              <a:t> so we’d like to deploy it on sensors and wearable devices, or resource constrained FPGAs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EC832-7979-4B68-89CA-D4B46E7AE5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68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554" name="Picture 2" descr="http://www.montana.edu/cpa/graphics/logos/verticals/msuver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447" y="438150"/>
            <a:ext cx="5758353" cy="403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90549"/>
            <a:ext cx="2209800" cy="4004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90549"/>
            <a:ext cx="6172200" cy="40040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28EC821-4DD7-4689-9483-60868B1AED3F}" type="datetime1">
              <a:rPr lang="en-US" smtClean="0"/>
              <a:pPr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4781550"/>
            <a:ext cx="2133600" cy="273844"/>
          </a:xfrm>
          <a:prstGeom prst="rect">
            <a:avLst/>
          </a:prstGeom>
        </p:spPr>
        <p:txBody>
          <a:bodyPr/>
          <a:lstStyle/>
          <a:p>
            <a:fld id="{5C012CAC-188E-417C-B177-DFF7422E8F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1450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00150"/>
            <a:ext cx="3810000" cy="3486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00150"/>
            <a:ext cx="3810000" cy="3486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47BF242-4FCC-437E-A39C-4086D2C770F5}" type="datetime1">
              <a:rPr lang="en-US"/>
              <a:pPr/>
              <a:t>11/11/2014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6888" y="4850606"/>
            <a:ext cx="2895600" cy="21550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1" y="4847035"/>
            <a:ext cx="676275" cy="20716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4B5E92FB-7B79-43B0-9A5A-9B8F402C87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46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1450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00150"/>
            <a:ext cx="3810000" cy="3486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495800" y="1200150"/>
            <a:ext cx="3810000" cy="34861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AD6D0E1-24B6-4350-BF35-152765FA111A}" type="datetime1">
              <a:rPr lang="en-US"/>
              <a:pPr/>
              <a:t>11/11/2014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6888" y="4850606"/>
            <a:ext cx="2895600" cy="21550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1" y="4847035"/>
            <a:ext cx="676275" cy="20716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5D9C76FB-7D7E-41B9-8C18-65105597C0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486400" y="0"/>
            <a:ext cx="36576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2631"/>
            <a:ext cx="7772400" cy="1102519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4578" name="Picture 2" descr="http://www.montana.edu/cpa/graphics/logos/horizontals/msuhoriz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85" y="138550"/>
            <a:ext cx="6962715" cy="174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0"/>
            <a:ext cx="8458200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14800" cy="3886199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buNone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895350"/>
            <a:ext cx="4114800" cy="3886199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742950"/>
            <a:ext cx="41925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276350"/>
            <a:ext cx="4192588" cy="35052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742950"/>
            <a:ext cx="4194174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276350"/>
            <a:ext cx="4194174" cy="35052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90550"/>
            <a:ext cx="3160714" cy="762000"/>
          </a:xfr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90550"/>
            <a:ext cx="5264150" cy="40040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1352550"/>
            <a:ext cx="3160714" cy="32420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57150"/>
            <a:ext cx="6629400" cy="548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895350"/>
            <a:ext cx="8458200" cy="3699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97875" y="4900940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6A258DF-5A5C-4A06-A67D-76280E8ADB28}" type="slidenum">
              <a:rPr lang="en-US" sz="1100" b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1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8" name="Picture 10" descr="http://www.montana.edu/cpa/graphics/logos/horizontals/MSUhorizcolorlr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7150"/>
            <a:ext cx="2164773" cy="54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3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32323"/>
            <a:ext cx="1716075" cy="14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3" r:id="rId11"/>
    <p:sldLayoutId id="2147483674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0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6028" y="1406979"/>
            <a:ext cx="3069771" cy="2239736"/>
          </a:xfrm>
        </p:spPr>
        <p:txBody>
          <a:bodyPr>
            <a:normAutofit/>
          </a:bodyPr>
          <a:lstStyle/>
          <a:p>
            <a:r>
              <a:rPr lang="en-US" dirty="0" smtClean="0"/>
              <a:t>Justin </a:t>
            </a:r>
            <a:r>
              <a:rPr lang="en-US" dirty="0" err="1" smtClean="0"/>
              <a:t>Cappos</a:t>
            </a:r>
            <a:endParaRPr lang="en-US" dirty="0" smtClean="0"/>
          </a:p>
          <a:p>
            <a:r>
              <a:rPr lang="en-US" dirty="0" smtClean="0"/>
              <a:t>Geoffrey </a:t>
            </a:r>
            <a:r>
              <a:rPr lang="en-US" dirty="0" err="1" smtClean="0"/>
              <a:t>Challen</a:t>
            </a:r>
            <a:endParaRPr lang="en-US" dirty="0" smtClean="0"/>
          </a:p>
          <a:p>
            <a:r>
              <a:rPr lang="en-US" dirty="0" smtClean="0"/>
              <a:t>David </a:t>
            </a:r>
            <a:r>
              <a:rPr lang="en-US" dirty="0" err="1" smtClean="0"/>
              <a:t>Choffness</a:t>
            </a:r>
            <a:endParaRPr lang="en-US" dirty="0" smtClean="0"/>
          </a:p>
          <a:p>
            <a:r>
              <a:rPr lang="en-US" dirty="0" smtClean="0"/>
              <a:t>Nick </a:t>
            </a:r>
            <a:r>
              <a:rPr lang="en-US" dirty="0" err="1" smtClean="0"/>
              <a:t>Feamster</a:t>
            </a:r>
            <a:endParaRPr lang="en-US" dirty="0" smtClean="0"/>
          </a:p>
          <a:p>
            <a:r>
              <a:rPr lang="en-US" dirty="0" smtClean="0"/>
              <a:t>Walter Johnston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6979"/>
            <a:ext cx="2634343" cy="2239736"/>
          </a:xfrm>
        </p:spPr>
        <p:txBody>
          <a:bodyPr>
            <a:normAutofit/>
          </a:bodyPr>
          <a:lstStyle/>
          <a:p>
            <a:r>
              <a:rPr lang="en-US" dirty="0"/>
              <a:t>Valerio </a:t>
            </a:r>
            <a:r>
              <a:rPr lang="en-US" dirty="0" err="1"/>
              <a:t>Luconi</a:t>
            </a:r>
            <a:endParaRPr lang="en-US" dirty="0"/>
          </a:p>
          <a:p>
            <a:r>
              <a:rPr lang="en-US" dirty="0"/>
              <a:t>Jim Martin</a:t>
            </a:r>
          </a:p>
          <a:p>
            <a:r>
              <a:rPr lang="en-US" dirty="0"/>
              <a:t>John </a:t>
            </a:r>
            <a:r>
              <a:rPr lang="en-US" dirty="0" err="1"/>
              <a:t>Rula</a:t>
            </a:r>
            <a:endParaRPr lang="en-US" dirty="0"/>
          </a:p>
          <a:p>
            <a:r>
              <a:rPr lang="en-US" dirty="0"/>
              <a:t>Mario Sanchez</a:t>
            </a:r>
          </a:p>
          <a:p>
            <a:r>
              <a:rPr lang="en-US" dirty="0" err="1"/>
              <a:t>Hongyi</a:t>
            </a:r>
            <a:r>
              <a:rPr lang="en-US" dirty="0"/>
              <a:t> Yao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7902" y="945314"/>
            <a:ext cx="16514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Thanks to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1187902" y="3646715"/>
            <a:ext cx="68082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for help in describing their work in our survey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7141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10803" y="2279363"/>
            <a:ext cx="4522393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Questions?</a:t>
            </a:r>
            <a:endParaRPr lang="pl-PL" sz="3200" dirty="0" smtClean="0"/>
          </a:p>
          <a:p>
            <a:pPr algn="ctr"/>
            <a:endParaRPr lang="pl-PL" sz="3200" dirty="0"/>
          </a:p>
          <a:p>
            <a:pPr algn="ctr"/>
            <a:r>
              <a:rPr lang="pl-PL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mwittie@cs.montana.edu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70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Survey of End-to-End Mobile Network</a:t>
            </a:r>
            <a:br>
              <a:rPr lang="en-US" dirty="0"/>
            </a:br>
            <a:r>
              <a:rPr lang="en-US" dirty="0"/>
              <a:t>Measurement Testbeds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25588"/>
            <a:ext cx="6400800" cy="1314450"/>
          </a:xfrm>
        </p:spPr>
        <p:txBody>
          <a:bodyPr/>
          <a:lstStyle/>
          <a:p>
            <a:r>
              <a:rPr lang="en-US" dirty="0"/>
              <a:t>Utkarsh </a:t>
            </a:r>
            <a:r>
              <a:rPr lang="en-US" dirty="0" smtClean="0"/>
              <a:t>Goel (MSU), </a:t>
            </a:r>
            <a:r>
              <a:rPr lang="en-US" b="1" dirty="0"/>
              <a:t>Mike P. </a:t>
            </a:r>
            <a:r>
              <a:rPr lang="en-US" b="1" dirty="0" smtClean="0"/>
              <a:t>Wittie</a:t>
            </a:r>
            <a:r>
              <a:rPr lang="en-US" dirty="0" smtClean="0"/>
              <a:t> (MSU), </a:t>
            </a:r>
            <a:br>
              <a:rPr lang="en-US" dirty="0" smtClean="0"/>
            </a:br>
            <a:r>
              <a:rPr lang="en-US" dirty="0" smtClean="0"/>
              <a:t>KC </a:t>
            </a:r>
            <a:r>
              <a:rPr lang="en-US" dirty="0" err="1" smtClean="0"/>
              <a:t>Claffy</a:t>
            </a:r>
            <a:r>
              <a:rPr lang="en-US" dirty="0" smtClean="0"/>
              <a:t> (CAIDA), </a:t>
            </a:r>
            <a:r>
              <a:rPr lang="en-US" dirty="0"/>
              <a:t>and Andrew </a:t>
            </a:r>
            <a:r>
              <a:rPr lang="en-US" dirty="0" smtClean="0"/>
              <a:t>Le (</a:t>
            </a:r>
            <a:r>
              <a:rPr lang="en-US" dirty="0" err="1" smtClean="0"/>
              <a:t>Mintybit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17439" y="4517567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Nov 12, 2014</a:t>
            </a:r>
          </a:p>
        </p:txBody>
      </p:sp>
    </p:spTree>
    <p:extLst>
      <p:ext uri="{BB962C8B-B14F-4D97-AF65-F5344CB8AC3E}">
        <p14:creationId xmlns:p14="http://schemas.microsoft.com/office/powerpoint/2010/main" val="284221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Application</a:t>
            </a:r>
            <a:r>
              <a:rPr lang="en-US" dirty="0" smtClean="0"/>
              <a:t> </a:t>
            </a:r>
            <a:r>
              <a:rPr lang="en-US" dirty="0"/>
              <a:t>responsiveness and user experience </a:t>
            </a:r>
            <a:r>
              <a:rPr lang="pl-PL" dirty="0" smtClean="0"/>
              <a:t>tied to </a:t>
            </a:r>
            <a:r>
              <a:rPr lang="en-US" dirty="0" smtClean="0"/>
              <a:t>end-to-end network</a:t>
            </a:r>
            <a:r>
              <a:rPr lang="pl-PL" dirty="0" smtClean="0"/>
              <a:t> </a:t>
            </a:r>
            <a:r>
              <a:rPr lang="en-US" dirty="0" smtClean="0"/>
              <a:t>performance</a:t>
            </a:r>
            <a:endParaRPr lang="pl-PL" dirty="0" smtClean="0"/>
          </a:p>
          <a:p>
            <a:pPr lvl="1"/>
            <a:r>
              <a:rPr lang="pl-PL" dirty="0" smtClean="0"/>
              <a:t>E.g. </a:t>
            </a:r>
            <a:r>
              <a:rPr lang="en-US" dirty="0"/>
              <a:t>live video, social gaming, </a:t>
            </a:r>
            <a:r>
              <a:rPr lang="pl-PL" dirty="0" smtClean="0"/>
              <a:t>interactive communications</a:t>
            </a:r>
            <a:r>
              <a:rPr lang="en-US" dirty="0" smtClean="0"/>
              <a:t>,</a:t>
            </a:r>
            <a:r>
              <a:rPr lang="pl-PL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augmented </a:t>
            </a:r>
            <a:r>
              <a:rPr lang="en-US" dirty="0" smtClean="0"/>
              <a:t>reality</a:t>
            </a:r>
            <a:endParaRPr lang="pl-PL" dirty="0" smtClean="0"/>
          </a:p>
          <a:p>
            <a:pPr lvl="1"/>
            <a:endParaRPr lang="pl-PL" dirty="0" smtClean="0"/>
          </a:p>
          <a:p>
            <a:r>
              <a:rPr lang="pl-PL" dirty="0" smtClean="0"/>
              <a:t>Available network mobile network testbeds and measurement tools are limited in </a:t>
            </a:r>
            <a:r>
              <a:rPr lang="pl-PL" b="1" dirty="0" smtClean="0"/>
              <a:t>functionality</a:t>
            </a:r>
            <a:r>
              <a:rPr lang="pl-PL" dirty="0" smtClean="0"/>
              <a:t> and/or </a:t>
            </a:r>
            <a:r>
              <a:rPr lang="pl-PL" b="1" dirty="0" smtClean="0"/>
              <a:t>deployment scope</a:t>
            </a:r>
          </a:p>
          <a:p>
            <a:endParaRPr lang="pl-PL" b="1" dirty="0" smtClean="0"/>
          </a:p>
          <a:p>
            <a:r>
              <a:rPr lang="pl-PL" dirty="0" smtClean="0"/>
              <a:t>We surveyed </a:t>
            </a:r>
            <a:r>
              <a:rPr lang="pl-PL" b="1" dirty="0" smtClean="0"/>
              <a:t>currently active </a:t>
            </a:r>
            <a:r>
              <a:rPr lang="pl-PL" dirty="0" smtClean="0"/>
              <a:t>efforts to capture a snapshot of existing work and identify directions for future work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129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648200"/>
            <a:ext cx="2253343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Goals of E2E mobile measurement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29343"/>
            <a:ext cx="5540829" cy="441415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Developers</a:t>
            </a:r>
          </a:p>
          <a:p>
            <a:pPr lvl="1"/>
            <a:r>
              <a:rPr lang="en-US" sz="2300" dirty="0" smtClean="0"/>
              <a:t>Want to evaluate </a:t>
            </a:r>
            <a:r>
              <a:rPr lang="en-US" sz="2300" b="1" i="1" dirty="0" smtClean="0"/>
              <a:t>their</a:t>
            </a:r>
            <a:r>
              <a:rPr lang="en-US" sz="2300" dirty="0" smtClean="0"/>
              <a:t> application traffic </a:t>
            </a:r>
            <a:r>
              <a:rPr lang="pl-PL" sz="2300" dirty="0" smtClean="0"/>
              <a:t>from mobile devices </a:t>
            </a:r>
            <a:r>
              <a:rPr lang="en-US" sz="2300" dirty="0" smtClean="0"/>
              <a:t>to </a:t>
            </a:r>
            <a:r>
              <a:rPr lang="en-US" sz="2300" b="1" i="1" dirty="0" smtClean="0"/>
              <a:t>their</a:t>
            </a:r>
            <a:r>
              <a:rPr lang="en-US" sz="2300" dirty="0" smtClean="0"/>
              <a:t> servers</a:t>
            </a:r>
          </a:p>
          <a:p>
            <a:pPr lvl="1"/>
            <a:r>
              <a:rPr lang="pl-PL" sz="2300" dirty="0" smtClean="0"/>
              <a:t>Academic </a:t>
            </a:r>
            <a:r>
              <a:rPr lang="en-US" sz="2300" dirty="0" smtClean="0"/>
              <a:t>testbeds and paid services have limited geographic </a:t>
            </a:r>
            <a:r>
              <a:rPr lang="en-US" sz="2300" dirty="0"/>
              <a:t>diversity</a:t>
            </a:r>
            <a:endParaRPr lang="en-US" sz="2300" dirty="0" smtClean="0"/>
          </a:p>
          <a:p>
            <a:pPr lvl="1"/>
            <a:r>
              <a:rPr lang="en-US" sz="2300" dirty="0" smtClean="0"/>
              <a:t>Measurement tools have limited functionality</a:t>
            </a:r>
            <a:endParaRPr lang="en-US" sz="2300" dirty="0"/>
          </a:p>
          <a:p>
            <a:r>
              <a:rPr lang="en-US" dirty="0" smtClean="0"/>
              <a:t>Researchers</a:t>
            </a:r>
          </a:p>
          <a:p>
            <a:pPr lvl="1"/>
            <a:r>
              <a:rPr lang="en-US" sz="2300" dirty="0" smtClean="0"/>
              <a:t>Want flexibility to test</a:t>
            </a:r>
            <a:r>
              <a:rPr lang="pl-PL" sz="2300" dirty="0" smtClean="0"/>
              <a:t> various</a:t>
            </a:r>
            <a:r>
              <a:rPr lang="en-US" sz="2300" dirty="0" smtClean="0"/>
              <a:t> hypothesis</a:t>
            </a:r>
          </a:p>
          <a:p>
            <a:pPr lvl="1"/>
            <a:r>
              <a:rPr lang="en-US" sz="2300" dirty="0" smtClean="0"/>
              <a:t>High barrier to experimentation (expertise in other groups, old code, IRB approvals)</a:t>
            </a:r>
          </a:p>
          <a:p>
            <a:pPr lvl="1"/>
            <a:r>
              <a:rPr lang="en-US" sz="2300" dirty="0" smtClean="0"/>
              <a:t>Develop their own tools (5 in 2014, 7 in 2013, 5 in 2012-2009)</a:t>
            </a:r>
            <a:endParaRPr lang="en-US" sz="2300" dirty="0"/>
          </a:p>
          <a:p>
            <a:r>
              <a:rPr lang="en-US" dirty="0" smtClean="0"/>
              <a:t>Regulators</a:t>
            </a:r>
          </a:p>
          <a:p>
            <a:pPr lvl="1"/>
            <a:r>
              <a:rPr lang="en-US" sz="2300" dirty="0" smtClean="0"/>
              <a:t>Want </a:t>
            </a:r>
            <a:r>
              <a:rPr lang="en-US" sz="2300" dirty="0"/>
              <a:t>to understand </a:t>
            </a:r>
            <a:r>
              <a:rPr lang="en-US" sz="2300" dirty="0" smtClean="0"/>
              <a:t>the availability</a:t>
            </a:r>
            <a:r>
              <a:rPr lang="en-US" sz="2300" dirty="0"/>
              <a:t>, reliability, and </a:t>
            </a:r>
            <a:r>
              <a:rPr lang="en-US" sz="2300" dirty="0" smtClean="0"/>
              <a:t>performance </a:t>
            </a:r>
            <a:r>
              <a:rPr lang="en-US" sz="2300" dirty="0"/>
              <a:t>of mobile networks over </a:t>
            </a:r>
            <a:r>
              <a:rPr lang="en-US" sz="2300" dirty="0" smtClean="0"/>
              <a:t>time</a:t>
            </a:r>
          </a:p>
          <a:p>
            <a:pPr lvl="1"/>
            <a:r>
              <a:rPr lang="en-US" sz="2300" dirty="0" smtClean="0"/>
              <a:t>Few tools have needed longevity</a:t>
            </a:r>
            <a:r>
              <a:rPr lang="pl-PL" sz="2300" dirty="0" smtClean="0"/>
              <a:t> and </a:t>
            </a:r>
            <a:r>
              <a:rPr lang="en-US" sz="2300" dirty="0" smtClean="0"/>
              <a:t>geographic diversity</a:t>
            </a:r>
          </a:p>
          <a:p>
            <a:pPr lvl="1"/>
            <a:r>
              <a:rPr lang="en-US" sz="2300" dirty="0" smtClean="0"/>
              <a:t>Develop their own tool (FCC Speed Test), but with</a:t>
            </a:r>
            <a:r>
              <a:rPr lang="pl-PL" sz="2300" dirty="0" smtClean="0"/>
              <a:t> somewhat</a:t>
            </a:r>
            <a:r>
              <a:rPr lang="en-US" sz="2300" dirty="0" smtClean="0"/>
              <a:t> limited functionality</a:t>
            </a:r>
          </a:p>
          <a:p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629" y="729343"/>
            <a:ext cx="3206953" cy="1965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nmelp3rtl8l2tnuwd2blzv3ecu.wpengine.netdna-cdn.com/wp-content/uploads/2014/06/girls-who-code-google-800x0-c-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230" y="1628311"/>
            <a:ext cx="3201751" cy="2133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8230" y="1834243"/>
            <a:ext cx="3201751" cy="3061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973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Incentives </a:t>
            </a:r>
            <a:r>
              <a:rPr lang="en-US" dirty="0"/>
              <a:t>for </a:t>
            </a:r>
            <a:r>
              <a:rPr lang="en-US" dirty="0" smtClean="0"/>
              <a:t>adoption</a:t>
            </a:r>
          </a:p>
          <a:p>
            <a:pPr lvl="1"/>
            <a:r>
              <a:rPr lang="en-US" dirty="0" smtClean="0"/>
              <a:t>Bundling of measurement code (ALICE)</a:t>
            </a:r>
          </a:p>
          <a:p>
            <a:pPr lvl="1"/>
            <a:r>
              <a:rPr lang="en-US" dirty="0" smtClean="0"/>
              <a:t>Free devices (</a:t>
            </a:r>
            <a:r>
              <a:rPr lang="en-US" dirty="0" err="1" smtClean="0"/>
              <a:t>PhoneLab</a:t>
            </a:r>
            <a:r>
              <a:rPr lang="en-US" dirty="0"/>
              <a:t>)</a:t>
            </a:r>
            <a:endParaRPr lang="en-US" dirty="0" smtClean="0"/>
          </a:p>
          <a:p>
            <a:pPr lvl="1"/>
            <a:r>
              <a:rPr lang="en-US" dirty="0" smtClean="0"/>
              <a:t>Press coverage (FCC </a:t>
            </a:r>
            <a:r>
              <a:rPr lang="en-US" dirty="0" err="1" smtClean="0"/>
              <a:t>SpeedTest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Reciprocity (MITATE, Seattle)</a:t>
            </a:r>
          </a:p>
          <a:p>
            <a:pPr lvl="1"/>
            <a:r>
              <a:rPr lang="en-US" dirty="0" smtClean="0"/>
              <a:t>Volunteerism/curiosity</a:t>
            </a:r>
          </a:p>
          <a:p>
            <a:pPr lvl="1"/>
            <a:endParaRPr lang="en-US" dirty="0"/>
          </a:p>
          <a:p>
            <a:r>
              <a:rPr lang="en-US" dirty="0"/>
              <a:t>Resource </a:t>
            </a:r>
            <a:r>
              <a:rPr lang="en-US" dirty="0" smtClean="0"/>
              <a:t>protection</a:t>
            </a:r>
          </a:p>
          <a:p>
            <a:pPr lvl="1"/>
            <a:r>
              <a:rPr lang="en-US" dirty="0" smtClean="0"/>
              <a:t>Tit-for-tat (MITATE)</a:t>
            </a:r>
          </a:p>
          <a:p>
            <a:pPr lvl="1"/>
            <a:r>
              <a:rPr lang="en-US" dirty="0" smtClean="0"/>
              <a:t>Hard limits (Seattle)</a:t>
            </a:r>
          </a:p>
          <a:p>
            <a:pPr lvl="1"/>
            <a:endParaRPr lang="en-US" dirty="0"/>
          </a:p>
          <a:p>
            <a:r>
              <a:rPr lang="en-US" dirty="0" smtClean="0"/>
              <a:t>User-privacy</a:t>
            </a:r>
          </a:p>
          <a:p>
            <a:pPr lvl="1"/>
            <a:r>
              <a:rPr lang="en-US" dirty="0"/>
              <a:t>“</a:t>
            </a:r>
            <a:r>
              <a:rPr lang="en-US" dirty="0" smtClean="0"/>
              <a:t>Ethical Privacy </a:t>
            </a:r>
            <a:r>
              <a:rPr lang="en-US" dirty="0"/>
              <a:t>Guidelines for Mobile Connectivity </a:t>
            </a:r>
            <a:r>
              <a:rPr lang="en-US" dirty="0" smtClean="0"/>
              <a:t>Measurements” by Ben </a:t>
            </a:r>
            <a:r>
              <a:rPr lang="en-US" dirty="0" err="1" smtClean="0"/>
              <a:t>Zevenbergen</a:t>
            </a:r>
            <a:r>
              <a:rPr lang="en-US" dirty="0" smtClean="0"/>
              <a:t> </a:t>
            </a:r>
            <a:r>
              <a:rPr lang="en-US" i="1" dirty="0" smtClean="0"/>
              <a:t>et al. </a:t>
            </a:r>
            <a:r>
              <a:rPr lang="en-US" dirty="0" smtClean="0"/>
              <a:t>(supported by M-Lab)</a:t>
            </a:r>
            <a:endParaRPr lang="en-US" i="1" dirty="0"/>
          </a:p>
          <a:p>
            <a:pPr lvl="1"/>
            <a:endParaRPr lang="en-US" dirty="0"/>
          </a:p>
        </p:txBody>
      </p:sp>
      <p:pic>
        <p:nvPicPr>
          <p:cNvPr id="2050" name="Picture 2" descr="http://4.bp.blogspot.com/-pcGBRViBVYE/Tje_C17IK-I/AAAAAAAAEHk/xDS6BIZ_ypw/s1600/king-cobra-versus-family-moongoo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993" y="1018959"/>
            <a:ext cx="3647695" cy="2472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67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00816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773" y="2795024"/>
            <a:ext cx="2921652" cy="21468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6175" y="1763485"/>
            <a:ext cx="2478564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Details in our paper!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1922588" y="2647695"/>
            <a:ext cx="2844192" cy="809880"/>
            <a:chOff x="2539371" y="1589126"/>
            <a:chExt cx="2844192" cy="809880"/>
          </a:xfrm>
        </p:grpSpPr>
        <p:sp>
          <p:nvSpPr>
            <p:cNvPr id="8" name="Right Brace 7"/>
            <p:cNvSpPr/>
            <p:nvPr/>
          </p:nvSpPr>
          <p:spPr>
            <a:xfrm>
              <a:off x="2539371" y="1589126"/>
              <a:ext cx="222962" cy="809880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62333" y="1809400"/>
              <a:ext cx="2621230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chemeClr val="tx2"/>
                  </a:solidFill>
                </a:rPr>
                <a:t>Device selection criteria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22588" y="1095375"/>
            <a:ext cx="3023729" cy="1552575"/>
            <a:chOff x="2539371" y="846431"/>
            <a:chExt cx="3023729" cy="1552575"/>
          </a:xfrm>
        </p:grpSpPr>
        <p:sp>
          <p:nvSpPr>
            <p:cNvPr id="11" name="Right Brace 10"/>
            <p:cNvSpPr/>
            <p:nvPr/>
          </p:nvSpPr>
          <p:spPr>
            <a:xfrm>
              <a:off x="2539371" y="846431"/>
              <a:ext cx="222962" cy="1552575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62333" y="1447450"/>
              <a:ext cx="2800767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chemeClr val="tx2"/>
                  </a:solidFill>
                </a:rPr>
                <a:t>Measurement capabilities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22588" y="3463525"/>
            <a:ext cx="2677480" cy="508400"/>
            <a:chOff x="2539371" y="1589126"/>
            <a:chExt cx="2677480" cy="508400"/>
          </a:xfrm>
        </p:grpSpPr>
        <p:sp>
          <p:nvSpPr>
            <p:cNvPr id="14" name="Right Brace 13"/>
            <p:cNvSpPr/>
            <p:nvPr/>
          </p:nvSpPr>
          <p:spPr>
            <a:xfrm>
              <a:off x="2539371" y="1589126"/>
              <a:ext cx="222962" cy="508400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62333" y="1658660"/>
              <a:ext cx="2454518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chemeClr val="tx2"/>
                  </a:solidFill>
                </a:rPr>
                <a:t>Resource usage limits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22588" y="3977043"/>
            <a:ext cx="2767248" cy="1099782"/>
            <a:chOff x="2539371" y="1589126"/>
            <a:chExt cx="2767248" cy="1099782"/>
          </a:xfrm>
        </p:grpSpPr>
        <p:sp>
          <p:nvSpPr>
            <p:cNvPr id="17" name="Right Brace 16"/>
            <p:cNvSpPr/>
            <p:nvPr/>
          </p:nvSpPr>
          <p:spPr>
            <a:xfrm>
              <a:off x="2539371" y="1589126"/>
              <a:ext cx="222962" cy="1099782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62333" y="1956427"/>
              <a:ext cx="2544286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chemeClr val="tx2"/>
                  </a:solidFill>
                </a:rPr>
                <a:t>Miscallaneous features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264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194" y="923925"/>
            <a:ext cx="376481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Application Testbeds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Experiments with arbitrary traffic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MITATE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Seattle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PhoneLab</a:t>
            </a:r>
            <a:r>
              <a:rPr lang="pl-PL" dirty="0" smtClean="0"/>
              <a:t> </a:t>
            </a:r>
            <a:r>
              <a:rPr lang="en-US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PortoLan</a:t>
            </a:r>
            <a:endParaRPr lang="pl-PL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LiveLabs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51394" y="918095"/>
            <a:ext cx="4217821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Measurement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Collect network performance metrics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FCC Speed </a:t>
            </a:r>
            <a:r>
              <a:rPr lang="en-US" dirty="0" smtClean="0"/>
              <a:t>Test</a:t>
            </a:r>
            <a:endParaRPr lang="pl-PL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MySpeedTest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MobiPerf</a:t>
            </a:r>
            <a:r>
              <a:rPr lang="en-US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ALICE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Akamai </a:t>
            </a:r>
            <a:r>
              <a:rPr lang="en-US" dirty="0" err="1"/>
              <a:t>Mobitest</a:t>
            </a:r>
            <a:r>
              <a:rPr lang="en-US" dirty="0"/>
              <a:t> 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WindRider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194" y="3419716"/>
            <a:ext cx="378180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Infrastructure Testbeds</a:t>
            </a:r>
            <a:endParaRPr lang="pl-PL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Exps. with network configuration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SciWiNet</a:t>
            </a:r>
            <a:r>
              <a:rPr lang="pl-PL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PhantomNet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51394" y="3419716"/>
            <a:ext cx="362791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Diagnosis Tools</a:t>
            </a:r>
            <a:endParaRPr lang="pl-PL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Discover network configuration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NDT </a:t>
            </a:r>
            <a:endParaRPr lang="pl-PL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Netalyzr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2408363" y="1609470"/>
            <a:ext cx="1766974" cy="442049"/>
            <a:chOff x="2539371" y="1589126"/>
            <a:chExt cx="1766974" cy="442049"/>
          </a:xfrm>
        </p:grpSpPr>
        <p:sp>
          <p:nvSpPr>
            <p:cNvPr id="10" name="Right Brace 9"/>
            <p:cNvSpPr/>
            <p:nvPr/>
          </p:nvSpPr>
          <p:spPr>
            <a:xfrm>
              <a:off x="2539371" y="1589126"/>
              <a:ext cx="222962" cy="442049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62333" y="1625485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Open-access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158916" y="2147092"/>
            <a:ext cx="1292486" cy="442049"/>
            <a:chOff x="6730371" y="1810150"/>
            <a:chExt cx="1292486" cy="442049"/>
          </a:xfrm>
        </p:grpSpPr>
        <p:sp>
          <p:nvSpPr>
            <p:cNvPr id="18" name="Right Brace 17"/>
            <p:cNvSpPr/>
            <p:nvPr/>
          </p:nvSpPr>
          <p:spPr>
            <a:xfrm>
              <a:off x="6730371" y="1810150"/>
              <a:ext cx="222962" cy="442049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53333" y="1846508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Libraries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158916" y="1578758"/>
            <a:ext cx="1972159" cy="442049"/>
            <a:chOff x="6730371" y="1810150"/>
            <a:chExt cx="1972159" cy="442049"/>
          </a:xfrm>
        </p:grpSpPr>
        <p:sp>
          <p:nvSpPr>
            <p:cNvPr id="28" name="Right Brace 27"/>
            <p:cNvSpPr/>
            <p:nvPr/>
          </p:nvSpPr>
          <p:spPr>
            <a:xfrm>
              <a:off x="6730371" y="1810150"/>
              <a:ext cx="222962" cy="442049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953333" y="1846508"/>
              <a:ext cx="1749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chemeClr val="tx2"/>
                  </a:solidFill>
                </a:rPr>
                <a:t>Public datasets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158916" y="2715426"/>
            <a:ext cx="1908103" cy="442049"/>
            <a:chOff x="6730371" y="1810150"/>
            <a:chExt cx="1908103" cy="442049"/>
          </a:xfrm>
        </p:grpSpPr>
        <p:sp>
          <p:nvSpPr>
            <p:cNvPr id="34" name="Right Brace 33"/>
            <p:cNvSpPr/>
            <p:nvPr/>
          </p:nvSpPr>
          <p:spPr>
            <a:xfrm>
              <a:off x="6730371" y="1810150"/>
              <a:ext cx="222962" cy="442049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953333" y="1846508"/>
              <a:ext cx="1685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chemeClr val="tx2"/>
                  </a:solidFill>
                </a:rPr>
                <a:t>Traffic shaping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Measurement Tool Categories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7158916" y="4006694"/>
            <a:ext cx="1959335" cy="369332"/>
            <a:chOff x="6105525" y="4656196"/>
            <a:chExt cx="1959335" cy="369332"/>
          </a:xfrm>
        </p:grpSpPr>
        <p:cxnSp>
          <p:nvCxnSpPr>
            <p:cNvPr id="40" name="Straight Arrow Connector 39"/>
            <p:cNvCxnSpPr>
              <a:endCxn id="41" idx="1"/>
            </p:cNvCxnSpPr>
            <p:nvPr/>
          </p:nvCxnSpPr>
          <p:spPr>
            <a:xfrm>
              <a:off x="6105525" y="4840862"/>
              <a:ext cx="22296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328487" y="4656196"/>
              <a:ext cx="1736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chemeClr val="tx2"/>
                  </a:solidFill>
                </a:rPr>
                <a:t>Browser-based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158916" y="4281490"/>
            <a:ext cx="1536142" cy="369332"/>
            <a:chOff x="6105525" y="4656196"/>
            <a:chExt cx="1536142" cy="369332"/>
          </a:xfrm>
        </p:grpSpPr>
        <p:cxnSp>
          <p:nvCxnSpPr>
            <p:cNvPr id="47" name="Straight Arrow Connector 46"/>
            <p:cNvCxnSpPr>
              <a:endCxn id="48" idx="1"/>
            </p:cNvCxnSpPr>
            <p:nvPr/>
          </p:nvCxnSpPr>
          <p:spPr>
            <a:xfrm>
              <a:off x="6105525" y="4840862"/>
              <a:ext cx="22296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6328487" y="4656196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chemeClr val="tx2"/>
                  </a:solidFill>
                </a:rPr>
                <a:t>Mobile app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408363" y="4006694"/>
            <a:ext cx="2019351" cy="369332"/>
            <a:chOff x="6105525" y="4656196"/>
            <a:chExt cx="2019351" cy="369332"/>
          </a:xfrm>
        </p:grpSpPr>
        <p:cxnSp>
          <p:nvCxnSpPr>
            <p:cNvPr id="50" name="Straight Arrow Connector 49"/>
            <p:cNvCxnSpPr>
              <a:endCxn id="51" idx="1"/>
            </p:cNvCxnSpPr>
            <p:nvPr/>
          </p:nvCxnSpPr>
          <p:spPr>
            <a:xfrm>
              <a:off x="6105525" y="4840862"/>
              <a:ext cx="22296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6328487" y="4656196"/>
              <a:ext cx="17963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chemeClr val="tx2"/>
                  </a:solidFill>
                </a:rPr>
                <a:t>Sprint, T-Mobile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408363" y="4281490"/>
            <a:ext cx="1946511" cy="369332"/>
            <a:chOff x="6105525" y="4656196"/>
            <a:chExt cx="1946511" cy="369332"/>
          </a:xfrm>
        </p:grpSpPr>
        <p:cxnSp>
          <p:nvCxnSpPr>
            <p:cNvPr id="53" name="Straight Arrow Connector 52"/>
            <p:cNvCxnSpPr>
              <a:endCxn id="54" idx="1"/>
            </p:cNvCxnSpPr>
            <p:nvPr/>
          </p:nvCxnSpPr>
          <p:spPr>
            <a:xfrm>
              <a:off x="6105525" y="4840862"/>
              <a:ext cx="22296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328487" y="4656196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chemeClr val="tx2"/>
                  </a:solidFill>
                </a:rPr>
                <a:t>Dual interfaces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408363" y="2147092"/>
            <a:ext cx="1228365" cy="442049"/>
            <a:chOff x="2539371" y="1589126"/>
            <a:chExt cx="1228365" cy="442049"/>
          </a:xfrm>
        </p:grpSpPr>
        <p:sp>
          <p:nvSpPr>
            <p:cNvPr id="56" name="Right Brace 55"/>
            <p:cNvSpPr/>
            <p:nvPr/>
          </p:nvSpPr>
          <p:spPr>
            <a:xfrm>
              <a:off x="2539371" y="1589126"/>
              <a:ext cx="222962" cy="442049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762333" y="1625485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chemeClr val="tx2"/>
                  </a:solidFill>
                </a:rPr>
                <a:t>Curated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395986" y="2603789"/>
            <a:ext cx="1497670" cy="369332"/>
            <a:chOff x="6105525" y="4656196"/>
            <a:chExt cx="1497670" cy="369332"/>
          </a:xfrm>
        </p:grpSpPr>
        <p:cxnSp>
          <p:nvCxnSpPr>
            <p:cNvPr id="59" name="Straight Arrow Connector 58"/>
            <p:cNvCxnSpPr>
              <a:endCxn id="60" idx="1"/>
            </p:cNvCxnSpPr>
            <p:nvPr/>
          </p:nvCxnSpPr>
          <p:spPr>
            <a:xfrm>
              <a:off x="6105525" y="4840862"/>
              <a:ext cx="22296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6328487" y="4656196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chemeClr val="tx2"/>
                  </a:solidFill>
                </a:rPr>
                <a:t>Private-ish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30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Limited support for detection of traffic discrimination at a large scale</a:t>
            </a:r>
          </a:p>
          <a:p>
            <a:pPr lvl="1"/>
            <a:r>
              <a:rPr lang="en-US" dirty="0" smtClean="0"/>
              <a:t>Seattle, </a:t>
            </a:r>
            <a:r>
              <a:rPr lang="en-US" dirty="0" err="1" smtClean="0"/>
              <a:t>PhoneLab</a:t>
            </a:r>
            <a:r>
              <a:rPr lang="en-US" dirty="0" smtClean="0"/>
              <a:t>, </a:t>
            </a:r>
            <a:r>
              <a:rPr lang="en-US" dirty="0" err="1" smtClean="0"/>
              <a:t>PortoLan</a:t>
            </a:r>
            <a:r>
              <a:rPr lang="en-US" dirty="0" smtClean="0"/>
              <a:t>?, </a:t>
            </a:r>
            <a:r>
              <a:rPr lang="en-US" dirty="0" err="1" smtClean="0"/>
              <a:t>WindRider</a:t>
            </a:r>
            <a:r>
              <a:rPr lang="en-US" dirty="0"/>
              <a:t> </a:t>
            </a:r>
            <a:r>
              <a:rPr lang="en-US" dirty="0" smtClean="0"/>
              <a:t>(deprecated)</a:t>
            </a:r>
          </a:p>
          <a:p>
            <a:r>
              <a:rPr lang="en-US" dirty="0" smtClean="0"/>
              <a:t>Difficulty in supporting long-term studies</a:t>
            </a:r>
          </a:p>
          <a:p>
            <a:pPr lvl="1"/>
            <a:r>
              <a:rPr lang="en-US" dirty="0" smtClean="0"/>
              <a:t>Popularity of tools declines over time (FCC </a:t>
            </a:r>
            <a:r>
              <a:rPr lang="en-US" dirty="0" err="1" smtClean="0"/>
              <a:t>Speedtest</a:t>
            </a:r>
            <a:r>
              <a:rPr lang="en-US" dirty="0" smtClean="0"/>
              <a:t>, </a:t>
            </a:r>
            <a:r>
              <a:rPr lang="en-US" dirty="0" err="1" smtClean="0"/>
              <a:t>PhoneLab</a:t>
            </a:r>
            <a:r>
              <a:rPr lang="en-US" dirty="0" smtClean="0"/>
              <a:t>)</a:t>
            </a:r>
          </a:p>
          <a:p>
            <a:r>
              <a:rPr lang="en-US" dirty="0" smtClean="0"/>
              <a:t>Hard to support wide-area evaluation</a:t>
            </a:r>
          </a:p>
          <a:p>
            <a:pPr lvl="1"/>
            <a:r>
              <a:rPr lang="en-US" dirty="0" smtClean="0"/>
              <a:t>Single city deployments (</a:t>
            </a:r>
            <a:r>
              <a:rPr lang="en-US" dirty="0" err="1"/>
              <a:t>PhoneLab</a:t>
            </a:r>
            <a:r>
              <a:rPr lang="en-US" dirty="0"/>
              <a:t>, </a:t>
            </a:r>
            <a:r>
              <a:rPr lang="en-US" dirty="0" err="1" smtClean="0"/>
              <a:t>PortoLan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Small number of mobile nodes (Seattle &gt; 500)</a:t>
            </a:r>
          </a:p>
          <a:p>
            <a:r>
              <a:rPr lang="pl-PL" dirty="0" smtClean="0"/>
              <a:t>Differences experiment configuration and execution</a:t>
            </a:r>
            <a:endParaRPr lang="en-US" dirty="0" smtClean="0"/>
          </a:p>
          <a:p>
            <a:pPr lvl="1"/>
            <a:r>
              <a:rPr lang="pl-PL" dirty="0" smtClean="0"/>
              <a:t>Open-access </a:t>
            </a:r>
            <a:r>
              <a:rPr lang="en-US" dirty="0" smtClean="0"/>
              <a:t>(MITATE, Seattle)</a:t>
            </a:r>
          </a:p>
          <a:p>
            <a:pPr lvl="1"/>
            <a:r>
              <a:rPr lang="en-US" dirty="0" smtClean="0"/>
              <a:t>Curated (</a:t>
            </a:r>
            <a:r>
              <a:rPr lang="en-US" dirty="0" err="1" smtClean="0"/>
              <a:t>PhoneLab</a:t>
            </a:r>
            <a:r>
              <a:rPr lang="pl-PL" dirty="0" smtClean="0"/>
              <a:t>, PortoLan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076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a more concerted effort among developers, researchers, and regulators</a:t>
            </a:r>
          </a:p>
          <a:p>
            <a:pPr lvl="1"/>
            <a:r>
              <a:rPr lang="en-US" dirty="0" smtClean="0"/>
              <a:t>Developers do not know what tools are available</a:t>
            </a:r>
          </a:p>
          <a:p>
            <a:pPr lvl="1"/>
            <a:r>
              <a:rPr lang="en-US" dirty="0" smtClean="0"/>
              <a:t>Researchers work on different projects limited in scale</a:t>
            </a:r>
          </a:p>
          <a:p>
            <a:pPr lvl="1"/>
            <a:r>
              <a:rPr lang="en-US" dirty="0" smtClean="0"/>
              <a:t>Regulators need large scale</a:t>
            </a:r>
            <a:r>
              <a:rPr lang="pl-PL" dirty="0" smtClean="0"/>
              <a:t>, diverse data</a:t>
            </a:r>
            <a:endParaRPr lang="en-US" dirty="0" smtClean="0"/>
          </a:p>
          <a:p>
            <a:r>
              <a:rPr lang="en-US" dirty="0" smtClean="0"/>
              <a:t>Grater adoption of (perhaps fewer) tools</a:t>
            </a:r>
          </a:p>
          <a:p>
            <a:r>
              <a:rPr lang="en-US" dirty="0" smtClean="0"/>
              <a:t>Funding should support new ideas and encourage </a:t>
            </a:r>
            <a:r>
              <a:rPr lang="pl-PL" dirty="0" smtClean="0"/>
              <a:t>their </a:t>
            </a:r>
            <a:r>
              <a:rPr lang="en-US" dirty="0" smtClean="0"/>
              <a:t>integration with existing testbeds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63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U_theme">
  <a:themeElements>
    <a:clrScheme name="MSU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0A1F62"/>
      </a:accent1>
      <a:accent2>
        <a:srgbClr val="F0AC00"/>
      </a:accent2>
      <a:accent3>
        <a:srgbClr val="003094"/>
      </a:accent3>
      <a:accent4>
        <a:srgbClr val="F6D473"/>
      </a:accent4>
      <a:accent5>
        <a:srgbClr val="4BACC6"/>
      </a:accent5>
      <a:accent6>
        <a:srgbClr val="FF0000"/>
      </a:accent6>
      <a:hlink>
        <a:srgbClr val="4F6128"/>
      </a:hlink>
      <a:folHlink>
        <a:srgbClr val="4F6128"/>
      </a:folHlink>
    </a:clrScheme>
    <a:fontScheme name="MS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MSU_theme</Template>
  <TotalTime>1159</TotalTime>
  <Words>600</Words>
  <Application>Microsoft Office PowerPoint</Application>
  <PresentationFormat>On-screen Show (16:9)</PresentationFormat>
  <Paragraphs>121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Consolas</vt:lpstr>
      <vt:lpstr>MSU_theme</vt:lpstr>
      <vt:lpstr>PowerPoint Presentation</vt:lpstr>
      <vt:lpstr>Survey of End-to-End Mobile Network Measurement Testbeds</vt:lpstr>
      <vt:lpstr>Introduction</vt:lpstr>
      <vt:lpstr>Goals of E2E mobile measurement</vt:lpstr>
      <vt:lpstr>Shared Challenges</vt:lpstr>
      <vt:lpstr>PowerPoint Presentation</vt:lpstr>
      <vt:lpstr>Measurement Tool Categories</vt:lpstr>
      <vt:lpstr>Conclusions</vt:lpstr>
      <vt:lpstr>Conclusions</vt:lpstr>
      <vt:lpstr>Acknowledgements</vt:lpstr>
      <vt:lpstr>PowerPoint Presentation</vt:lpstr>
    </vt:vector>
  </TitlesOfParts>
  <Company>Montana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Wittie</dc:creator>
  <cp:lastModifiedBy>Mike Wittie</cp:lastModifiedBy>
  <cp:revision>30</cp:revision>
  <dcterms:created xsi:type="dcterms:W3CDTF">2014-11-12T00:41:30Z</dcterms:created>
  <dcterms:modified xsi:type="dcterms:W3CDTF">2014-11-12T20:00:40Z</dcterms:modified>
</cp:coreProperties>
</file>