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85" r:id="rId4"/>
    <p:sldId id="286" r:id="rId5"/>
    <p:sldId id="28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E9A"/>
    <a:srgbClr val="E977D1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-472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7952-9C57-4605-A462-3C265050A4D3}" type="datetimeFigureOut">
              <a:rPr lang="en-US" smtClean="0"/>
              <a:pPr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6A86-2E47-4113-818E-3F3D3E336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2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7952-9C57-4605-A462-3C265050A4D3}" type="datetimeFigureOut">
              <a:rPr lang="en-US" smtClean="0"/>
              <a:pPr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6A86-2E47-4113-818E-3F3D3E336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8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7952-9C57-4605-A462-3C265050A4D3}" type="datetimeFigureOut">
              <a:rPr lang="en-US" smtClean="0"/>
              <a:pPr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6A86-2E47-4113-818E-3F3D3E336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5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7952-9C57-4605-A462-3C265050A4D3}" type="datetimeFigureOut">
              <a:rPr lang="en-US" smtClean="0"/>
              <a:pPr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6A86-2E47-4113-818E-3F3D3E336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5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7952-9C57-4605-A462-3C265050A4D3}" type="datetimeFigureOut">
              <a:rPr lang="en-US" smtClean="0"/>
              <a:pPr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6A86-2E47-4113-818E-3F3D3E336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6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7952-9C57-4605-A462-3C265050A4D3}" type="datetimeFigureOut">
              <a:rPr lang="en-US" smtClean="0"/>
              <a:pPr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6A86-2E47-4113-818E-3F3D3E336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91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7952-9C57-4605-A462-3C265050A4D3}" type="datetimeFigureOut">
              <a:rPr lang="en-US" smtClean="0"/>
              <a:pPr/>
              <a:t>11/12/14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6A86-2E47-4113-818E-3F3D3E336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5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7952-9C57-4605-A462-3C265050A4D3}" type="datetimeFigureOut">
              <a:rPr lang="en-US" smtClean="0"/>
              <a:pPr/>
              <a:t>11/12/14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6A86-2E47-4113-818E-3F3D3E336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83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7952-9C57-4605-A462-3C265050A4D3}" type="datetimeFigureOut">
              <a:rPr lang="en-US" smtClean="0"/>
              <a:pPr/>
              <a:t>11/12/14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6A86-2E47-4113-818E-3F3D3E336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9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7952-9C57-4605-A462-3C265050A4D3}" type="datetimeFigureOut">
              <a:rPr lang="en-US" smtClean="0"/>
              <a:pPr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6A86-2E47-4113-818E-3F3D3E336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8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7952-9C57-4605-A462-3C265050A4D3}" type="datetimeFigureOut">
              <a:rPr lang="en-US" smtClean="0"/>
              <a:pPr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6A86-2E47-4113-818E-3F3D3E336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23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A7952-9C57-4605-A462-3C265050A4D3}" type="datetimeFigureOut">
              <a:rPr lang="en-US" smtClean="0"/>
              <a:pPr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96A86-2E47-4113-818E-3F3D3E336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/>
                </a:solidFill>
              </a:rPr>
              <a:t>Security, Privacy and Encryption</a:t>
            </a:r>
            <a:br>
              <a:rPr lang="en-US" sz="4000" dirty="0" smtClean="0">
                <a:solidFill>
                  <a:schemeClr val="accent6"/>
                </a:solidFill>
              </a:rPr>
            </a:br>
            <a:r>
              <a:rPr lang="en-US" sz="4000" dirty="0" smtClean="0">
                <a:solidFill>
                  <a:schemeClr val="accent6"/>
                </a:solidFill>
              </a:rPr>
              <a:t>in Mobile Networks</a:t>
            </a:r>
            <a:endParaRPr lang="en-US" sz="4000" dirty="0">
              <a:solidFill>
                <a:schemeClr val="accent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algn="r"/>
            <a:r>
              <a:rPr lang="en-US" dirty="0" smtClean="0">
                <a:solidFill>
                  <a:schemeClr val="accent1"/>
                </a:solidFill>
              </a:rPr>
              <a:t>Gyan </a:t>
            </a:r>
            <a:r>
              <a:rPr lang="en-US" dirty="0" smtClean="0">
                <a:solidFill>
                  <a:schemeClr val="accent1"/>
                </a:solidFill>
              </a:rPr>
              <a:t>Ranjan</a:t>
            </a:r>
          </a:p>
          <a:p>
            <a:pPr algn="r"/>
            <a:r>
              <a:rPr lang="en-US" dirty="0" smtClean="0">
                <a:solidFill>
                  <a:schemeClr val="accent1"/>
                </a:solidFill>
              </a:rPr>
              <a:t>Narus Inc. </a:t>
            </a:r>
            <a:endParaRPr lang="en-US" dirty="0" smtClean="0">
              <a:solidFill>
                <a:schemeClr val="accent1"/>
              </a:solidFill>
            </a:endParaRPr>
          </a:p>
          <a:p>
            <a:pPr algn="r"/>
            <a:r>
              <a:rPr lang="en-US" dirty="0" smtClean="0">
                <a:solidFill>
                  <a:schemeClr val="accent3"/>
                </a:solidFill>
              </a:rPr>
              <a:t>November </a:t>
            </a:r>
            <a:r>
              <a:rPr lang="en-US" dirty="0" smtClean="0">
                <a:solidFill>
                  <a:schemeClr val="accent3"/>
                </a:solidFill>
              </a:rPr>
              <a:t>12</a:t>
            </a:r>
            <a:r>
              <a:rPr lang="en-US" dirty="0" smtClean="0">
                <a:solidFill>
                  <a:schemeClr val="accent3"/>
                </a:solidFill>
              </a:rPr>
              <a:t>, </a:t>
            </a:r>
            <a:r>
              <a:rPr lang="en-US" dirty="0" smtClean="0">
                <a:solidFill>
                  <a:schemeClr val="accent3"/>
                </a:solidFill>
              </a:rPr>
              <a:t>2014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4" name="Picture 3" descr="Screenshot 2014-11-12 08.33.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0" y="5892800"/>
            <a:ext cx="1371600" cy="96520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055705" y="6410772"/>
            <a:ext cx="5813542" cy="330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>
                <a:solidFill>
                  <a:srgbClr val="800000"/>
                </a:solidFill>
              </a:rPr>
              <a:t>Narus </a:t>
            </a:r>
            <a:r>
              <a:rPr lang="en-US" sz="1500" dirty="0" err="1" smtClean="0">
                <a:solidFill>
                  <a:srgbClr val="800000"/>
                </a:solidFill>
              </a:rPr>
              <a:t>Inc</a:t>
            </a:r>
            <a:r>
              <a:rPr lang="en-US" sz="1500" dirty="0" smtClean="0">
                <a:solidFill>
                  <a:srgbClr val="800000"/>
                </a:solidFill>
              </a:rPr>
              <a:t> (A wholly owned subsidiary of the Boeing Company.)</a:t>
            </a:r>
          </a:p>
        </p:txBody>
      </p:sp>
    </p:spTree>
    <p:extLst>
      <p:ext uri="{BB962C8B-B14F-4D97-AF65-F5344CB8AC3E}">
        <p14:creationId xmlns:p14="http://schemas.microsoft.com/office/powerpoint/2010/main" val="3163705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964471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/>
                </a:solidFill>
              </a:rPr>
              <a:t>The World as it Used to Be</a:t>
            </a:r>
            <a:endParaRPr lang="en-US" sz="4000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408670"/>
            <a:ext cx="10972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accent2"/>
                </a:solidFill>
              </a:rPr>
              <a:t>The Desktop/Laptop world</a:t>
            </a:r>
            <a:endParaRPr lang="en-US" sz="3000" dirty="0" smtClean="0">
              <a:solidFill>
                <a:schemeClr val="accent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Limited number of vendors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Manageable </a:t>
            </a:r>
            <a:r>
              <a:rPr lang="en-US" sz="2400" dirty="0" smtClean="0"/>
              <a:t>application portfolio.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Challenge: Proprietary protocols. </a:t>
            </a:r>
            <a:r>
              <a:rPr lang="en-US" sz="2400" dirty="0" smtClean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000" dirty="0" smtClean="0">
              <a:solidFill>
                <a:schemeClr val="accent2"/>
              </a:solidFill>
            </a:endParaRPr>
          </a:p>
          <a:p>
            <a:endParaRPr lang="en-US" sz="30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accent2"/>
                </a:solidFill>
              </a:rPr>
              <a:t>And along came the mobile revolution … </a:t>
            </a:r>
            <a:endParaRPr lang="en-US" sz="3000" dirty="0" smtClean="0">
              <a:solidFill>
                <a:schemeClr val="accent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Millions of apps from thousands of developers.</a:t>
            </a:r>
            <a:endParaRPr lang="en-US" sz="2400" dirty="0" smtClean="0"/>
          </a:p>
        </p:txBody>
      </p:sp>
      <p:pic>
        <p:nvPicPr>
          <p:cNvPr id="4" name="Picture 3" descr="Screenshot 2014-11-12 08.33.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0" y="5892800"/>
            <a:ext cx="1371600" cy="96520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055705" y="6410772"/>
            <a:ext cx="5813542" cy="330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>
                <a:solidFill>
                  <a:srgbClr val="800000"/>
                </a:solidFill>
              </a:rPr>
              <a:t>Narus </a:t>
            </a:r>
            <a:r>
              <a:rPr lang="en-US" sz="1500" dirty="0" err="1" smtClean="0">
                <a:solidFill>
                  <a:srgbClr val="800000"/>
                </a:solidFill>
              </a:rPr>
              <a:t>Inc</a:t>
            </a:r>
            <a:r>
              <a:rPr lang="en-US" sz="1500" dirty="0" smtClean="0">
                <a:solidFill>
                  <a:srgbClr val="800000"/>
                </a:solidFill>
              </a:rPr>
              <a:t> (A wholly owned subsidiary of the Boeing Company.)</a:t>
            </a:r>
          </a:p>
        </p:txBody>
      </p:sp>
    </p:spTree>
    <p:extLst>
      <p:ext uri="{BB962C8B-B14F-4D97-AF65-F5344CB8AC3E}">
        <p14:creationId xmlns:p14="http://schemas.microsoft.com/office/powerpoint/2010/main" val="4047704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964471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/>
                </a:solidFill>
              </a:rPr>
              <a:t>The World as it Is (More or Less)</a:t>
            </a:r>
            <a:endParaRPr lang="en-US" sz="4000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408670"/>
            <a:ext cx="10972800" cy="1661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accent2"/>
                </a:solidFill>
              </a:rPr>
              <a:t>The mobile revolution …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Thousands of application developers, millions of apps.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Challenge: Size above all.  </a:t>
            </a:r>
            <a:r>
              <a:rPr lang="en-US" sz="2400" dirty="0" smtClean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Good news: </a:t>
            </a:r>
            <a:r>
              <a:rPr lang="en-US" sz="2400" dirty="0" smtClean="0"/>
              <a:t>HTTP is still the protocol of choice. </a:t>
            </a:r>
            <a:endParaRPr lang="en-US" sz="2400" dirty="0"/>
          </a:p>
        </p:txBody>
      </p:sp>
      <p:pic>
        <p:nvPicPr>
          <p:cNvPr id="4" name="Picture 3" descr="Screenshot 2014-11-12 08.33.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0" y="5892800"/>
            <a:ext cx="1371600" cy="96520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055705" y="6410772"/>
            <a:ext cx="5813542" cy="330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>
                <a:solidFill>
                  <a:srgbClr val="800000"/>
                </a:solidFill>
              </a:rPr>
              <a:t>Narus </a:t>
            </a:r>
            <a:r>
              <a:rPr lang="en-US" sz="1500" dirty="0" err="1" smtClean="0">
                <a:solidFill>
                  <a:srgbClr val="800000"/>
                </a:solidFill>
              </a:rPr>
              <a:t>Inc</a:t>
            </a:r>
            <a:r>
              <a:rPr lang="en-US" sz="1500" dirty="0" smtClean="0">
                <a:solidFill>
                  <a:srgbClr val="800000"/>
                </a:solidFill>
              </a:rPr>
              <a:t> (A wholly owned subsidiary of the Boeing Company.)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599" y="3788174"/>
            <a:ext cx="366583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&lt;</a:t>
            </a:r>
            <a:r>
              <a:rPr lang="en-US" sz="1000" dirty="0"/>
              <a:t>HST&gt;</a:t>
            </a:r>
            <a:r>
              <a:rPr lang="en-US" sz="1000" b="1" dirty="0">
                <a:solidFill>
                  <a:schemeClr val="accent1"/>
                </a:solidFill>
              </a:rPr>
              <a:t>b.aol.com</a:t>
            </a:r>
            <a:r>
              <a:rPr lang="en-US" sz="1000" dirty="0"/>
              <a:t>&lt;/HST</a:t>
            </a:r>
            <a:r>
              <a:rPr lang="en-US" sz="1000" dirty="0" smtClean="0"/>
              <a:t>&gt;</a:t>
            </a:r>
          </a:p>
          <a:p>
            <a:r>
              <a:rPr lang="en-US" sz="1000" dirty="0"/>
              <a:t>&lt;URI&gt;</a:t>
            </a:r>
            <a:r>
              <a:rPr lang="en-US" sz="1000" b="1" dirty="0">
                <a:solidFill>
                  <a:schemeClr val="accent6"/>
                </a:solidFill>
              </a:rPr>
              <a:t>/ping</a:t>
            </a:r>
            <a:r>
              <a:rPr lang="en-US" sz="1000" dirty="0"/>
              <a:t>&lt;/URI&gt;</a:t>
            </a:r>
          </a:p>
          <a:p>
            <a:r>
              <a:rPr lang="en-US" sz="1000" dirty="0" smtClean="0"/>
              <a:t>&lt;</a:t>
            </a:r>
            <a:r>
              <a:rPr lang="en-US" sz="1000" dirty="0"/>
              <a:t>PAR&gt;</a:t>
            </a:r>
            <a:r>
              <a:rPr lang="en-US" sz="1000" dirty="0" err="1"/>
              <a:t>ap_av</a:t>
            </a:r>
            <a:r>
              <a:rPr lang="en-US" sz="1000" dirty="0"/>
              <a:t>=5.1.3.11&amp;ap_cn=</a:t>
            </a:r>
            <a:r>
              <a:rPr lang="en-US" sz="1000" dirty="0" err="1"/>
              <a:t>wifi</a:t>
            </a:r>
            <a:r>
              <a:rPr lang="en-US" sz="1000" dirty="0"/>
              <a:t>&amp;...&amp;</a:t>
            </a:r>
            <a:r>
              <a:rPr lang="en-US" sz="1000" dirty="0" err="1"/>
              <a:t>ap_la</a:t>
            </a:r>
            <a:r>
              <a:rPr lang="en-US" sz="1000" dirty="0"/>
              <a:t>=</a:t>
            </a:r>
            <a:r>
              <a:rPr lang="en-US" sz="1000" dirty="0" err="1"/>
              <a:t>en_US&amp;ap_os</a:t>
            </a:r>
            <a:r>
              <a:rPr lang="en-US" sz="1000" dirty="0"/>
              <a:t>=</a:t>
            </a:r>
            <a:r>
              <a:rPr lang="en-US" sz="1000" dirty="0" err="1"/>
              <a:t>ios</a:t>
            </a:r>
            <a:r>
              <a:rPr lang="en-US" sz="1000" dirty="0" smtClean="0"/>
              <a:t>&amp;…&amp;</a:t>
            </a:r>
            <a:r>
              <a:rPr lang="en-US" sz="1000" dirty="0" err="1"/>
              <a:t>dL_ch</a:t>
            </a:r>
            <a:r>
              <a:rPr lang="en-US" sz="1000" dirty="0"/>
              <a:t>=</a:t>
            </a:r>
            <a:r>
              <a:rPr lang="en-US" sz="1000" dirty="0" err="1"/>
              <a:t>com.aol.aim&amp;h</a:t>
            </a:r>
            <a:r>
              <a:rPr lang="en-US" sz="1000" dirty="0"/>
              <a:t>=</a:t>
            </a:r>
            <a:r>
              <a:rPr lang="en-US" sz="1000" dirty="0" err="1"/>
              <a:t>com.aol.aim.ios.application</a:t>
            </a:r>
            <a:r>
              <a:rPr lang="en-US" sz="1000" dirty="0"/>
              <a:t> ...&lt;/PAR</a:t>
            </a:r>
            <a:r>
              <a:rPr lang="en-US" sz="1000" dirty="0" smtClean="0"/>
              <a:t>&gt;</a:t>
            </a:r>
          </a:p>
          <a:p>
            <a:r>
              <a:rPr lang="en-US" sz="1000" dirty="0"/>
              <a:t>&lt;AGN&gt;</a:t>
            </a:r>
            <a:r>
              <a:rPr lang="en-US" sz="1000" b="1" dirty="0">
                <a:solidFill>
                  <a:schemeClr val="accent2"/>
                </a:solidFill>
              </a:rPr>
              <a:t>AIM/5.1.3.11 </a:t>
            </a:r>
            <a:r>
              <a:rPr lang="en-US" sz="1000" b="1" dirty="0" err="1">
                <a:solidFill>
                  <a:schemeClr val="accent2"/>
                </a:solidFill>
              </a:rPr>
              <a:t>CFNetwork</a:t>
            </a:r>
            <a:r>
              <a:rPr lang="en-US" sz="1000" b="1" dirty="0">
                <a:solidFill>
                  <a:schemeClr val="accent2"/>
                </a:solidFill>
              </a:rPr>
              <a:t>/548.1.4 Darwin/11.0.0</a:t>
            </a:r>
            <a:r>
              <a:rPr lang="en-US" sz="1000" dirty="0"/>
              <a:t>&lt;/AGN</a:t>
            </a:r>
            <a:r>
              <a:rPr lang="en-US" sz="1000" dirty="0" smtClean="0"/>
              <a:t>&gt;</a:t>
            </a:r>
          </a:p>
          <a:p>
            <a:r>
              <a:rPr lang="en-US" sz="1000" dirty="0" smtClean="0"/>
              <a:t>&lt;</a:t>
            </a:r>
            <a:r>
              <a:rPr lang="en-US" sz="1000" dirty="0"/>
              <a:t>SIP&gt;10.0.0.112&lt;/SIP&gt;</a:t>
            </a:r>
          </a:p>
          <a:p>
            <a:r>
              <a:rPr lang="en-US" sz="1000" dirty="0"/>
              <a:t>&lt;</a:t>
            </a:r>
            <a:r>
              <a:rPr lang="en-US" sz="1000" dirty="0" smtClean="0"/>
              <a:t>MET&gt;GET&lt;/</a:t>
            </a:r>
            <a:r>
              <a:rPr lang="en-US" sz="1000" dirty="0"/>
              <a:t>MET&gt;</a:t>
            </a:r>
          </a:p>
          <a:p>
            <a:r>
              <a:rPr lang="en-US" sz="1000" dirty="0" smtClean="0"/>
              <a:t>&lt;</a:t>
            </a:r>
            <a:r>
              <a:rPr lang="en-US" sz="1000" dirty="0"/>
              <a:t>DIP&gt;149.174.98.86&lt;/DIP</a:t>
            </a:r>
            <a:r>
              <a:rPr lang="en-US" sz="1000" dirty="0" smtClean="0"/>
              <a:t>&gt;</a:t>
            </a:r>
          </a:p>
          <a:p>
            <a:r>
              <a:rPr lang="en-US" sz="1000" dirty="0" smtClean="0"/>
              <a:t>&lt;</a:t>
            </a:r>
            <a:r>
              <a:rPr lang="en-US" sz="1000" dirty="0"/>
              <a:t>SPT&gt;60045&lt;/SPT&gt;</a:t>
            </a:r>
          </a:p>
          <a:p>
            <a:r>
              <a:rPr lang="en-US" sz="1000" dirty="0" smtClean="0"/>
              <a:t>&lt;</a:t>
            </a:r>
            <a:r>
              <a:rPr lang="en-US" sz="1000" dirty="0"/>
              <a:t>DPT&gt;80&lt;/DPT</a:t>
            </a:r>
            <a:r>
              <a:rPr lang="en-US" sz="1000" dirty="0" smtClean="0"/>
              <a:t>&gt;</a:t>
            </a:r>
            <a:endParaRPr lang="en-US" sz="1000" dirty="0"/>
          </a:p>
          <a:p>
            <a:endParaRPr lang="en-US" sz="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904211" y="3784057"/>
            <a:ext cx="366583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&lt;</a:t>
            </a:r>
            <a:r>
              <a:rPr lang="en-US" sz="1000" dirty="0"/>
              <a:t>HST&gt;</a:t>
            </a:r>
            <a:r>
              <a:rPr lang="en-US" sz="1000" b="1" dirty="0">
                <a:solidFill>
                  <a:schemeClr val="accent1"/>
                </a:solidFill>
              </a:rPr>
              <a:t>o.aolcdn.com</a:t>
            </a:r>
            <a:r>
              <a:rPr lang="en-US" sz="1000" dirty="0"/>
              <a:t>&lt;/HST</a:t>
            </a:r>
            <a:r>
              <a:rPr lang="en-US" sz="1000" dirty="0" smtClean="0"/>
              <a:t>&gt;</a:t>
            </a:r>
          </a:p>
          <a:p>
            <a:r>
              <a:rPr lang="en-US" sz="1000" dirty="0"/>
              <a:t>&lt;URI&gt;</a:t>
            </a:r>
            <a:r>
              <a:rPr lang="en-US" sz="1000" b="1" dirty="0">
                <a:solidFill>
                  <a:schemeClr val="accent6"/>
                </a:solidFill>
              </a:rPr>
              <a:t>/</a:t>
            </a:r>
            <a:r>
              <a:rPr lang="en-US" sz="1000" b="1" dirty="0" err="1">
                <a:solidFill>
                  <a:schemeClr val="accent6"/>
                </a:solidFill>
              </a:rPr>
              <a:t>os</a:t>
            </a:r>
            <a:r>
              <a:rPr lang="en-US" sz="1000" b="1" dirty="0">
                <a:solidFill>
                  <a:schemeClr val="accent6"/>
                </a:solidFill>
              </a:rPr>
              <a:t>/</a:t>
            </a:r>
            <a:r>
              <a:rPr lang="en-US" sz="1000" b="1" dirty="0" err="1">
                <a:solidFill>
                  <a:schemeClr val="accent6"/>
                </a:solidFill>
              </a:rPr>
              <a:t>mservice</a:t>
            </a:r>
            <a:r>
              <a:rPr lang="en-US" sz="1000" b="1" dirty="0">
                <a:solidFill>
                  <a:schemeClr val="accent6"/>
                </a:solidFill>
              </a:rPr>
              <a:t>/</a:t>
            </a:r>
            <a:r>
              <a:rPr lang="en-US" sz="1000" b="1" dirty="0" err="1">
                <a:solidFill>
                  <a:schemeClr val="accent6"/>
                </a:solidFill>
              </a:rPr>
              <a:t>admanifests</a:t>
            </a:r>
            <a:r>
              <a:rPr lang="en-US" sz="1000" b="1" dirty="0">
                <a:solidFill>
                  <a:schemeClr val="accent6"/>
                </a:solidFill>
              </a:rPr>
              <a:t>/</a:t>
            </a:r>
            <a:r>
              <a:rPr lang="en-US" sz="1000" b="1" dirty="0" err="1">
                <a:solidFill>
                  <a:schemeClr val="accent6"/>
                </a:solidFill>
              </a:rPr>
              <a:t>iphone</a:t>
            </a:r>
            <a:r>
              <a:rPr lang="en-US" sz="1000" b="1" dirty="0">
                <a:solidFill>
                  <a:schemeClr val="accent6"/>
                </a:solidFill>
              </a:rPr>
              <a:t>/</a:t>
            </a:r>
            <a:r>
              <a:rPr lang="en-US" sz="1000" b="1" dirty="0" err="1">
                <a:solidFill>
                  <a:schemeClr val="accent6"/>
                </a:solidFill>
              </a:rPr>
              <a:t>com_aol_aim</a:t>
            </a:r>
            <a:r>
              <a:rPr lang="en-US" sz="1000" b="1" dirty="0">
                <a:solidFill>
                  <a:schemeClr val="accent6"/>
                </a:solidFill>
              </a:rPr>
              <a:t>/v3/</a:t>
            </a:r>
            <a:r>
              <a:rPr lang="en-US" sz="1000" b="1" dirty="0" err="1">
                <a:solidFill>
                  <a:schemeClr val="accent6"/>
                </a:solidFill>
              </a:rPr>
              <a:t>manifest.json</a:t>
            </a:r>
            <a:r>
              <a:rPr lang="en-US" sz="1000" dirty="0"/>
              <a:t>&lt;/URI</a:t>
            </a:r>
            <a:r>
              <a:rPr lang="en-US" sz="1000" dirty="0" smtClean="0"/>
              <a:t>&gt;</a:t>
            </a:r>
          </a:p>
          <a:p>
            <a:r>
              <a:rPr lang="en-US" sz="1000" dirty="0"/>
              <a:t>&lt;EPL&gt;{?    "enabled": true,?    "version": 3</a:t>
            </a:r>
            <a:r>
              <a:rPr lang="en-US" sz="1000" dirty="0" smtClean="0"/>
              <a:t>,? … }&lt;/EPL&gt;</a:t>
            </a:r>
            <a:endParaRPr lang="en-US" sz="1000" dirty="0"/>
          </a:p>
          <a:p>
            <a:r>
              <a:rPr lang="en-US" sz="1000" dirty="0" smtClean="0"/>
              <a:t>&lt;</a:t>
            </a:r>
            <a:r>
              <a:rPr lang="en-US" sz="1000" dirty="0"/>
              <a:t>AGN&gt;</a:t>
            </a:r>
            <a:r>
              <a:rPr lang="en-US" sz="1000" b="1" dirty="0">
                <a:solidFill>
                  <a:schemeClr val="accent2"/>
                </a:solidFill>
              </a:rPr>
              <a:t>AIM/5.1.3.11 </a:t>
            </a:r>
            <a:r>
              <a:rPr lang="en-US" sz="1000" b="1" dirty="0" err="1">
                <a:solidFill>
                  <a:schemeClr val="accent2"/>
                </a:solidFill>
              </a:rPr>
              <a:t>CFNetwork</a:t>
            </a:r>
            <a:r>
              <a:rPr lang="en-US" sz="1000" b="1" dirty="0">
                <a:solidFill>
                  <a:schemeClr val="accent2"/>
                </a:solidFill>
              </a:rPr>
              <a:t>/548.1.4 Darwin/11.0.0</a:t>
            </a:r>
            <a:r>
              <a:rPr lang="en-US" sz="1000" dirty="0"/>
              <a:t>&lt;/AGN</a:t>
            </a:r>
            <a:r>
              <a:rPr lang="en-US" sz="1000" dirty="0" smtClean="0"/>
              <a:t>&gt;</a:t>
            </a:r>
          </a:p>
          <a:p>
            <a:r>
              <a:rPr lang="en-US" sz="1000" dirty="0" smtClean="0"/>
              <a:t>&lt;</a:t>
            </a:r>
            <a:r>
              <a:rPr lang="en-US" sz="1000" dirty="0"/>
              <a:t>SIP&gt;10.0.0.112&lt;/SIP&gt;</a:t>
            </a:r>
          </a:p>
          <a:p>
            <a:r>
              <a:rPr lang="en-US" sz="1000" dirty="0"/>
              <a:t>&lt;</a:t>
            </a:r>
            <a:r>
              <a:rPr lang="en-US" sz="1000" dirty="0" smtClean="0"/>
              <a:t>MET&gt;GET&lt;/</a:t>
            </a:r>
            <a:r>
              <a:rPr lang="en-US" sz="1000" dirty="0"/>
              <a:t>MET&gt;</a:t>
            </a:r>
          </a:p>
          <a:p>
            <a:r>
              <a:rPr lang="en-US" sz="1000" dirty="0"/>
              <a:t>&lt;DIP&gt;23.61.194.210&lt;/DIP</a:t>
            </a:r>
            <a:r>
              <a:rPr lang="en-US" sz="1000" dirty="0" smtClean="0"/>
              <a:t>&gt;</a:t>
            </a:r>
          </a:p>
          <a:p>
            <a:r>
              <a:rPr lang="en-US" sz="1000" dirty="0" smtClean="0"/>
              <a:t>&lt;SPT&gt;60049&lt;/</a:t>
            </a:r>
            <a:r>
              <a:rPr lang="en-US" sz="1000" dirty="0"/>
              <a:t>SPT&gt;</a:t>
            </a:r>
          </a:p>
          <a:p>
            <a:r>
              <a:rPr lang="en-US" sz="1000" dirty="0" smtClean="0"/>
              <a:t>&lt;</a:t>
            </a:r>
            <a:r>
              <a:rPr lang="en-US" sz="1000" dirty="0"/>
              <a:t>DPT&gt;80&lt;/DPT</a:t>
            </a:r>
            <a:r>
              <a:rPr lang="en-US" sz="1000" dirty="0" smtClean="0"/>
              <a:t>&gt;</a:t>
            </a:r>
            <a:endParaRPr lang="en-US" sz="1000" dirty="0"/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677760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964471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/>
                </a:solidFill>
              </a:rPr>
              <a:t>The World as it Will Be</a:t>
            </a:r>
            <a:endParaRPr lang="en-US" sz="4000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408670"/>
            <a:ext cx="10972800" cy="1661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accent2"/>
                </a:solidFill>
              </a:rPr>
              <a:t>Along came HTTPS …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Convergent services</a:t>
            </a:r>
            <a:r>
              <a:rPr lang="en-US" sz="2400" dirty="0" smtClean="0"/>
              <a:t>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Challenge: No visibility.  </a:t>
            </a:r>
            <a:r>
              <a:rPr lang="en-US" sz="2400" dirty="0" smtClean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Good news: </a:t>
            </a:r>
            <a:r>
              <a:rPr lang="en-US" sz="2400" dirty="0" smtClean="0"/>
              <a:t>Woman-in-the-middle.  </a:t>
            </a:r>
            <a:endParaRPr lang="en-US" sz="2400" dirty="0"/>
          </a:p>
        </p:txBody>
      </p:sp>
      <p:pic>
        <p:nvPicPr>
          <p:cNvPr id="4" name="Picture 3" descr="Screenshot 2014-11-12 08.33.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0" y="5892800"/>
            <a:ext cx="1371600" cy="96520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055705" y="6410772"/>
            <a:ext cx="5813542" cy="330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>
                <a:solidFill>
                  <a:srgbClr val="800000"/>
                </a:solidFill>
              </a:rPr>
              <a:t>Narus </a:t>
            </a:r>
            <a:r>
              <a:rPr lang="en-US" sz="1500" dirty="0" err="1" smtClean="0">
                <a:solidFill>
                  <a:srgbClr val="800000"/>
                </a:solidFill>
              </a:rPr>
              <a:t>Inc</a:t>
            </a:r>
            <a:r>
              <a:rPr lang="en-US" sz="1500" dirty="0" smtClean="0">
                <a:solidFill>
                  <a:srgbClr val="800000"/>
                </a:solidFill>
              </a:rPr>
              <a:t> (A wholly owned subsidiary of the Boeing Company.)</a:t>
            </a:r>
          </a:p>
        </p:txBody>
      </p:sp>
      <p:sp>
        <p:nvSpPr>
          <p:cNvPr id="3" name="Rectangle 2"/>
          <p:cNvSpPr/>
          <p:nvPr/>
        </p:nvSpPr>
        <p:spPr>
          <a:xfrm>
            <a:off x="593419" y="3523240"/>
            <a:ext cx="49385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200 OK</a:t>
            </a:r>
          </a:p>
          <a:p>
            <a:r>
              <a:rPr lang="en-US" sz="1000" dirty="0"/>
              <a:t>Content-Type: application/</a:t>
            </a:r>
            <a:r>
              <a:rPr lang="en-US" sz="1000" dirty="0" err="1"/>
              <a:t>json;charset</a:t>
            </a:r>
            <a:r>
              <a:rPr lang="en-US" sz="1000" dirty="0"/>
              <a:t>=utf-8</a:t>
            </a:r>
          </a:p>
          <a:p>
            <a:r>
              <a:rPr lang="en-US" sz="1000" dirty="0"/>
              <a:t>Content-Length: 139</a:t>
            </a:r>
          </a:p>
          <a:p>
            <a:r>
              <a:rPr lang="en-US" sz="1000" dirty="0"/>
              <a:t>X-Max-Sequence: 1</a:t>
            </a:r>
          </a:p>
          <a:p>
            <a:r>
              <a:rPr lang="en-US" sz="1000" dirty="0"/>
              <a:t>{ "@</a:t>
            </a:r>
            <a:r>
              <a:rPr lang="en-US" sz="1000" dirty="0" err="1"/>
              <a:t>pendingMsg</a:t>
            </a:r>
            <a:r>
              <a:rPr lang="en-US" sz="1000" dirty="0"/>
              <a:t>" : 0, "@</a:t>
            </a:r>
            <a:r>
              <a:rPr lang="en-US" sz="1000" dirty="0" err="1"/>
              <a:t>syncStatus</a:t>
            </a:r>
            <a:r>
              <a:rPr lang="en-US" sz="1000" dirty="0"/>
              <a:t>": 0, "responses" : [ { "disconnect" : { "sequence" : 1, "receiver" : </a:t>
            </a:r>
            <a:r>
              <a:rPr lang="en-US" sz="1000" dirty="0" smtClean="0"/>
              <a:t>“</a:t>
            </a:r>
            <a:r>
              <a:rPr lang="en-US" sz="1000" b="1" dirty="0" smtClean="0">
                <a:solidFill>
                  <a:srgbClr val="FF0000"/>
                </a:solidFill>
              </a:rPr>
              <a:t>a*******</a:t>
            </a:r>
            <a:r>
              <a:rPr lang="en-US" sz="1000" dirty="0" smtClean="0"/>
              <a:t>”, </a:t>
            </a:r>
            <a:r>
              <a:rPr lang="en-US" sz="1000" dirty="0"/>
              <a:t>"reason" : 4 } }</a:t>
            </a:r>
          </a:p>
          <a:p>
            <a:r>
              <a:rPr lang="en-US" sz="1000" dirty="0"/>
              <a:t> ] }</a:t>
            </a:r>
          </a:p>
          <a:p>
            <a:endParaRPr lang="en-US" sz="1000" dirty="0"/>
          </a:p>
          <a:p>
            <a:r>
              <a:rPr lang="en-US" sz="1000" dirty="0"/>
              <a:t>Client: 192.168.1.10 Scheme: https</a:t>
            </a:r>
          </a:p>
          <a:p>
            <a:r>
              <a:rPr lang="en-US" sz="1000" dirty="0"/>
              <a:t>GET 216.115.100.103:443/</a:t>
            </a:r>
            <a:r>
              <a:rPr lang="en-US" sz="1000" dirty="0" err="1"/>
              <a:t>pe</a:t>
            </a:r>
            <a:r>
              <a:rPr lang="en-US" sz="1000" dirty="0"/>
              <a:t>/4d8c5d92/92bcb62d/3661ec2a/15957/</a:t>
            </a:r>
            <a:r>
              <a:rPr lang="en-US" sz="1000" dirty="0" err="1"/>
              <a:t>config</a:t>
            </a:r>
            <a:r>
              <a:rPr lang="en-US" sz="1000" dirty="0"/>
              <a:t>/prod/</a:t>
            </a:r>
            <a:r>
              <a:rPr lang="en-US" sz="1000" dirty="0" err="1"/>
              <a:t>config.xml</a:t>
            </a:r>
            <a:endParaRPr lang="en-US" sz="1000" dirty="0"/>
          </a:p>
          <a:p>
            <a:r>
              <a:rPr lang="en-US" sz="1000" dirty="0"/>
              <a:t>Cache-Control: no-cache, no-transform</a:t>
            </a:r>
          </a:p>
          <a:p>
            <a:r>
              <a:rPr lang="en-US" sz="1000" dirty="0"/>
              <a:t>Accept-Encoding: </a:t>
            </a:r>
            <a:r>
              <a:rPr lang="en-US" sz="1000" dirty="0" err="1"/>
              <a:t>gzip</a:t>
            </a:r>
            <a:endParaRPr lang="en-US" sz="1000" dirty="0"/>
          </a:p>
          <a:p>
            <a:r>
              <a:rPr lang="en-US" sz="1000" dirty="0"/>
              <a:t>Accept: */*</a:t>
            </a:r>
          </a:p>
          <a:p>
            <a:r>
              <a:rPr lang="en-US" sz="1000" dirty="0"/>
              <a:t>User-Agent: </a:t>
            </a:r>
            <a:r>
              <a:rPr lang="en-US" sz="1000" b="1" dirty="0">
                <a:solidFill>
                  <a:schemeClr val="accent2"/>
                </a:solidFill>
              </a:rPr>
              <a:t>YahooMobileMessenger</a:t>
            </a:r>
            <a:r>
              <a:rPr lang="en-US" sz="1000" dirty="0"/>
              <a:t>/1.0 (Android Messenger; 1.8.4) (grouper; </a:t>
            </a:r>
            <a:r>
              <a:rPr lang="en-US" sz="1000" dirty="0" err="1"/>
              <a:t>asus</a:t>
            </a:r>
            <a:r>
              <a:rPr lang="en-US" sz="1000" dirty="0"/>
              <a:t>; Nexus 7; 4.2.2/JDQ39B)</a:t>
            </a:r>
          </a:p>
          <a:p>
            <a:r>
              <a:rPr lang="en-US" sz="1000" dirty="0"/>
              <a:t>Host: </a:t>
            </a:r>
            <a:r>
              <a:rPr lang="en-US" sz="1000" dirty="0" err="1"/>
              <a:t>s.yimg.com</a:t>
            </a:r>
            <a:endParaRPr lang="en-US" sz="1000" dirty="0"/>
          </a:p>
          <a:p>
            <a:r>
              <a:rPr lang="en-US" sz="1000" dirty="0"/>
              <a:t>Connection: Keep-Alive</a:t>
            </a:r>
          </a:p>
        </p:txBody>
      </p:sp>
      <p:sp>
        <p:nvSpPr>
          <p:cNvPr id="9" name="Rectangle 8"/>
          <p:cNvSpPr/>
          <p:nvPr/>
        </p:nvSpPr>
        <p:spPr>
          <a:xfrm>
            <a:off x="6777574" y="3229203"/>
            <a:ext cx="54144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Client: 192.168.1.11 Scheme: https</a:t>
            </a:r>
          </a:p>
          <a:p>
            <a:r>
              <a:rPr lang="en-US" sz="1000" dirty="0"/>
              <a:t>POST 31.13.75.1:443/</a:t>
            </a:r>
            <a:r>
              <a:rPr lang="en-US" sz="1000" dirty="0" err="1"/>
              <a:t>login.php?login_attempt</a:t>
            </a:r>
            <a:r>
              <a:rPr lang="en-US" sz="1000" dirty="0"/>
              <a:t>=1</a:t>
            </a:r>
          </a:p>
          <a:p>
            <a:r>
              <a:rPr lang="en-US" sz="1000" dirty="0"/>
              <a:t>Host: </a:t>
            </a:r>
            <a:r>
              <a:rPr lang="en-US" sz="1000" dirty="0" err="1"/>
              <a:t>www.facebook.com</a:t>
            </a:r>
            <a:endParaRPr lang="en-US" sz="1000" dirty="0"/>
          </a:p>
          <a:p>
            <a:r>
              <a:rPr lang="en-US" sz="1000" dirty="0"/>
              <a:t>User-Agent: Mozilla/5.0 (X11; Ubuntu; Linux x86_64; rv:26.0) Gecko/20100101 Firefox/26.0</a:t>
            </a:r>
          </a:p>
          <a:p>
            <a:r>
              <a:rPr lang="en-US" sz="1000" dirty="0"/>
              <a:t>Accept: text/</a:t>
            </a:r>
            <a:r>
              <a:rPr lang="en-US" sz="1000" dirty="0" err="1"/>
              <a:t>html,application</a:t>
            </a:r>
            <a:r>
              <a:rPr lang="en-US" sz="1000" dirty="0"/>
              <a:t>/</a:t>
            </a:r>
            <a:r>
              <a:rPr lang="en-US" sz="1000" dirty="0" err="1"/>
              <a:t>xhtml+xml,application</a:t>
            </a:r>
            <a:r>
              <a:rPr lang="en-US" sz="1000" dirty="0"/>
              <a:t>/</a:t>
            </a:r>
            <a:r>
              <a:rPr lang="en-US" sz="1000" dirty="0" err="1"/>
              <a:t>xml;q</a:t>
            </a:r>
            <a:r>
              <a:rPr lang="en-US" sz="1000" dirty="0"/>
              <a:t>=0.9,*/*;q=0.8</a:t>
            </a:r>
          </a:p>
          <a:p>
            <a:r>
              <a:rPr lang="en-US" sz="1000" dirty="0"/>
              <a:t>Accept-Language: </a:t>
            </a:r>
            <a:r>
              <a:rPr lang="en-US" sz="1000" dirty="0" err="1"/>
              <a:t>en-US,en;q</a:t>
            </a:r>
            <a:r>
              <a:rPr lang="en-US" sz="1000" dirty="0"/>
              <a:t>=0.5</a:t>
            </a:r>
          </a:p>
          <a:p>
            <a:r>
              <a:rPr lang="en-US" sz="1000" dirty="0"/>
              <a:t>Accept-Encoding: </a:t>
            </a:r>
            <a:r>
              <a:rPr lang="en-US" sz="1000" dirty="0" err="1"/>
              <a:t>gzip</a:t>
            </a:r>
            <a:r>
              <a:rPr lang="en-US" sz="1000" dirty="0"/>
              <a:t>, deflate</a:t>
            </a:r>
          </a:p>
          <a:p>
            <a:r>
              <a:rPr lang="en-US" sz="1000" dirty="0" err="1"/>
              <a:t>Referer</a:t>
            </a:r>
            <a:r>
              <a:rPr lang="en-US" sz="1000" dirty="0"/>
              <a:t>: https://</a:t>
            </a:r>
            <a:r>
              <a:rPr lang="en-US" sz="1000" dirty="0" err="1"/>
              <a:t>www.facebook.com</a:t>
            </a:r>
            <a:r>
              <a:rPr lang="en-US" sz="1000" dirty="0"/>
              <a:t>/</a:t>
            </a:r>
          </a:p>
          <a:p>
            <a:r>
              <a:rPr lang="en-US" sz="1000" dirty="0"/>
              <a:t>Cookie: </a:t>
            </a:r>
            <a:r>
              <a:rPr lang="en-US" sz="1000" dirty="0" err="1"/>
              <a:t>datr</a:t>
            </a:r>
            <a:r>
              <a:rPr lang="en-US" sz="1000" dirty="0"/>
              <a:t>=bJLQUo4rXIgvkkOEKRA6ikD7; </a:t>
            </a:r>
            <a:r>
              <a:rPr lang="en-US" sz="1000" dirty="0" err="1"/>
              <a:t>reg_fb_gate</a:t>
            </a:r>
            <a:r>
              <a:rPr lang="en-US" sz="1000" dirty="0"/>
              <a:t>=https%3A%2F%2Fwww.facebook.com%2F; </a:t>
            </a:r>
            <a:r>
              <a:rPr lang="en-US" sz="1000" dirty="0" err="1"/>
              <a:t>reg_fb_ref</a:t>
            </a:r>
            <a:r>
              <a:rPr lang="en-US" sz="1000" dirty="0"/>
              <a:t>=https%3A%2F%2Fwww.facebook.com%2F; </a:t>
            </a:r>
            <a:r>
              <a:rPr lang="en-US" sz="1000" dirty="0" err="1"/>
              <a:t>wd</a:t>
            </a:r>
            <a:r>
              <a:rPr lang="en-US" sz="1000" dirty="0"/>
              <a:t>=1440x692; act=1389400695566%2F0; _e_09Gr_0=%5B%2209Gr%22%2C1389400695573%2C%22act%22%2C1389400695566%2C0%2C%22email%22%2C%22click%22%2C%22click%22%2C%22bluebar%22%2C%22r%22%2C%22%2F%22%2C%7B%22ft%22%3A%7B%7D%2C%22gt%22%3A%7B%7D%7D%2C859%2C42%2C0%2C1427%2C%22p8fhij%22%2C17%5D</a:t>
            </a:r>
          </a:p>
          <a:p>
            <a:r>
              <a:rPr lang="en-US" sz="1000" dirty="0"/>
              <a:t>Connection: keep-alive</a:t>
            </a:r>
          </a:p>
          <a:p>
            <a:r>
              <a:rPr lang="en-US" sz="1000" dirty="0"/>
              <a:t>Content-Type: application/x-www-form-</a:t>
            </a:r>
            <a:r>
              <a:rPr lang="en-US" sz="1000" dirty="0" err="1"/>
              <a:t>urlencoded</a:t>
            </a:r>
            <a:endParaRPr lang="en-US" sz="1000" dirty="0"/>
          </a:p>
          <a:p>
            <a:r>
              <a:rPr lang="en-US" sz="1000" dirty="0"/>
              <a:t>Content-Length: 144</a:t>
            </a:r>
          </a:p>
          <a:p>
            <a:r>
              <a:rPr lang="en-US" sz="1000" dirty="0" err="1"/>
              <a:t>lsd</a:t>
            </a:r>
            <a:r>
              <a:rPr lang="en-US" sz="1000" dirty="0"/>
              <a:t>=</a:t>
            </a:r>
            <a:r>
              <a:rPr lang="en-US" sz="1000" dirty="0" err="1"/>
              <a:t>AVqqYCGq&amp;email</a:t>
            </a:r>
            <a:r>
              <a:rPr lang="en-US" sz="1000" dirty="0" smtClean="0"/>
              <a:t>=</a:t>
            </a:r>
            <a:r>
              <a:rPr lang="en-US" sz="1000" b="1" dirty="0">
                <a:solidFill>
                  <a:srgbClr val="FF0000"/>
                </a:solidFill>
              </a:rPr>
              <a:t>a******</a:t>
            </a:r>
            <a:r>
              <a:rPr lang="en-US" sz="1000" b="1" dirty="0" smtClean="0">
                <a:solidFill>
                  <a:srgbClr val="FF0000"/>
                </a:solidFill>
              </a:rPr>
              <a:t>*@</a:t>
            </a:r>
            <a:r>
              <a:rPr lang="en-US" sz="1000" b="1" dirty="0" err="1" smtClean="0">
                <a:solidFill>
                  <a:srgbClr val="FF0000"/>
                </a:solidFill>
              </a:rPr>
              <a:t>mail.com</a:t>
            </a:r>
            <a:r>
              <a:rPr lang="en-US" sz="1000" dirty="0" err="1" smtClean="0"/>
              <a:t>&amp;</a:t>
            </a:r>
            <a:r>
              <a:rPr lang="en-US" sz="1000" dirty="0" err="1"/>
              <a:t>pass</a:t>
            </a:r>
            <a:r>
              <a:rPr lang="en-US" sz="1000" dirty="0"/>
              <a:t>=</a:t>
            </a:r>
            <a:r>
              <a:rPr lang="en-US" sz="1000" b="1" dirty="0">
                <a:solidFill>
                  <a:srgbClr val="FF0000"/>
                </a:solidFill>
              </a:rPr>
              <a:t>testPass%</a:t>
            </a:r>
            <a:r>
              <a:rPr lang="en-US" sz="1000" b="1" dirty="0">
                <a:solidFill>
                  <a:srgbClr val="FF0000"/>
                </a:solidFill>
              </a:rPr>
              <a:t>402013</a:t>
            </a:r>
            <a:r>
              <a:rPr lang="en-US" sz="1000" dirty="0" smtClean="0"/>
              <a:t>&amp;….</a:t>
            </a:r>
            <a:endParaRPr lang="en-US" sz="1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170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964471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/>
                </a:solidFill>
              </a:rPr>
              <a:t>The Zillion Dollar Question</a:t>
            </a:r>
            <a:endParaRPr lang="en-US" sz="4000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408670"/>
            <a:ext cx="10972800" cy="1661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accent2"/>
                </a:solidFill>
              </a:rPr>
              <a:t>So what can’t we do…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Practical problems</a:t>
            </a:r>
            <a:r>
              <a:rPr lang="en-US" sz="2400" dirty="0" smtClean="0"/>
              <a:t>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Deployment scenarios.  </a:t>
            </a:r>
            <a:r>
              <a:rPr lang="en-US" sz="2400" dirty="0" smtClean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Challenges!</a:t>
            </a:r>
            <a:endParaRPr lang="en-US" sz="2400" dirty="0" smtClean="0"/>
          </a:p>
        </p:txBody>
      </p:sp>
      <p:pic>
        <p:nvPicPr>
          <p:cNvPr id="4" name="Picture 3" descr="Screenshot 2014-11-12 08.33.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0" y="5892800"/>
            <a:ext cx="1371600" cy="96520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055705" y="6410772"/>
            <a:ext cx="5813542" cy="330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>
                <a:solidFill>
                  <a:srgbClr val="800000"/>
                </a:solidFill>
              </a:rPr>
              <a:t>Narus </a:t>
            </a:r>
            <a:r>
              <a:rPr lang="en-US" sz="1500" dirty="0" err="1" smtClean="0">
                <a:solidFill>
                  <a:srgbClr val="800000"/>
                </a:solidFill>
              </a:rPr>
              <a:t>Inc</a:t>
            </a:r>
            <a:r>
              <a:rPr lang="en-US" sz="1500" dirty="0" smtClean="0">
                <a:solidFill>
                  <a:srgbClr val="800000"/>
                </a:solidFill>
              </a:rPr>
              <a:t> (A wholly owned subsidiary of the Boeing Company.)</a:t>
            </a:r>
          </a:p>
        </p:txBody>
      </p:sp>
    </p:spTree>
    <p:extLst>
      <p:ext uri="{BB962C8B-B14F-4D97-AF65-F5344CB8AC3E}">
        <p14:creationId xmlns:p14="http://schemas.microsoft.com/office/powerpoint/2010/main" val="2540776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883</Words>
  <Application>Microsoft Macintosh PowerPoint</Application>
  <PresentationFormat>Custom</PresentationFormat>
  <Paragraphs>80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Security, Privacy and Encryption in Mobile Networks</vt:lpstr>
      <vt:lpstr>The World as it Used to Be</vt:lpstr>
      <vt:lpstr>The World as it Is (More or Less)</vt:lpstr>
      <vt:lpstr>The World as it Will Be</vt:lpstr>
      <vt:lpstr>The Zillion Dollar 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 Sub-Function Identification </dc:title>
  <dc:creator>Gyan Ranjan</dc:creator>
  <cp:lastModifiedBy>Gyan Ranjan</cp:lastModifiedBy>
  <cp:revision>613</cp:revision>
  <dcterms:created xsi:type="dcterms:W3CDTF">2014-06-27T16:53:51Z</dcterms:created>
  <dcterms:modified xsi:type="dcterms:W3CDTF">2014-11-12T14:03:13Z</dcterms:modified>
</cp:coreProperties>
</file>