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8" r:id="rId4"/>
  </p:sldMasterIdLst>
  <p:notesMasterIdLst>
    <p:notesMasterId r:id="rId30"/>
  </p:notesMasterIdLst>
  <p:handoutMasterIdLst>
    <p:handoutMasterId r:id="rId31"/>
  </p:handoutMasterIdLst>
  <p:sldIdLst>
    <p:sldId id="480" r:id="rId5"/>
    <p:sldId id="481" r:id="rId6"/>
    <p:sldId id="438" r:id="rId7"/>
    <p:sldId id="441" r:id="rId8"/>
    <p:sldId id="442" r:id="rId9"/>
    <p:sldId id="443" r:id="rId10"/>
    <p:sldId id="444" r:id="rId11"/>
    <p:sldId id="445" r:id="rId12"/>
    <p:sldId id="446" r:id="rId13"/>
    <p:sldId id="447" r:id="rId14"/>
    <p:sldId id="455" r:id="rId15"/>
    <p:sldId id="458" r:id="rId16"/>
    <p:sldId id="487" r:id="rId17"/>
    <p:sldId id="483" r:id="rId18"/>
    <p:sldId id="482" r:id="rId19"/>
    <p:sldId id="461" r:id="rId20"/>
    <p:sldId id="462" r:id="rId21"/>
    <p:sldId id="465" r:id="rId22"/>
    <p:sldId id="467" r:id="rId23"/>
    <p:sldId id="488" r:id="rId24"/>
    <p:sldId id="486" r:id="rId25"/>
    <p:sldId id="469" r:id="rId26"/>
    <p:sldId id="472" r:id="rId27"/>
    <p:sldId id="479" r:id="rId28"/>
    <p:sldId id="341"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28" autoAdjust="0"/>
  </p:normalViewPr>
  <p:slideViewPr>
    <p:cSldViewPr>
      <p:cViewPr>
        <p:scale>
          <a:sx n="75" d="100"/>
          <a:sy n="75" d="100"/>
        </p:scale>
        <p:origin x="-2504" y="-5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11/12/14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11/12/14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2:</a:t>
            </a:r>
          </a:p>
          <a:p>
            <a:pPr defTabSz="483306" eaLnBrk="0" fontAlgn="base" hangingPunct="0">
              <a:spcBef>
                <a:spcPct val="30000"/>
              </a:spcBef>
              <a:spcAft>
                <a:spcPct val="0"/>
              </a:spcAft>
              <a:defRPr/>
            </a:pPr>
            <a:r>
              <a:rPr lang="en-US" dirty="0" smtClean="0">
                <a:ea typeface="ＭＳ Ｐゴシック" charset="-128"/>
                <a:cs typeface="ＭＳ Ｐゴシック" charset="-128"/>
              </a:rPr>
              <a:t>Lets put on the hat of cellular operators. What problems are we</a:t>
            </a:r>
          </a:p>
          <a:p>
            <a:pPr defTabSz="483306" eaLnBrk="0" fontAlgn="base" hangingPunct="0">
              <a:spcBef>
                <a:spcPct val="30000"/>
              </a:spcBef>
              <a:spcAft>
                <a:spcPct val="0"/>
              </a:spcAft>
              <a:defRPr/>
            </a:pPr>
            <a:r>
              <a:rPr lang="en-US" dirty="0" smtClean="0">
                <a:ea typeface="ＭＳ Ｐゴシック" charset="-128"/>
                <a:cs typeface="ＭＳ Ｐゴシック" charset="-128"/>
              </a:rPr>
              <a:t>facing? We have three big challenges. First, mobile data has been</a:t>
            </a:r>
          </a:p>
          <a:p>
            <a:pPr defTabSz="483306" eaLnBrk="0" fontAlgn="base" hangingPunct="0">
              <a:spcBef>
                <a:spcPct val="30000"/>
              </a:spcBef>
              <a:spcAft>
                <a:spcPct val="0"/>
              </a:spcAft>
              <a:defRPr/>
            </a:pPr>
            <a:r>
              <a:rPr lang="en-US" dirty="0" smtClean="0">
                <a:ea typeface="ＭＳ Ｐゴシック" charset="-128"/>
                <a:cs typeface="ＭＳ Ｐゴシック" charset="-128"/>
              </a:rPr>
              <a:t>growing exponentially over the past 5 or 6 years. It shows no sign of</a:t>
            </a:r>
          </a:p>
          <a:p>
            <a:pPr defTabSz="483306" eaLnBrk="0" fontAlgn="base" hangingPunct="0">
              <a:spcBef>
                <a:spcPct val="30000"/>
              </a:spcBef>
              <a:spcAft>
                <a:spcPct val="0"/>
              </a:spcAft>
              <a:defRPr/>
            </a:pPr>
            <a:r>
              <a:rPr lang="en-US" dirty="0" smtClean="0">
                <a:ea typeface="ＭＳ Ｐゴシック" charset="-128"/>
                <a:cs typeface="ＭＳ Ｐゴシック" charset="-128"/>
              </a:rPr>
              <a:t>abating. Second, we have to manage huge number of devices. Besides</a:t>
            </a:r>
          </a:p>
          <a:p>
            <a:pPr defTabSz="483306" eaLnBrk="0" fontAlgn="base" hangingPunct="0">
              <a:spcBef>
                <a:spcPct val="30000"/>
              </a:spcBef>
              <a:spcAft>
                <a:spcPct val="0"/>
              </a:spcAft>
              <a:defRPr/>
            </a:pPr>
            <a:r>
              <a:rPr lang="en-US" dirty="0" smtClean="0">
                <a:ea typeface="ＭＳ Ｐゴシック" charset="-128"/>
                <a:cs typeface="ＭＳ Ｐゴシック" charset="-128"/>
              </a:rPr>
              <a:t>smartphones and tablets, we started to witness a growing number of</a:t>
            </a:r>
          </a:p>
          <a:p>
            <a:pPr defTabSz="483306" eaLnBrk="0" fontAlgn="base" hangingPunct="0">
              <a:spcBef>
                <a:spcPct val="30000"/>
              </a:spcBef>
              <a:spcAft>
                <a:spcPct val="0"/>
              </a:spcAft>
              <a:defRPr/>
            </a:pPr>
            <a:r>
              <a:rPr lang="en-US" dirty="0" smtClean="0">
                <a:ea typeface="ＭＳ Ｐゴシック" charset="-128"/>
                <a:cs typeface="ＭＳ Ｐゴシック" charset="-128"/>
              </a:rPr>
              <a:t>machine-type communication devices or Internet of Things. Third,</a:t>
            </a:r>
          </a:p>
          <a:p>
            <a:pPr defTabSz="483306" eaLnBrk="0" fontAlgn="base" hangingPunct="0">
              <a:spcBef>
                <a:spcPct val="30000"/>
              </a:spcBef>
              <a:spcAft>
                <a:spcPct val="0"/>
              </a:spcAft>
              <a:defRPr/>
            </a:pPr>
            <a:r>
              <a:rPr lang="en-US" dirty="0" smtClean="0">
                <a:ea typeface="ＭＳ Ｐゴシック" charset="-128"/>
                <a:cs typeface="ＭＳ Ｐゴシック" charset="-128"/>
              </a:rPr>
              <a:t>cellular networks are supporting a diverse set of applications for</a:t>
            </a:r>
          </a:p>
          <a:p>
            <a:pPr defTabSz="483306" eaLnBrk="0" fontAlgn="base" hangingPunct="0">
              <a:spcBef>
                <a:spcPct val="30000"/>
              </a:spcBef>
              <a:spcAft>
                <a:spcPct val="0"/>
              </a:spcAft>
              <a:defRPr/>
            </a:pPr>
            <a:r>
              <a:rPr lang="en-US" dirty="0" smtClean="0">
                <a:ea typeface="ＭＳ Ｐゴシック" charset="-128"/>
                <a:cs typeface="ＭＳ Ｐゴシック" charset="-128"/>
              </a:rPr>
              <a:t>subscriber devices and machine type devices.</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The sheer scale of these problems makes it hard for us to understand</a:t>
            </a:r>
          </a:p>
          <a:p>
            <a:pPr defTabSz="483306" eaLnBrk="0" fontAlgn="base" hangingPunct="0">
              <a:spcBef>
                <a:spcPct val="30000"/>
              </a:spcBef>
              <a:spcAft>
                <a:spcPct val="0"/>
              </a:spcAft>
              <a:defRPr/>
            </a:pPr>
            <a:r>
              <a:rPr lang="en-US" dirty="0" smtClean="0">
                <a:ea typeface="ＭＳ Ｐゴシック" charset="-128"/>
                <a:cs typeface="ＭＳ Ｐゴシック" charset="-128"/>
              </a:rPr>
              <a:t>the performance bottlenecks and fix them at scale.</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3:</a:t>
            </a:r>
          </a:p>
          <a:p>
            <a:pPr defTabSz="483306" eaLnBrk="0" fontAlgn="base" hangingPunct="0">
              <a:spcBef>
                <a:spcPct val="30000"/>
              </a:spcBef>
              <a:spcAft>
                <a:spcPct val="0"/>
              </a:spcAft>
              <a:defRPr/>
            </a:pPr>
            <a:r>
              <a:rPr lang="en-US" dirty="0" smtClean="0">
                <a:ea typeface="ＭＳ Ｐゴシック" charset="-128"/>
                <a:cs typeface="ＭＳ Ｐゴシック" charset="-128"/>
              </a:rPr>
              <a:t>We need to rethink our design space. The current way of designing</a:t>
            </a:r>
          </a:p>
          <a:p>
            <a:pPr defTabSz="483306" eaLnBrk="0" fontAlgn="base" hangingPunct="0">
              <a:spcBef>
                <a:spcPct val="30000"/>
              </a:spcBef>
              <a:spcAft>
                <a:spcPct val="0"/>
              </a:spcAft>
              <a:defRPr/>
            </a:pPr>
            <a:r>
              <a:rPr lang="en-US" dirty="0" smtClean="0">
                <a:ea typeface="ＭＳ Ｐゴシック" charset="-128"/>
                <a:cs typeface="ＭＳ Ｐゴシック" charset="-128"/>
              </a:rPr>
              <a:t>cellular networks is hard to scale. At the access, it uses a small</a:t>
            </a:r>
          </a:p>
          <a:p>
            <a:pPr defTabSz="483306" eaLnBrk="0" fontAlgn="base" hangingPunct="0">
              <a:spcBef>
                <a:spcPct val="30000"/>
              </a:spcBef>
              <a:spcAft>
                <a:spcPct val="0"/>
              </a:spcAft>
              <a:defRPr/>
            </a:pPr>
            <a:r>
              <a:rPr lang="en-US" dirty="0" smtClean="0">
                <a:ea typeface="ＭＳ Ｐゴシック" charset="-128"/>
                <a:cs typeface="ＭＳ Ｐゴシック" charset="-128"/>
              </a:rPr>
              <a:t>number of macro base stations with a small number of antennas; at the</a:t>
            </a:r>
          </a:p>
          <a:p>
            <a:pPr defTabSz="483306" eaLnBrk="0" fontAlgn="base" hangingPunct="0">
              <a:spcBef>
                <a:spcPct val="30000"/>
              </a:spcBef>
              <a:spcAft>
                <a:spcPct val="0"/>
              </a:spcAft>
              <a:defRPr/>
            </a:pPr>
            <a:r>
              <a:rPr lang="en-US" dirty="0" smtClean="0">
                <a:ea typeface="ＭＳ Ｐゴシック" charset="-128"/>
                <a:cs typeface="ＭＳ Ｐゴシック" charset="-128"/>
              </a:rPr>
              <a:t>core, it uses a small number of packet gateways to provide service and</a:t>
            </a:r>
          </a:p>
          <a:p>
            <a:pPr defTabSz="483306" eaLnBrk="0" fontAlgn="base" hangingPunct="0">
              <a:spcBef>
                <a:spcPct val="30000"/>
              </a:spcBef>
              <a:spcAft>
                <a:spcPct val="0"/>
              </a:spcAft>
              <a:defRPr/>
            </a:pPr>
            <a:r>
              <a:rPr lang="en-US" dirty="0" smtClean="0">
                <a:ea typeface="ＭＳ Ｐゴシック" charset="-128"/>
                <a:cs typeface="ＭＳ Ｐゴシック" charset="-128"/>
              </a:rPr>
              <a:t>Internet exit points. We would like a paradigm shift. I would like to</a:t>
            </a:r>
          </a:p>
          <a:p>
            <a:pPr defTabSz="483306" eaLnBrk="0" fontAlgn="base" hangingPunct="0">
              <a:spcBef>
                <a:spcPct val="30000"/>
              </a:spcBef>
              <a:spcAft>
                <a:spcPct val="0"/>
              </a:spcAft>
              <a:defRPr/>
            </a:pPr>
            <a:r>
              <a:rPr lang="en-US" dirty="0" smtClean="0">
                <a:ea typeface="ＭＳ Ｐゴシック" charset="-128"/>
                <a:cs typeface="ＭＳ Ｐゴシック" charset="-128"/>
              </a:rPr>
              <a:t>promote the principle of design-in-the-large. What does it mean? It</a:t>
            </a:r>
          </a:p>
          <a:p>
            <a:pPr defTabSz="483306" eaLnBrk="0" fontAlgn="base" hangingPunct="0">
              <a:spcBef>
                <a:spcPct val="30000"/>
              </a:spcBef>
              <a:spcAft>
                <a:spcPct val="0"/>
              </a:spcAft>
              <a:defRPr/>
            </a:pPr>
            <a:r>
              <a:rPr lang="en-US" dirty="0" smtClean="0">
                <a:ea typeface="ＭＳ Ｐゴシック" charset="-128"/>
                <a:cs typeface="ＭＳ Ｐゴシック" charset="-128"/>
              </a:rPr>
              <a:t>means the need to leverage the strength in numbers. We would like to</a:t>
            </a:r>
          </a:p>
          <a:p>
            <a:pPr defTabSz="483306" eaLnBrk="0" fontAlgn="base" hangingPunct="0">
              <a:spcBef>
                <a:spcPct val="30000"/>
              </a:spcBef>
              <a:spcAft>
                <a:spcPct val="0"/>
              </a:spcAft>
              <a:defRPr/>
            </a:pPr>
            <a:r>
              <a:rPr lang="en-US" dirty="0" smtClean="0">
                <a:ea typeface="ＭＳ Ｐゴシック" charset="-128"/>
                <a:cs typeface="ＭＳ Ｐゴシック" charset="-128"/>
              </a:rPr>
              <a:t>design functionalities in the large number of base station antennas</a:t>
            </a:r>
          </a:p>
          <a:p>
            <a:pPr defTabSz="483306" eaLnBrk="0" fontAlgn="base" hangingPunct="0">
              <a:spcBef>
                <a:spcPct val="30000"/>
              </a:spcBef>
              <a:spcAft>
                <a:spcPct val="0"/>
              </a:spcAft>
              <a:defRPr/>
            </a:pPr>
            <a:r>
              <a:rPr lang="en-US" dirty="0" smtClean="0">
                <a:ea typeface="ＭＳ Ｐゴシック" charset="-128"/>
                <a:cs typeface="ＭＳ Ｐゴシック" charset="-128"/>
              </a:rPr>
              <a:t>and access switches.  To do that, we have to design intelligent</a:t>
            </a:r>
          </a:p>
          <a:p>
            <a:pPr defTabSz="483306" eaLnBrk="0" fontAlgn="base" hangingPunct="0">
              <a:spcBef>
                <a:spcPct val="30000"/>
              </a:spcBef>
              <a:spcAft>
                <a:spcPct val="0"/>
              </a:spcAft>
              <a:defRPr/>
            </a:pPr>
            <a:r>
              <a:rPr lang="en-US" dirty="0" smtClean="0">
                <a:ea typeface="ＭＳ Ｐゴシック" charset="-128"/>
                <a:cs typeface="ＭＳ Ｐゴシック" charset="-128"/>
              </a:rPr>
              <a:t>algorithms and scalable systems to coordinate them. Some times,</a:t>
            </a:r>
          </a:p>
          <a:p>
            <a:pPr defTabSz="483306" eaLnBrk="0" fontAlgn="base" hangingPunct="0">
              <a:spcBef>
                <a:spcPct val="30000"/>
              </a:spcBef>
              <a:spcAft>
                <a:spcPct val="0"/>
              </a:spcAft>
              <a:defRPr/>
            </a:pPr>
            <a:r>
              <a:rPr lang="en-US" dirty="0" smtClean="0">
                <a:ea typeface="ＭＳ Ｐゴシック" charset="-128"/>
                <a:cs typeface="ＭＳ Ｐゴシック" charset="-128"/>
              </a:rPr>
              <a:t>The law of large numbers make prediction easier at a larger scale. In this talk,</a:t>
            </a:r>
          </a:p>
          <a:p>
            <a:pPr defTabSz="483306" eaLnBrk="0" fontAlgn="base" hangingPunct="0">
              <a:spcBef>
                <a:spcPct val="30000"/>
              </a:spcBef>
              <a:spcAft>
                <a:spcPct val="0"/>
              </a:spcAft>
              <a:defRPr/>
            </a:pPr>
            <a:r>
              <a:rPr lang="en-US" dirty="0" smtClean="0">
                <a:ea typeface="ＭＳ Ｐゴシック" charset="-128"/>
                <a:cs typeface="ＭＳ Ｐゴシック" charset="-128"/>
              </a:rPr>
              <a:t>you will see an interesting example where pushing a system larger can  </a:t>
            </a:r>
          </a:p>
          <a:p>
            <a:pPr defTabSz="483306" eaLnBrk="0" fontAlgn="base" hangingPunct="0">
              <a:spcBef>
                <a:spcPct val="30000"/>
              </a:spcBef>
              <a:spcAft>
                <a:spcPct val="0"/>
              </a:spcAft>
              <a:defRPr/>
            </a:pPr>
            <a:r>
              <a:rPr lang="en-US" dirty="0" smtClean="0">
                <a:ea typeface="ＭＳ Ｐゴシック" charset="-128"/>
                <a:cs typeface="ＭＳ Ｐゴシック" charset="-128"/>
              </a:rPr>
              <a:t>substantially improve performance, with a simpler system design.</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In particular, my talk </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will address three problems. </a:t>
            </a:r>
            <a:r>
              <a:rPr lang="en-US" baseline="0" dirty="0" smtClean="0">
                <a:ea typeface="ＭＳ Ｐゴシック" charset="-128"/>
                <a:cs typeface="ＭＳ Ｐゴシック" charset="-128"/>
              </a:rPr>
              <a:t> G</a:t>
            </a:r>
            <a:r>
              <a:rPr lang="en-US" dirty="0" smtClean="0">
                <a:ea typeface="ＭＳ Ｐゴシック" charset="-128"/>
                <a:cs typeface="ＭＳ Ｐゴシック" charset="-128"/>
              </a:rPr>
              <a:t>ood science</a:t>
            </a:r>
          </a:p>
          <a:p>
            <a:pPr defTabSz="483306" eaLnBrk="0" fontAlgn="base" hangingPunct="0">
              <a:spcBef>
                <a:spcPct val="30000"/>
              </a:spcBef>
              <a:spcAft>
                <a:spcPct val="0"/>
              </a:spcAft>
              <a:defRPr/>
            </a:pPr>
            <a:r>
              <a:rPr lang="en-US" dirty="0" smtClean="0">
                <a:ea typeface="ＭＳ Ｐゴシック" charset="-128"/>
                <a:cs typeface="ＭＳ Ｐゴシック" charset="-128"/>
              </a:rPr>
              <a:t>often comes from real data. First, I will start with my work in</a:t>
            </a:r>
          </a:p>
          <a:p>
            <a:pPr defTabSz="483306" eaLnBrk="0" fontAlgn="base" hangingPunct="0">
              <a:spcBef>
                <a:spcPct val="30000"/>
              </a:spcBef>
              <a:spcAft>
                <a:spcPct val="0"/>
              </a:spcAft>
              <a:defRPr/>
            </a:pPr>
            <a:r>
              <a:rPr lang="en-US" dirty="0" smtClean="0">
                <a:ea typeface="ＭＳ Ｐゴシック" charset="-128"/>
                <a:cs typeface="ＭＳ Ｐゴシック" charset="-128"/>
              </a:rPr>
              <a:t>network monitoring and analytics. This is a journey started 7 years.</a:t>
            </a:r>
          </a:p>
          <a:p>
            <a:pPr defTabSz="483306" eaLnBrk="0" fontAlgn="base" hangingPunct="0">
              <a:spcBef>
                <a:spcPct val="30000"/>
              </a:spcBef>
              <a:spcAft>
                <a:spcPct val="0"/>
              </a:spcAft>
              <a:defRPr/>
            </a:pPr>
            <a:r>
              <a:rPr lang="en-US" dirty="0" smtClean="0">
                <a:ea typeface="ＭＳ Ｐゴシック" charset="-128"/>
                <a:cs typeface="ＭＳ Ｐゴシック" charset="-128"/>
              </a:rPr>
              <a:t>At the time when Blackberry rules the mobile world, a year before the</a:t>
            </a:r>
          </a:p>
          <a:p>
            <a:pPr defTabSz="483306" eaLnBrk="0" fontAlgn="base" hangingPunct="0">
              <a:spcBef>
                <a:spcPct val="30000"/>
              </a:spcBef>
              <a:spcAft>
                <a:spcPct val="0"/>
              </a:spcAft>
              <a:defRPr/>
            </a:pPr>
            <a:r>
              <a:rPr lang="en-US" dirty="0" smtClean="0">
                <a:ea typeface="ＭＳ Ｐゴシック" charset="-128"/>
                <a:cs typeface="ＭＳ Ｐゴシック" charset="-128"/>
              </a:rPr>
              <a:t>start of smartphone revolution, operators do not have much idea on</a:t>
            </a:r>
          </a:p>
          <a:p>
            <a:pPr defTabSz="483306" eaLnBrk="0" fontAlgn="base" hangingPunct="0">
              <a:spcBef>
                <a:spcPct val="30000"/>
              </a:spcBef>
              <a:spcAft>
                <a:spcPct val="0"/>
              </a:spcAft>
              <a:defRPr/>
            </a:pPr>
            <a:r>
              <a:rPr lang="en-US" dirty="0" smtClean="0">
                <a:ea typeface="ＭＳ Ｐゴシック" charset="-128"/>
                <a:cs typeface="ＭＳ Ｐゴシック" charset="-128"/>
              </a:rPr>
              <a:t>what is going on in their data network. How their resources are used?</a:t>
            </a:r>
          </a:p>
          <a:p>
            <a:pPr defTabSz="483306" eaLnBrk="0" fontAlgn="base" hangingPunct="0">
              <a:spcBef>
                <a:spcPct val="30000"/>
              </a:spcBef>
              <a:spcAft>
                <a:spcPct val="0"/>
              </a:spcAft>
              <a:defRPr/>
            </a:pPr>
            <a:r>
              <a:rPr lang="en-US" dirty="0" smtClean="0">
                <a:ea typeface="ＭＳ Ｐゴシック" charset="-128"/>
                <a:cs typeface="ＭＳ Ｐゴシック" charset="-128"/>
              </a:rPr>
              <a:t>Do data users have a good experience? To answer these questions, we</a:t>
            </a:r>
          </a:p>
          <a:p>
            <a:pPr defTabSz="483306" eaLnBrk="0" fontAlgn="base" hangingPunct="0">
              <a:spcBef>
                <a:spcPct val="30000"/>
              </a:spcBef>
              <a:spcAft>
                <a:spcPct val="0"/>
              </a:spcAft>
              <a:defRPr/>
            </a:pPr>
            <a:r>
              <a:rPr lang="en-US" dirty="0" smtClean="0">
                <a:ea typeface="ＭＳ Ｐゴシック" charset="-128"/>
                <a:cs typeface="ＭＳ Ｐゴシック" charset="-128"/>
              </a:rPr>
              <a:t>built a product. Our product taps the interfaces of 3G (later LTE)</a:t>
            </a:r>
          </a:p>
          <a:p>
            <a:pPr defTabSz="483306" eaLnBrk="0" fontAlgn="base" hangingPunct="0">
              <a:spcBef>
                <a:spcPct val="30000"/>
              </a:spcBef>
              <a:spcAft>
                <a:spcPct val="0"/>
              </a:spcAft>
              <a:defRPr/>
            </a:pPr>
            <a:r>
              <a:rPr lang="en-US" dirty="0" smtClean="0">
                <a:ea typeface="ＭＳ Ｐゴシック" charset="-128"/>
                <a:cs typeface="ＭＳ Ｐゴシック" charset="-128"/>
              </a:rPr>
              <a:t>equipment and obtains a copy of real packet data. I worked on many</a:t>
            </a:r>
          </a:p>
          <a:p>
            <a:pPr defTabSz="483306" eaLnBrk="0" fontAlgn="base" hangingPunct="0">
              <a:spcBef>
                <a:spcPct val="30000"/>
              </a:spcBef>
              <a:spcAft>
                <a:spcPct val="0"/>
              </a:spcAft>
              <a:defRPr/>
            </a:pPr>
            <a:r>
              <a:rPr lang="en-US" dirty="0" smtClean="0">
                <a:ea typeface="ＭＳ Ｐゴシック" charset="-128"/>
                <a:cs typeface="ＭＳ Ｐゴシック" charset="-128"/>
              </a:rPr>
              <a:t>interesting monitoring and analytics problems. I begin to see many</a:t>
            </a:r>
          </a:p>
          <a:p>
            <a:pPr defTabSz="483306" eaLnBrk="0" fontAlgn="base" hangingPunct="0">
              <a:spcBef>
                <a:spcPct val="30000"/>
              </a:spcBef>
              <a:spcAft>
                <a:spcPct val="0"/>
              </a:spcAft>
              <a:defRPr/>
            </a:pPr>
            <a:r>
              <a:rPr lang="en-US" dirty="0" smtClean="0">
                <a:ea typeface="ＭＳ Ｐゴシック" charset="-128"/>
                <a:cs typeface="ＭＳ Ｐゴシック" charset="-128"/>
              </a:rPr>
              <a:t>performance bottlenecks that require long term solutions. In this</a:t>
            </a:r>
          </a:p>
          <a:p>
            <a:pPr defTabSz="483306" eaLnBrk="0" fontAlgn="base" hangingPunct="0">
              <a:spcBef>
                <a:spcPct val="30000"/>
              </a:spcBef>
              <a:spcAft>
                <a:spcPct val="0"/>
              </a:spcAft>
              <a:defRPr/>
            </a:pPr>
            <a:r>
              <a:rPr lang="en-US" dirty="0" smtClean="0">
                <a:ea typeface="ＭＳ Ｐゴシック" charset="-128"/>
                <a:cs typeface="ＭＳ Ｐゴシック" charset="-128"/>
              </a:rPr>
              <a:t>talk, I will address two of them. The first is access bandwidth</a:t>
            </a:r>
          </a:p>
          <a:p>
            <a:pPr defTabSz="483306" eaLnBrk="0" fontAlgn="base" hangingPunct="0">
              <a:spcBef>
                <a:spcPct val="30000"/>
              </a:spcBef>
              <a:spcAft>
                <a:spcPct val="0"/>
              </a:spcAft>
              <a:defRPr/>
            </a:pPr>
            <a:r>
              <a:rPr lang="en-US" dirty="0" smtClean="0">
                <a:ea typeface="ＭＳ Ｐゴシック" charset="-128"/>
                <a:cs typeface="ＭＳ Ｐゴシック" charset="-128"/>
              </a:rPr>
              <a:t>bottleneck. The second is the inflexible control of the core networks.</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5: Let me give you an overview of the monitoring problems I</a:t>
            </a:r>
          </a:p>
          <a:p>
            <a:pPr defTabSz="483306" eaLnBrk="0" fontAlgn="base" hangingPunct="0">
              <a:spcBef>
                <a:spcPct val="30000"/>
              </a:spcBef>
              <a:spcAft>
                <a:spcPct val="0"/>
              </a:spcAft>
              <a:defRPr/>
            </a:pPr>
            <a:r>
              <a:rPr lang="en-US" dirty="0" smtClean="0">
                <a:ea typeface="ＭＳ Ｐゴシック" charset="-128"/>
                <a:cs typeface="ＭＳ Ｐゴシック" charset="-128"/>
              </a:rPr>
              <a:t>worked on. As an operator, we want to monitor in real time many</a:t>
            </a:r>
          </a:p>
          <a:p>
            <a:pPr defTabSz="483306" eaLnBrk="0" fontAlgn="base" hangingPunct="0">
              <a:spcBef>
                <a:spcPct val="30000"/>
              </a:spcBef>
              <a:spcAft>
                <a:spcPct val="0"/>
              </a:spcAft>
              <a:defRPr/>
            </a:pPr>
            <a:r>
              <a:rPr lang="en-US" dirty="0" smtClean="0">
                <a:ea typeface="ＭＳ Ｐゴシック" charset="-128"/>
                <a:cs typeface="ＭＳ Ｐゴシック" charset="-128"/>
              </a:rPr>
              <a:t>cumulative distributions, distributions of cell load over time,</a:t>
            </a:r>
          </a:p>
          <a:p>
            <a:pPr defTabSz="483306" eaLnBrk="0" fontAlgn="base" hangingPunct="0">
              <a:spcBef>
                <a:spcPct val="30000"/>
              </a:spcBef>
              <a:spcAft>
                <a:spcPct val="0"/>
              </a:spcAft>
              <a:defRPr/>
            </a:pPr>
            <a:r>
              <a:rPr lang="en-US" dirty="0" smtClean="0">
                <a:ea typeface="ＭＳ Ｐゴシック" charset="-128"/>
                <a:cs typeface="ＭＳ Ｐゴシック" charset="-128"/>
              </a:rPr>
              <a:t>distributions of high signaling subscribers over time, distribution of</a:t>
            </a:r>
          </a:p>
          <a:p>
            <a:pPr defTabSz="483306" eaLnBrk="0" fontAlgn="base" hangingPunct="0">
              <a:spcBef>
                <a:spcPct val="30000"/>
              </a:spcBef>
              <a:spcAft>
                <a:spcPct val="0"/>
              </a:spcAft>
              <a:defRPr/>
            </a:pPr>
            <a:r>
              <a:rPr lang="en-US" dirty="0" smtClean="0">
                <a:ea typeface="ＭＳ Ｐゴシック" charset="-128"/>
                <a:cs typeface="ＭＳ Ｐゴシック" charset="-128"/>
              </a:rPr>
              <a:t>communication patterns over time. If there are significant changes, it</a:t>
            </a:r>
          </a:p>
          <a:p>
            <a:pPr defTabSz="483306" eaLnBrk="0" fontAlgn="base" hangingPunct="0">
              <a:spcBef>
                <a:spcPct val="30000"/>
              </a:spcBef>
              <a:spcAft>
                <a:spcPct val="0"/>
              </a:spcAft>
              <a:defRPr/>
            </a:pPr>
            <a:r>
              <a:rPr lang="en-US" dirty="0" smtClean="0">
                <a:ea typeface="ＭＳ Ｐゴシック" charset="-128"/>
                <a:cs typeface="ＭＳ Ｐゴシック" charset="-128"/>
              </a:rPr>
              <a:t>indicates anomalous events, e.g. flash crowd, worm outbreaks, etc.</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To handle the challenge of scalable distribution monitoring, we use approximation data</a:t>
            </a:r>
          </a:p>
          <a:p>
            <a:pPr defTabSz="483306" eaLnBrk="0" fontAlgn="base" hangingPunct="0">
              <a:spcBef>
                <a:spcPct val="30000"/>
              </a:spcBef>
              <a:spcAft>
                <a:spcPct val="0"/>
              </a:spcAft>
              <a:defRPr/>
            </a:pPr>
            <a:r>
              <a:rPr lang="en-US" dirty="0" smtClean="0">
                <a:ea typeface="ＭＳ Ｐゴシック" charset="-128"/>
                <a:cs typeface="ＭＳ Ｐゴシック" charset="-128"/>
              </a:rPr>
              <a:t>Structures as a key tool, e.g. O(1) stochastic estimation of </a:t>
            </a:r>
            <a:r>
              <a:rPr lang="en-US" dirty="0" err="1" smtClean="0">
                <a:ea typeface="ＭＳ Ｐゴシック" charset="-128"/>
                <a:cs typeface="ＭＳ Ｐゴシック" charset="-128"/>
              </a:rPr>
              <a:t>quantiles</a:t>
            </a:r>
            <a:r>
              <a:rPr lang="en-US" dirty="0" smtClean="0">
                <a:ea typeface="ＭＳ Ｐゴシック" charset="-128"/>
                <a:cs typeface="ＭＳ Ｐゴシック" charset="-128"/>
              </a:rPr>
              <a:t>, O(1) FM</a:t>
            </a:r>
          </a:p>
          <a:p>
            <a:pPr defTabSz="483306" eaLnBrk="0" fontAlgn="base" hangingPunct="0">
              <a:spcBef>
                <a:spcPct val="30000"/>
              </a:spcBef>
              <a:spcAft>
                <a:spcPct val="0"/>
              </a:spcAft>
              <a:defRPr/>
            </a:pPr>
            <a:r>
              <a:rPr lang="en-US" dirty="0" smtClean="0">
                <a:ea typeface="ＭＳ Ｐゴシック" charset="-128"/>
                <a:cs typeface="ＭＳ Ｐゴシック" charset="-128"/>
              </a:rPr>
              <a:t>sketches to count distinct hosts. We leverage statistical inference to</a:t>
            </a:r>
          </a:p>
          <a:p>
            <a:pPr defTabSz="483306" eaLnBrk="0" fontAlgn="base" hangingPunct="0">
              <a:spcBef>
                <a:spcPct val="30000"/>
              </a:spcBef>
              <a:spcAft>
                <a:spcPct val="0"/>
              </a:spcAft>
              <a:defRPr/>
            </a:pPr>
            <a:r>
              <a:rPr lang="en-US" dirty="0" smtClean="0">
                <a:ea typeface="ＭＳ Ｐゴシック" charset="-128"/>
                <a:cs typeface="ＭＳ Ｐゴシック" charset="-128"/>
              </a:rPr>
              <a:t>obtain accurate distribution data, e.g. estimation of multiple</a:t>
            </a:r>
          </a:p>
          <a:p>
            <a:pPr defTabSz="483306" eaLnBrk="0" fontAlgn="base" hangingPunct="0">
              <a:spcBef>
                <a:spcPct val="30000"/>
              </a:spcBef>
              <a:spcAft>
                <a:spcPct val="0"/>
              </a:spcAft>
              <a:defRPr/>
            </a:pPr>
            <a:r>
              <a:rPr lang="en-US" dirty="0" err="1" smtClean="0">
                <a:ea typeface="ＭＳ Ｐゴシック" charset="-128"/>
                <a:cs typeface="ＭＳ Ｐゴシック" charset="-128"/>
              </a:rPr>
              <a:t>quantiles</a:t>
            </a:r>
            <a:r>
              <a:rPr lang="en-US" dirty="0" smtClean="0">
                <a:ea typeface="ＭＳ Ｐゴシック" charset="-128"/>
                <a:cs typeface="ＭＳ Ｐゴシック" charset="-128"/>
              </a:rPr>
              <a:t> continuously, estimation of communication pattern changes.</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6: Lets visualize the network problem problems our monitoring</a:t>
            </a:r>
          </a:p>
          <a:p>
            <a:pPr defTabSz="483306" eaLnBrk="0" fontAlgn="base" hangingPunct="0">
              <a:spcBef>
                <a:spcPct val="30000"/>
              </a:spcBef>
              <a:spcAft>
                <a:spcPct val="0"/>
              </a:spcAft>
              <a:defRPr/>
            </a:pPr>
            <a:r>
              <a:rPr lang="en-US" dirty="0" smtClean="0">
                <a:ea typeface="ＭＳ Ｐゴシック" charset="-128"/>
                <a:cs typeface="ＭＳ Ｐゴシック" charset="-128"/>
              </a:rPr>
              <a:t>tool found. Here is a picture of the cells in a region. Each dot</a:t>
            </a:r>
          </a:p>
          <a:p>
            <a:pPr defTabSz="483306" eaLnBrk="0" fontAlgn="base" hangingPunct="0">
              <a:spcBef>
                <a:spcPct val="30000"/>
              </a:spcBef>
              <a:spcAft>
                <a:spcPct val="0"/>
              </a:spcAft>
              <a:defRPr/>
            </a:pPr>
            <a:r>
              <a:rPr lang="en-US" dirty="0" smtClean="0">
                <a:ea typeface="ＭＳ Ｐゴシック" charset="-128"/>
                <a:cs typeface="ＭＳ Ｐゴシック" charset="-128"/>
              </a:rPr>
              <a:t>represents a cell. There are color-coded to indicate how well they are</a:t>
            </a:r>
          </a:p>
          <a:p>
            <a:pPr defTabSz="483306" eaLnBrk="0" fontAlgn="base" hangingPunct="0">
              <a:spcBef>
                <a:spcPct val="30000"/>
              </a:spcBef>
              <a:spcAft>
                <a:spcPct val="0"/>
              </a:spcAft>
              <a:defRPr/>
            </a:pPr>
            <a:r>
              <a:rPr lang="en-US" dirty="0" smtClean="0">
                <a:ea typeface="ＭＳ Ｐゴシック" charset="-128"/>
                <a:cs typeface="ＭＳ Ｐゴシック" charset="-128"/>
              </a:rPr>
              <a:t>performing.</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7: If we zoom in on some of the cells, we see their performance</a:t>
            </a:r>
          </a:p>
          <a:p>
            <a:pPr defTabSz="483306" eaLnBrk="0" fontAlgn="base" hangingPunct="0">
              <a:spcBef>
                <a:spcPct val="30000"/>
              </a:spcBef>
              <a:spcAft>
                <a:spcPct val="0"/>
              </a:spcAft>
              <a:defRPr/>
            </a:pPr>
            <a:r>
              <a:rPr lang="en-US" dirty="0" smtClean="0">
                <a:ea typeface="ＭＳ Ｐゴシック" charset="-128"/>
                <a:cs typeface="ＭＳ Ｐゴシック" charset="-128"/>
              </a:rPr>
              <a:t>metrics in terms of signaling load, average TCP loss, etc. This one</a:t>
            </a:r>
          </a:p>
          <a:p>
            <a:pPr defTabSz="483306" eaLnBrk="0" fontAlgn="base" hangingPunct="0">
              <a:spcBef>
                <a:spcPct val="30000"/>
              </a:spcBef>
              <a:spcAft>
                <a:spcPct val="0"/>
              </a:spcAft>
              <a:defRPr/>
            </a:pPr>
            <a:r>
              <a:rPr lang="en-US" dirty="0" smtClean="0">
                <a:ea typeface="ＭＳ Ｐゴシック" charset="-128"/>
                <a:cs typeface="ＭＳ Ｐゴシック" charset="-128"/>
              </a:rPr>
              <a:t>has a very high average TCP loss rate, 5.5%.</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8: What caused these problems? We have paid engineers who</a:t>
            </a:r>
          </a:p>
          <a:p>
            <a:pPr defTabSz="483306" eaLnBrk="0" fontAlgn="base" hangingPunct="0">
              <a:spcBef>
                <a:spcPct val="30000"/>
              </a:spcBef>
              <a:spcAft>
                <a:spcPct val="0"/>
              </a:spcAft>
              <a:defRPr/>
            </a:pPr>
            <a:r>
              <a:rPr lang="en-US" dirty="0" smtClean="0">
                <a:ea typeface="ＭＳ Ｐゴシック" charset="-128"/>
                <a:cs typeface="ＭＳ Ｐゴシック" charset="-128"/>
              </a:rPr>
              <a:t>monitor the operator networks. When such problem happens. They will</a:t>
            </a:r>
          </a:p>
          <a:p>
            <a:pPr defTabSz="483306" eaLnBrk="0" fontAlgn="base" hangingPunct="0">
              <a:spcBef>
                <a:spcPct val="30000"/>
              </a:spcBef>
              <a:spcAft>
                <a:spcPct val="0"/>
              </a:spcAft>
              <a:defRPr/>
            </a:pPr>
            <a:r>
              <a:rPr lang="en-US" dirty="0" smtClean="0">
                <a:ea typeface="ＭＳ Ｐゴシック" charset="-128"/>
                <a:cs typeface="ＭＳ Ｐゴシック" charset="-128"/>
              </a:rPr>
              <a:t>manually look at the base station performance data and give an</a:t>
            </a:r>
          </a:p>
          <a:p>
            <a:pPr defTabSz="483306" eaLnBrk="0" fontAlgn="base" hangingPunct="0">
              <a:spcBef>
                <a:spcPct val="30000"/>
              </a:spcBef>
              <a:spcAft>
                <a:spcPct val="0"/>
              </a:spcAft>
              <a:defRPr/>
            </a:pPr>
            <a:r>
              <a:rPr lang="en-US" dirty="0" smtClean="0">
                <a:ea typeface="ＭＳ Ｐゴシック" charset="-128"/>
                <a:cs typeface="ＭＳ Ｐゴシック" charset="-128"/>
              </a:rPr>
              <a:t>educated guess. We saw an opportunity to optimize the process. We took</a:t>
            </a:r>
          </a:p>
          <a:p>
            <a:pPr defTabSz="483306" eaLnBrk="0" fontAlgn="base" hangingPunct="0">
              <a:spcBef>
                <a:spcPct val="30000"/>
              </a:spcBef>
              <a:spcAft>
                <a:spcPct val="0"/>
              </a:spcAft>
              <a:defRPr/>
            </a:pPr>
            <a:r>
              <a:rPr lang="en-US" dirty="0" smtClean="0">
                <a:ea typeface="ＭＳ Ｐゴシック" charset="-128"/>
                <a:cs typeface="ＭＳ Ｐゴシック" charset="-128"/>
              </a:rPr>
              <a:t>in the two data sources. We use machine learning tools and domain</a:t>
            </a:r>
          </a:p>
          <a:p>
            <a:pPr defTabSz="483306" eaLnBrk="0" fontAlgn="base" hangingPunct="0">
              <a:spcBef>
                <a:spcPct val="30000"/>
              </a:spcBef>
              <a:spcAft>
                <a:spcPct val="0"/>
              </a:spcAft>
              <a:defRPr/>
            </a:pPr>
            <a:r>
              <a:rPr lang="en-US" dirty="0" smtClean="0">
                <a:ea typeface="ＭＳ Ｐゴシック" charset="-128"/>
                <a:cs typeface="ＭＳ Ｐゴシック" charset="-128"/>
              </a:rPr>
              <a:t>knowledge to identify root causes.</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9: Let me show you some of the root causes we found. The X axis</a:t>
            </a:r>
          </a:p>
          <a:p>
            <a:pPr defTabSz="483306" eaLnBrk="0" fontAlgn="base" hangingPunct="0">
              <a:spcBef>
                <a:spcPct val="30000"/>
              </a:spcBef>
              <a:spcAft>
                <a:spcPct val="0"/>
              </a:spcAft>
              <a:defRPr/>
            </a:pPr>
            <a:r>
              <a:rPr lang="en-US" dirty="0" smtClean="0">
                <a:ea typeface="ＭＳ Ｐゴシック" charset="-128"/>
                <a:cs typeface="ＭＳ Ｐゴシック" charset="-128"/>
              </a:rPr>
              <a:t>is the fraction of total power used by voice traffic. They Y axis is</a:t>
            </a:r>
          </a:p>
          <a:p>
            <a:pPr defTabSz="483306" eaLnBrk="0" fontAlgn="base" hangingPunct="0">
              <a:spcBef>
                <a:spcPct val="30000"/>
              </a:spcBef>
              <a:spcAft>
                <a:spcPct val="0"/>
              </a:spcAft>
              <a:defRPr/>
            </a:pPr>
            <a:r>
              <a:rPr lang="en-US" dirty="0" smtClean="0">
                <a:ea typeface="ＭＳ Ｐゴシック" charset="-128"/>
                <a:cs typeface="ＭＳ Ｐゴシック" charset="-128"/>
              </a:rPr>
              <a:t>the log of average TCP loss rate. Each circle represents a cell. As</a:t>
            </a:r>
          </a:p>
          <a:p>
            <a:pPr defTabSz="483306" eaLnBrk="0" fontAlgn="base" hangingPunct="0">
              <a:spcBef>
                <a:spcPct val="30000"/>
              </a:spcBef>
              <a:spcAft>
                <a:spcPct val="0"/>
              </a:spcAft>
              <a:defRPr/>
            </a:pPr>
            <a:r>
              <a:rPr lang="en-US" dirty="0" smtClean="0">
                <a:ea typeface="ＭＳ Ｐゴシック" charset="-128"/>
                <a:cs typeface="ＭＳ Ｐゴシック" charset="-128"/>
              </a:rPr>
              <a:t>you can see, the more power used by voice, the less available for</a:t>
            </a:r>
          </a:p>
          <a:p>
            <a:pPr defTabSz="483306" eaLnBrk="0" fontAlgn="base" hangingPunct="0">
              <a:spcBef>
                <a:spcPct val="30000"/>
              </a:spcBef>
              <a:spcAft>
                <a:spcPct val="0"/>
              </a:spcAft>
              <a:defRPr/>
            </a:pPr>
            <a:r>
              <a:rPr lang="en-US" dirty="0" smtClean="0">
                <a:ea typeface="ＭＳ Ｐゴシック" charset="-128"/>
                <a:cs typeface="ＭＳ Ｐゴシック" charset="-128"/>
              </a:rPr>
              <a:t>data. This increases TCP loss rate.</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10: Here is another root cause. The X axis is the fraction of</a:t>
            </a:r>
          </a:p>
          <a:p>
            <a:pPr defTabSz="483306" eaLnBrk="0" fontAlgn="base" hangingPunct="0">
              <a:spcBef>
                <a:spcPct val="30000"/>
              </a:spcBef>
              <a:spcAft>
                <a:spcPct val="0"/>
              </a:spcAft>
              <a:defRPr/>
            </a:pPr>
            <a:r>
              <a:rPr lang="en-US" dirty="0" smtClean="0">
                <a:ea typeface="ＭＳ Ｐゴシック" charset="-128"/>
                <a:cs typeface="ＭＳ Ｐゴシック" charset="-128"/>
              </a:rPr>
              <a:t>3.5G to 3G handoffs. Y axis is the log of average TCP loss rate. As</a:t>
            </a:r>
          </a:p>
          <a:p>
            <a:pPr defTabSz="483306" eaLnBrk="0" fontAlgn="base" hangingPunct="0">
              <a:spcBef>
                <a:spcPct val="30000"/>
              </a:spcBef>
              <a:spcAft>
                <a:spcPct val="0"/>
              </a:spcAft>
              <a:defRPr/>
            </a:pPr>
            <a:r>
              <a:rPr lang="en-US" dirty="0" smtClean="0">
                <a:ea typeface="ＭＳ Ｐゴシック" charset="-128"/>
                <a:cs typeface="ＭＳ Ｐゴシック" charset="-128"/>
              </a:rPr>
              <a:t>you can see, the more such handoffs, the higher the loss rate. This is</a:t>
            </a:r>
          </a:p>
          <a:p>
            <a:pPr defTabSz="483306" eaLnBrk="0" fontAlgn="base" hangingPunct="0">
              <a:spcBef>
                <a:spcPct val="30000"/>
              </a:spcBef>
              <a:spcAft>
                <a:spcPct val="0"/>
              </a:spcAft>
              <a:defRPr/>
            </a:pPr>
            <a:r>
              <a:rPr lang="en-US" dirty="0" smtClean="0">
                <a:ea typeface="ＭＳ Ｐゴシック" charset="-128"/>
                <a:cs typeface="ＭＳ Ｐゴシック" charset="-128"/>
              </a:rPr>
              <a:t>because 3G is less efficient than 3.5G. TCP connections experience</a:t>
            </a:r>
          </a:p>
          <a:p>
            <a:pPr defTabSz="483306" eaLnBrk="0" fontAlgn="base" hangingPunct="0">
              <a:spcBef>
                <a:spcPct val="30000"/>
              </a:spcBef>
              <a:spcAft>
                <a:spcPct val="0"/>
              </a:spcAft>
              <a:defRPr/>
            </a:pPr>
            <a:r>
              <a:rPr lang="en-US" dirty="0" smtClean="0">
                <a:ea typeface="ＭＳ Ｐゴシック" charset="-128"/>
                <a:cs typeface="ＭＳ Ｐゴシック" charset="-128"/>
              </a:rPr>
              <a:t>such handoffs will have a throughput slump and incur a higher delay.</a:t>
            </a:r>
          </a:p>
          <a:p>
            <a:pPr defTabSz="483306" eaLnBrk="0" fontAlgn="base" hangingPunct="0">
              <a:spcBef>
                <a:spcPct val="30000"/>
              </a:spcBef>
              <a:spcAft>
                <a:spcPct val="0"/>
              </a:spcAft>
              <a:defRPr/>
            </a:pPr>
            <a:r>
              <a:rPr lang="en-US" dirty="0" smtClean="0">
                <a:ea typeface="ＭＳ Ｐゴシック" charset="-128"/>
                <a:cs typeface="ＭＳ Ｐゴシック" charset="-128"/>
              </a:rPr>
              <a:t>This causes TCP to drop packets.</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11: Let me show you two other main root causes. The two color</a:t>
            </a:r>
          </a:p>
          <a:p>
            <a:pPr defTabSz="483306" eaLnBrk="0" fontAlgn="base" hangingPunct="0">
              <a:spcBef>
                <a:spcPct val="30000"/>
              </a:spcBef>
              <a:spcAft>
                <a:spcPct val="0"/>
              </a:spcAft>
              <a:defRPr/>
            </a:pPr>
            <a:r>
              <a:rPr lang="en-US" dirty="0" smtClean="0">
                <a:ea typeface="ＭＳ Ｐゴシック" charset="-128"/>
                <a:cs typeface="ＭＳ Ｐゴシック" charset="-128"/>
              </a:rPr>
              <a:t>bars represent the fraction of root causes due to load and coverage.</a:t>
            </a:r>
          </a:p>
          <a:p>
            <a:pPr defTabSz="483306" eaLnBrk="0" fontAlgn="base" hangingPunct="0">
              <a:spcBef>
                <a:spcPct val="30000"/>
              </a:spcBef>
              <a:spcAft>
                <a:spcPct val="0"/>
              </a:spcAft>
              <a:defRPr/>
            </a:pPr>
            <a:r>
              <a:rPr lang="en-US" dirty="0" smtClean="0">
                <a:ea typeface="ＭＳ Ｐゴシック" charset="-128"/>
                <a:cs typeface="ＭＳ Ｐゴシック" charset="-128"/>
              </a:rPr>
              <a:t>We can see a breakdown per cell. Some cells are dominated by load,</a:t>
            </a:r>
          </a:p>
          <a:p>
            <a:pPr defTabSz="483306" eaLnBrk="0" fontAlgn="base" hangingPunct="0">
              <a:spcBef>
                <a:spcPct val="30000"/>
              </a:spcBef>
              <a:spcAft>
                <a:spcPct val="0"/>
              </a:spcAft>
              <a:defRPr/>
            </a:pPr>
            <a:r>
              <a:rPr lang="en-US" dirty="0" smtClean="0">
                <a:ea typeface="ＭＳ Ｐゴシック" charset="-128"/>
                <a:cs typeface="ＭＳ Ｐゴシック" charset="-128"/>
              </a:rPr>
              <a:t>some by coverage, some has a mixture of both. Some has other root</a:t>
            </a:r>
          </a:p>
          <a:p>
            <a:pPr defTabSz="483306" eaLnBrk="0" fontAlgn="base" hangingPunct="0">
              <a:spcBef>
                <a:spcPct val="30000"/>
              </a:spcBef>
              <a:spcAft>
                <a:spcPct val="0"/>
              </a:spcAft>
              <a:defRPr/>
            </a:pPr>
            <a:r>
              <a:rPr lang="en-US" dirty="0" smtClean="0">
                <a:ea typeface="ＭＳ Ｐゴシック" charset="-128"/>
                <a:cs typeface="ＭＳ Ｐゴシック" charset="-128"/>
              </a:rPr>
              <a:t>causes.</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12:</a:t>
            </a:r>
          </a:p>
          <a:p>
            <a:pPr defTabSz="483306" eaLnBrk="0" fontAlgn="base" hangingPunct="0">
              <a:spcBef>
                <a:spcPct val="30000"/>
              </a:spcBef>
              <a:spcAft>
                <a:spcPct val="0"/>
              </a:spcAft>
              <a:defRPr/>
            </a:pPr>
            <a:r>
              <a:rPr lang="en-US" dirty="0" smtClean="0">
                <a:ea typeface="ＭＳ Ｐゴシック" charset="-128"/>
                <a:cs typeface="ＭＳ Ｐゴシック" charset="-128"/>
              </a:rPr>
              <a:t>Operators can have short term fixes to these problems. If it is due to</a:t>
            </a:r>
          </a:p>
          <a:p>
            <a:pPr defTabSz="483306" eaLnBrk="0" fontAlgn="base" hangingPunct="0">
              <a:spcBef>
                <a:spcPct val="30000"/>
              </a:spcBef>
              <a:spcAft>
                <a:spcPct val="0"/>
              </a:spcAft>
              <a:defRPr/>
            </a:pPr>
            <a:r>
              <a:rPr lang="en-US" dirty="0" smtClean="0">
                <a:ea typeface="ＭＳ Ｐゴシック" charset="-128"/>
                <a:cs typeface="ＭＳ Ｐゴシック" charset="-128"/>
              </a:rPr>
              <a:t>system interaction, they can try to avoid inter-technology handoff if</a:t>
            </a:r>
          </a:p>
          <a:p>
            <a:pPr defTabSz="483306" eaLnBrk="0" fontAlgn="base" hangingPunct="0">
              <a:spcBef>
                <a:spcPct val="30000"/>
              </a:spcBef>
              <a:spcAft>
                <a:spcPct val="0"/>
              </a:spcAft>
              <a:defRPr/>
            </a:pPr>
            <a:r>
              <a:rPr lang="en-US" dirty="0" smtClean="0">
                <a:ea typeface="ＭＳ Ｐゴシック" charset="-128"/>
                <a:cs typeface="ＭＳ Ｐゴシック" charset="-128"/>
              </a:rPr>
              <a:t>possible, try to do better admission control for cells with high voice</a:t>
            </a:r>
          </a:p>
          <a:p>
            <a:pPr defTabSz="483306" eaLnBrk="0" fontAlgn="base" hangingPunct="0">
              <a:spcBef>
                <a:spcPct val="30000"/>
              </a:spcBef>
              <a:spcAft>
                <a:spcPct val="0"/>
              </a:spcAft>
              <a:defRPr/>
            </a:pPr>
            <a:r>
              <a:rPr lang="en-US" dirty="0" smtClean="0">
                <a:ea typeface="ＭＳ Ｐゴシック" charset="-128"/>
                <a:cs typeface="ＭＳ Ｐゴシック" charset="-128"/>
              </a:rPr>
              <a:t>traffic. If it is due to load, we need better load balancing across</a:t>
            </a:r>
          </a:p>
          <a:p>
            <a:pPr defTabSz="483306" eaLnBrk="0" fontAlgn="base" hangingPunct="0">
              <a:spcBef>
                <a:spcPct val="30000"/>
              </a:spcBef>
              <a:spcAft>
                <a:spcPct val="0"/>
              </a:spcAft>
              <a:defRPr/>
            </a:pPr>
            <a:r>
              <a:rPr lang="en-US" dirty="0" smtClean="0">
                <a:ea typeface="ＭＳ Ｐゴシック" charset="-128"/>
                <a:cs typeface="ＭＳ Ｐゴシック" charset="-128"/>
              </a:rPr>
              <a:t>technologies and carrier frequencies. If it is due to coverage, we can</a:t>
            </a:r>
          </a:p>
          <a:p>
            <a:pPr defTabSz="483306" eaLnBrk="0" fontAlgn="base" hangingPunct="0">
              <a:spcBef>
                <a:spcPct val="30000"/>
              </a:spcBef>
              <a:spcAft>
                <a:spcPct val="0"/>
              </a:spcAft>
              <a:defRPr/>
            </a:pPr>
            <a:r>
              <a:rPr lang="en-US" dirty="0" smtClean="0">
                <a:ea typeface="ＭＳ Ｐゴシック" charset="-128"/>
                <a:cs typeface="ＭＳ Ｐゴシック" charset="-128"/>
              </a:rPr>
              <a:t>intelligently allocate transmission powers among cells or move</a:t>
            </a:r>
          </a:p>
          <a:p>
            <a:pPr defTabSz="483306" eaLnBrk="0" fontAlgn="base" hangingPunct="0">
              <a:spcBef>
                <a:spcPct val="30000"/>
              </a:spcBef>
              <a:spcAft>
                <a:spcPct val="0"/>
              </a:spcAft>
              <a:defRPr/>
            </a:pPr>
            <a:r>
              <a:rPr lang="en-US" dirty="0" smtClean="0">
                <a:ea typeface="ＭＳ Ｐゴシック" charset="-128"/>
                <a:cs typeface="ＭＳ Ｐゴシック" charset="-128"/>
              </a:rPr>
              <a:t>boundary users to a lower carrier frequency.</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13:</a:t>
            </a:r>
          </a:p>
          <a:p>
            <a:pPr defTabSz="483306" eaLnBrk="0" fontAlgn="base" hangingPunct="0">
              <a:spcBef>
                <a:spcPct val="30000"/>
              </a:spcBef>
              <a:spcAft>
                <a:spcPct val="0"/>
              </a:spcAft>
              <a:defRPr/>
            </a:pPr>
            <a:r>
              <a:rPr lang="en-US" dirty="0" smtClean="0">
                <a:ea typeface="ＭＳ Ｐゴシック" charset="-128"/>
                <a:cs typeface="ＭＳ Ｐゴシック" charset="-128"/>
              </a:rPr>
              <a:t>Many of the monitoring and analytics problems I worked on are deployed</a:t>
            </a:r>
          </a:p>
          <a:p>
            <a:pPr defTabSz="483306" eaLnBrk="0" fontAlgn="base" hangingPunct="0">
              <a:spcBef>
                <a:spcPct val="30000"/>
              </a:spcBef>
              <a:spcAft>
                <a:spcPct val="0"/>
              </a:spcAft>
              <a:defRPr/>
            </a:pPr>
            <a:r>
              <a:rPr lang="en-US" dirty="0" smtClean="0">
                <a:ea typeface="ＭＳ Ｐゴシック" charset="-128"/>
                <a:cs typeface="ＭＳ Ｐゴシック" charset="-128"/>
              </a:rPr>
              <a:t>in our product. The product was developed in my group at Bell Labs and</a:t>
            </a:r>
          </a:p>
          <a:p>
            <a:pPr defTabSz="483306" eaLnBrk="0" fontAlgn="base" hangingPunct="0">
              <a:spcBef>
                <a:spcPct val="30000"/>
              </a:spcBef>
              <a:spcAft>
                <a:spcPct val="0"/>
              </a:spcAft>
              <a:defRPr/>
            </a:pPr>
            <a:r>
              <a:rPr lang="en-US" dirty="0" smtClean="0">
                <a:ea typeface="ＭＳ Ｐゴシック" charset="-128"/>
                <a:cs typeface="ＭＳ Ｐゴシック" charset="-128"/>
              </a:rPr>
              <a:t>first released in 2008. It has been deployed in many national cellular</a:t>
            </a:r>
          </a:p>
          <a:p>
            <a:pPr defTabSz="483306" eaLnBrk="0" fontAlgn="base" hangingPunct="0">
              <a:spcBef>
                <a:spcPct val="30000"/>
              </a:spcBef>
              <a:spcAft>
                <a:spcPct val="0"/>
              </a:spcAft>
              <a:defRPr/>
            </a:pPr>
            <a:r>
              <a:rPr lang="en-US" dirty="0" smtClean="0">
                <a:ea typeface="ＭＳ Ｐゴシック" charset="-128"/>
                <a:cs typeface="ＭＳ Ｐゴシック" charset="-128"/>
              </a:rPr>
              <a:t>operators.</a:t>
            </a:r>
          </a:p>
          <a:p>
            <a:pPr defTabSz="483306" eaLnBrk="0" fontAlgn="base" hangingPunct="0">
              <a:spcBef>
                <a:spcPct val="30000"/>
              </a:spcBef>
              <a:spcAft>
                <a:spcPct val="0"/>
              </a:spcAft>
              <a:defRPr/>
            </a:pPr>
            <a:r>
              <a:rPr lang="en-US" dirty="0" smtClean="0">
                <a:ea typeface="ＭＳ Ｐゴシック" charset="-128"/>
                <a:cs typeface="ＭＳ Ｐゴシック" charset="-128"/>
              </a:rPr>
              <a:t>I am currently working on a real time on-demand analytics system</a:t>
            </a:r>
          </a:p>
          <a:p>
            <a:pPr defTabSz="483306" eaLnBrk="0" fontAlgn="base" hangingPunct="0">
              <a:spcBef>
                <a:spcPct val="30000"/>
              </a:spcBef>
              <a:spcAft>
                <a:spcPct val="0"/>
              </a:spcAft>
              <a:defRPr/>
            </a:pPr>
            <a:r>
              <a:rPr lang="en-US" dirty="0" smtClean="0">
                <a:ea typeface="ＭＳ Ｐゴシック" charset="-128"/>
                <a:cs typeface="ＭＳ Ｐゴシック" charset="-128"/>
              </a:rPr>
              <a:t>leveraging recent advances in big data streaming systems such as Spark</a:t>
            </a:r>
          </a:p>
          <a:p>
            <a:pPr defTabSz="483306" eaLnBrk="0" fontAlgn="base" hangingPunct="0">
              <a:spcBef>
                <a:spcPct val="30000"/>
              </a:spcBef>
              <a:spcAft>
                <a:spcPct val="0"/>
              </a:spcAft>
              <a:defRPr/>
            </a:pPr>
            <a:r>
              <a:rPr lang="en-US" dirty="0" smtClean="0">
                <a:ea typeface="ＭＳ Ｐゴシック" charset="-128"/>
                <a:cs typeface="ＭＳ Ｐゴシック" charset="-128"/>
              </a:rPr>
              <a:t>from Berkeley.</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pPr defTabSz="483306" eaLnBrk="0" fontAlgn="base" hangingPunct="0">
              <a:spcBef>
                <a:spcPct val="30000"/>
              </a:spcBef>
              <a:spcAft>
                <a:spcPct val="0"/>
              </a:spcAft>
              <a:defRPr/>
            </a:pPr>
            <a:r>
              <a:rPr lang="en-US" dirty="0" smtClean="0">
                <a:ea typeface="ＭＳ Ｐゴシック" charset="-128"/>
                <a:cs typeface="ＭＳ Ｐゴシック" charset="-128"/>
              </a:rPr>
              <a:t>Slide 14: Now I would like to propose long term fixes to the access</a:t>
            </a:r>
          </a:p>
          <a:p>
            <a:pPr defTabSz="483306" eaLnBrk="0" fontAlgn="base" hangingPunct="0">
              <a:spcBef>
                <a:spcPct val="30000"/>
              </a:spcBef>
              <a:spcAft>
                <a:spcPct val="0"/>
              </a:spcAft>
              <a:defRPr/>
            </a:pPr>
            <a:r>
              <a:rPr lang="en-US" dirty="0" smtClean="0">
                <a:ea typeface="ＭＳ Ｐゴシック" charset="-128"/>
                <a:cs typeface="ＭＳ Ｐゴシック" charset="-128"/>
              </a:rPr>
              <a:t>bandwidth bottlenecks.</a:t>
            </a:r>
          </a:p>
          <a:p>
            <a:pPr defTabSz="483306" eaLnBrk="0" fontAlgn="base" hangingPunct="0">
              <a:spcBef>
                <a:spcPct val="30000"/>
              </a:spcBef>
              <a:spcAft>
                <a:spcPct val="0"/>
              </a:spcAft>
              <a:defRPr/>
            </a:pP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Thanks very much</a:t>
            </a:r>
            <a:r>
              <a:rPr lang="en-US" baseline="0" dirty="0" smtClean="0">
                <a:ea typeface="ＭＳ Ｐゴシック" charset="-128"/>
                <a:cs typeface="ＭＳ Ｐゴシック" charset="-128"/>
              </a:rPr>
              <a:t> for the introduction. </a:t>
            </a:r>
            <a:r>
              <a:rPr lang="en-US" dirty="0" smtClean="0">
                <a:ea typeface="ＭＳ Ｐゴシック" charset="-128"/>
                <a:cs typeface="ＭＳ Ｐゴシック" charset="-128"/>
              </a:rPr>
              <a:t>It is great to</a:t>
            </a:r>
            <a:r>
              <a:rPr lang="en-US" baseline="0" dirty="0" smtClean="0">
                <a:ea typeface="ＭＳ Ｐゴシック" charset="-128"/>
                <a:cs typeface="ＭＳ Ｐゴシック" charset="-128"/>
              </a:rPr>
              <a:t> visit MSR today. I think we all agree that cellular networks have become an essential part of our digital life. We use our smartphones and tablets everyday. It is very important that we make the cellular networks scalable and flexible.</a:t>
            </a: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Today I would like to present my work on how to make cellular networks more scalable and flexible.</a:t>
            </a: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Cellular networks have been increasingly important to everyone. The question is, are they performing well? If not, what can we do about it? I will first  start with some measurement work to identify performance bottlenecks. I will then proceed to design.</a:t>
            </a: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I would like to show some of my work that tries to understand the performance bottlenecks of current cellular networks. I will then proceed to design.  </a:t>
            </a:r>
          </a:p>
          <a:p>
            <a:endParaRPr lang="en-US" baseline="0" dirty="0" smtClean="0">
              <a:ea typeface="ＭＳ Ｐゴシック" charset="-128"/>
              <a:cs typeface="ＭＳ Ｐゴシック" charset="-128"/>
            </a:endParaRPr>
          </a:p>
          <a:p>
            <a:r>
              <a:rPr lang="en-US" dirty="0" smtClean="0"/>
              <a:t>Status</a:t>
            </a:r>
            <a:r>
              <a:rPr lang="en-US" baseline="0" dirty="0" smtClean="0"/>
              <a:t> of current Internet through monitoring and measurement (tech transfer): 8-10min</a:t>
            </a:r>
          </a:p>
          <a:p>
            <a:r>
              <a:rPr lang="en-US" baseline="0" dirty="0" smtClean="0"/>
              <a:t>Argos (deep dive):  add log(M) calibration, and layered architecture, pre-distortion stuff?, 25-30min</a:t>
            </a:r>
          </a:p>
          <a:p>
            <a:r>
              <a:rPr lang="en-US" baseline="0" dirty="0" err="1" smtClean="0"/>
              <a:t>CellSDN</a:t>
            </a:r>
            <a:r>
              <a:rPr lang="en-US" baseline="0" dirty="0" smtClean="0"/>
              <a:t>: 8-10min</a:t>
            </a:r>
          </a:p>
          <a:p>
            <a:r>
              <a:rPr lang="en-US" baseline="0" dirty="0" smtClean="0"/>
              <a:t>Vision: ?? </a:t>
            </a:r>
            <a:endParaRPr lang="en-US" dirty="0" smtClean="0"/>
          </a:p>
          <a:p>
            <a:endParaRPr lang="en-US" dirty="0">
              <a:ea typeface="ＭＳ Ｐゴシック" charset="-128"/>
              <a:cs typeface="ＭＳ Ｐゴシック"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F2DC69FE-82EB-ED4A-895C-6DF3FE534FB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p:cNvSpPr>
          <p:nvPr>
            <p:ph type="sldImg"/>
          </p:nvPr>
        </p:nvSpPr>
        <p:spPr>
          <a:ln/>
        </p:spPr>
      </p:sp>
      <p:sp>
        <p:nvSpPr>
          <p:cNvPr id="307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In conclusion, CellSDN uses commodity switches and middleboxes to build flexible and cost-effective cellular core networks.</a:t>
            </a:r>
          </a:p>
          <a:p>
            <a:r>
              <a:rPr lang="en-US">
                <a:ea typeface="ＭＳ Ｐゴシック" charset="0"/>
                <a:cs typeface="ＭＳ Ｐゴシック" charset="0"/>
              </a:rPr>
              <a:t>It supports fine-grained service policies and traffic management policies.</a:t>
            </a:r>
          </a:p>
          <a:p>
            <a:r>
              <a:rPr lang="en-US">
                <a:ea typeface="ＭＳ Ｐゴシック" charset="0"/>
                <a:cs typeface="ＭＳ Ｐゴシック" charset="0"/>
              </a:rPr>
              <a:t>It achieves scalability with asymmetric edge design, multi-dimensional aggregation and hierarchical controller.</a:t>
            </a:r>
          </a:p>
          <a:p>
            <a:endParaRPr lang="en-US">
              <a:ea typeface="ＭＳ Ｐゴシック" charset="0"/>
              <a:cs typeface="ＭＳ Ｐゴシック" charset="0"/>
            </a:endParaRPr>
          </a:p>
        </p:txBody>
      </p:sp>
      <p:sp>
        <p:nvSpPr>
          <p:cNvPr id="307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FBCE0E1-28C8-AB40-9994-CCCC0A5D8BF5}" type="slidenum">
              <a:rPr lang="en-US" sz="1300" b="0">
                <a:solidFill>
                  <a:srgbClr val="000000"/>
                </a:solidFill>
                <a:latin typeface="Calibri" charset="0"/>
              </a:rPr>
              <a:pPr eaLnBrk="1" hangingPunct="1"/>
              <a:t>19</a:t>
            </a:fld>
            <a:endParaRPr lang="en-US" sz="1300" b="0">
              <a:solidFill>
                <a:srgbClr val="000000"/>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61466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a:ln/>
        </p:spPr>
      </p:sp>
      <p:sp>
        <p:nvSpPr>
          <p:cNvPr id="308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8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16CA52-A87D-CB4F-B40A-9E4AAB3AA5A8}" type="slidenum">
              <a:rPr lang="en-US" sz="1300" b="0">
                <a:solidFill>
                  <a:prstClr val="black"/>
                </a:solidFill>
                <a:latin typeface="Times New Roman" charset="0"/>
              </a:rPr>
              <a:pPr eaLnBrk="1" hangingPunct="1"/>
              <a:t>22</a:t>
            </a:fld>
            <a:endParaRPr lang="en-US" sz="1300" b="0">
              <a:solidFill>
                <a:prstClr val="black"/>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2B459F4-64F6-CD45-8011-37EA698DBCD4}" type="slidenum">
              <a:rPr lang="en-US" sz="1300" b="0">
                <a:solidFill>
                  <a:prstClr val="black"/>
                </a:solidFill>
                <a:latin typeface="Times New Roman" charset="0"/>
              </a:rPr>
              <a:pPr eaLnBrk="1" hangingPunct="1"/>
              <a:t>23</a:t>
            </a:fld>
            <a:endParaRPr lang="en-US" sz="1300" b="0">
              <a:solidFill>
                <a:prstClr val="black"/>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61466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5" name="Shape 37"/>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
        <p:nvSpPr>
          <p:cNvPr id="297986" name="Shape 38"/>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645" tIns="96645" rIns="96645" bIns="96645"/>
          <a:lstStyle>
            <a:lvl1pPr>
              <a:defRPr sz="1200">
                <a:solidFill>
                  <a:schemeClr val="tx1"/>
                </a:solidFill>
                <a:latin typeface="Times New Roman" charset="0"/>
                <a:ea typeface="ＭＳ Ｐゴシック" charset="0"/>
                <a:cs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a:ln/>
        </p:spPr>
      </p:sp>
      <p:sp>
        <p:nvSpPr>
          <p:cNvPr id="299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99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7B0749F-F4DD-1447-ADA8-CE52266A7FC9}" type="slidenum">
              <a:rPr lang="en-US" sz="1300" b="0">
                <a:solidFill>
                  <a:prstClr val="black"/>
                </a:solidFill>
                <a:latin typeface="Times New Roman" charset="0"/>
              </a:rPr>
              <a:pPr eaLnBrk="1" hangingPunct="1"/>
              <a:t>11</a:t>
            </a:fld>
            <a:endParaRPr lang="en-US" sz="1300" b="0">
              <a:solidFill>
                <a:prstClr val="black"/>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14</a:t>
            </a:fld>
            <a:endParaRPr lang="en-US"/>
          </a:p>
        </p:txBody>
      </p:sp>
    </p:spTree>
    <p:extLst>
      <p:ext uri="{BB962C8B-B14F-4D97-AF65-F5344CB8AC3E}">
        <p14:creationId xmlns:p14="http://schemas.microsoft.com/office/powerpoint/2010/main" val="61466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functionalities are</a:t>
            </a:r>
            <a:r>
              <a:rPr lang="en-US" baseline="0" dirty="0" smtClean="0"/>
              <a:t> implemented at the packet gateway today, including application identification, content filtering, monitoring and billing, and so on.</a:t>
            </a:r>
          </a:p>
          <a:p>
            <a:r>
              <a:rPr lang="en-US" baseline="0" dirty="0" smtClean="0"/>
              <a:t>It is not flexible because carriers cannot combine functionality from different vendors.</a:t>
            </a:r>
          </a:p>
          <a:p>
            <a:r>
              <a:rPr lang="en-US" baseline="0" dirty="0" smtClean="0"/>
              <a:t>It is also not easy to add new functionality because vendors have to integrate the functionality with other functionalities that might have already exist for more than 10 years.</a:t>
            </a:r>
          </a:p>
          <a:p>
            <a:r>
              <a:rPr lang="en-US" baseline="0" dirty="0" smtClean="0"/>
              <a:t>It is also no possible to only expand capacity for bottlenecked functionality. Carriers have to buy a new equipment in order to expand the capacity.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15</a:t>
            </a:fld>
            <a:endParaRPr lang="en-US"/>
          </a:p>
        </p:txBody>
      </p:sp>
    </p:spTree>
    <p:extLst>
      <p:ext uri="{BB962C8B-B14F-4D97-AF65-F5344CB8AC3E}">
        <p14:creationId xmlns:p14="http://schemas.microsoft.com/office/powerpoint/2010/main" val="402144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p:cNvSpPr>
          <p:nvPr>
            <p:ph type="sldImg"/>
          </p:nvPr>
        </p:nvSpPr>
        <p:spPr>
          <a:ln/>
        </p:spPr>
      </p:sp>
      <p:sp>
        <p:nvSpPr>
          <p:cNvPr id="301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To be free from such control bottlenecks, we designed a new cellular network architecture called SoftCell. SoftCell applies the principle of software defined networking. Instead of using specialized data plane equipment, we will just use SDN switches. The SoftCell controller coordinates the data plane functions.</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To enable direct control and flexibility, we propose a new architecture. It uses the principle of software defined networking. We will make use of commodity hardware which will be controlled by a controller. We make no changes to user equipment and the Internet.</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It makes no change no user equipment, the radio access technology, or the Internet.</a:t>
            </a:r>
          </a:p>
          <a:p>
            <a:r>
              <a:rPr lang="en-US">
                <a:ea typeface="ＭＳ Ｐゴシック" charset="0"/>
                <a:cs typeface="ＭＳ Ｐゴシック" charset="0"/>
              </a:rPr>
              <a:t>It only replaces the core network with commodity switches and middleboxes, controlled by a logically centralized controller.</a:t>
            </a:r>
          </a:p>
          <a:p>
            <a:endParaRPr lang="en-US">
              <a:ea typeface="ＭＳ Ｐゴシック" charset="0"/>
              <a:cs typeface="ＭＳ Ｐゴシック" charset="0"/>
            </a:endParaRPr>
          </a:p>
          <a:p>
            <a:r>
              <a:rPr lang="en-US">
                <a:ea typeface="ＭＳ Ｐゴシック" charset="0"/>
                <a:cs typeface="ＭＳ Ｐゴシック" charset="0"/>
              </a:rPr>
              <a:t>Data Plane:</a:t>
            </a:r>
          </a:p>
          <a:p>
            <a:r>
              <a:rPr lang="en-US">
                <a:ea typeface="ＭＳ Ｐゴシック" charset="0"/>
                <a:cs typeface="ＭＳ Ｐゴシック" charset="0"/>
              </a:rPr>
              <a:t>Switch: connectivity, traffic steering</a:t>
            </a:r>
          </a:p>
          <a:p>
            <a:r>
              <a:rPr lang="en-US">
                <a:ea typeface="ＭＳ Ｐゴシック" charset="0"/>
                <a:cs typeface="ＭＳ Ｐゴシック" charset="0"/>
              </a:rPr>
              <a:t>Middlebox: various network services</a:t>
            </a:r>
          </a:p>
          <a:p>
            <a:r>
              <a:rPr lang="en-US">
                <a:ea typeface="ＭＳ Ｐゴシック" charset="0"/>
                <a:cs typeface="ＭＳ Ｐゴシック" charset="0"/>
              </a:rPr>
              <a:t>~mix-match, combine functionality from different vendors</a:t>
            </a:r>
          </a:p>
          <a:p>
            <a:r>
              <a:rPr lang="en-US">
                <a:ea typeface="ＭＳ Ｐゴシック" charset="0"/>
                <a:cs typeface="ＭＳ Ｐゴシック" charset="0"/>
              </a:rPr>
              <a:t>~easy to add new functionality</a:t>
            </a:r>
          </a:p>
          <a:p>
            <a:r>
              <a:rPr lang="en-US">
                <a:ea typeface="ＭＳ Ｐゴシック" charset="0"/>
                <a:cs typeface="ＭＳ Ｐゴシック" charset="0"/>
              </a:rPr>
              <a:t>~up-/down-scale</a:t>
            </a:r>
          </a:p>
          <a:p>
            <a:r>
              <a:rPr lang="en-US">
                <a:ea typeface="ＭＳ Ｐゴシック" charset="0"/>
                <a:cs typeface="ＭＳ Ｐゴシック" charset="0"/>
              </a:rPr>
              <a:t>~cheap</a:t>
            </a:r>
          </a:p>
          <a:p>
            <a:endParaRPr lang="en-US">
              <a:ea typeface="ＭＳ Ｐゴシック" charset="0"/>
              <a:cs typeface="ＭＳ Ｐゴシック" charset="0"/>
            </a:endParaRPr>
          </a:p>
          <a:p>
            <a:r>
              <a:rPr lang="en-US">
                <a:ea typeface="ＭＳ Ｐゴシック" charset="0"/>
                <a:cs typeface="ＭＳ Ｐゴシック" charset="0"/>
              </a:rPr>
              <a:t>Control Plane:</a:t>
            </a:r>
          </a:p>
          <a:p>
            <a:r>
              <a:rPr lang="en-US">
                <a:ea typeface="ＭＳ Ｐゴシック" charset="0"/>
                <a:cs typeface="ＭＳ Ｐゴシック" charset="0"/>
              </a:rPr>
              <a:t>Logically centralized controller, centralized control, rather than distributed protocol (hard to reason, debug, trouble shooting)</a:t>
            </a:r>
          </a:p>
          <a:p>
            <a:r>
              <a:rPr lang="en-US">
                <a:ea typeface="ＭＳ Ｐゴシック" charset="0"/>
                <a:cs typeface="ＭＳ Ｐゴシック" charset="0"/>
              </a:rPr>
              <a:t>~Easy to manage</a:t>
            </a:r>
          </a:p>
          <a:p>
            <a:r>
              <a:rPr lang="en-US">
                <a:ea typeface="ＭＳ Ｐゴシック" charset="0"/>
                <a:cs typeface="ＭＳ Ｐゴシック" charset="0"/>
              </a:rPr>
              <a:t>~Easy to change</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301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7BCB21B-4BA7-AD4D-A8B3-7226AC71DA75}" type="slidenum">
              <a:rPr lang="en-US" sz="1300" b="0">
                <a:solidFill>
                  <a:srgbClr val="000000"/>
                </a:solidFill>
                <a:latin typeface="Times New Roman" charset="0"/>
              </a:rPr>
              <a:pPr eaLnBrk="1" hangingPunct="1"/>
              <a:t>16</a:t>
            </a:fld>
            <a:endParaRPr lang="en-US" sz="1300" b="0">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a:ln/>
        </p:spPr>
      </p:sp>
      <p:sp>
        <p:nvSpPr>
          <p:cNvPr id="302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Due to the diverse needs from subscriber mobile apps and M2M apps, we need to support fine-grained policies such as video transcoder, content filtering, fleet tracking.</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We wan three things. First, we want unified control of data plane. Second, we would like to flexibly control routing and Internet exit points. Third, </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Given the different needs of subscribers and the many user scenarios of machine type communication (also known as Internet of Things), we would like to design the network for high performance and scalable support of fine-grained policies. </a:t>
            </a:r>
          </a:p>
        </p:txBody>
      </p:sp>
      <p:sp>
        <p:nvSpPr>
          <p:cNvPr id="302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8A46115-A4B3-6D41-B10D-5972FED8377D}" type="slidenum">
              <a:rPr lang="en-US" sz="1300" b="0">
                <a:solidFill>
                  <a:srgbClr val="000000"/>
                </a:solidFill>
                <a:latin typeface="Times New Roman" charset="0"/>
              </a:rPr>
              <a:pPr eaLnBrk="1" hangingPunct="1"/>
              <a:t>17</a:t>
            </a:fld>
            <a:endParaRPr lang="en-US" sz="1300" b="0">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a:ln/>
        </p:spPr>
      </p:sp>
      <p:sp>
        <p:nvSpPr>
          <p:cNvPr id="305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We will apply the principle of design-in-the-large to address the challenges. We leverage the strength of the numerous access switches. In our system design, we move the packet classification function to the access edge. We offload controller tasks to switch local agent. For example, we can cache service policies. We do not need the controller involvement for flows which matches cached policies. </a:t>
            </a:r>
          </a:p>
          <a:p>
            <a:r>
              <a:rPr lang="en-US">
                <a:ea typeface="ＭＳ Ｐゴシック" charset="0"/>
                <a:cs typeface="ＭＳ Ｐゴシック" charset="0"/>
              </a:rPr>
              <a:t>We use intelligent algorithms to enforce policy consistency under mobility and reduce the number of rules we put in switches.</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We would like to move the service functions out of P-GW. To support fine-grained polices, we will need intelligent algorithms to minimizes the number of service routing entries in switch tables.  </a:t>
            </a:r>
          </a:p>
        </p:txBody>
      </p:sp>
      <p:sp>
        <p:nvSpPr>
          <p:cNvPr id="305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E703A1-EDC1-C845-A675-F149BD7DF319}" type="slidenum">
              <a:rPr lang="en-US" sz="1300" b="0">
                <a:solidFill>
                  <a:srgbClr val="000000"/>
                </a:solidFill>
                <a:latin typeface="Times New Roman" charset="0"/>
              </a:rPr>
              <a:pPr eaLnBrk="1" hangingPunct="1"/>
              <a:t>18</a:t>
            </a:fld>
            <a:endParaRPr lang="en-US" sz="1300" b="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Niksun, April 3rd, 2014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Niksun, April 3rd, 2014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Niksun, April 3rd, 2014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900" b="0" smtClean="0"/>
            </a:lvl1pPr>
          </a:lstStyle>
          <a:p>
            <a:pPr algn="ctr" fontAlgn="base">
              <a:spcBef>
                <a:spcPct val="0"/>
              </a:spcBef>
              <a:spcAft>
                <a:spcPct val="0"/>
              </a:spcAft>
              <a:defRPr/>
            </a:pPr>
            <a:r>
              <a:rPr lang="en-US" smtClean="0">
                <a:solidFill>
                  <a:prstClr val="black"/>
                </a:solidFill>
                <a:latin typeface="Helvetica" charset="0"/>
                <a:ea typeface="ＭＳ Ｐゴシック" charset="0"/>
                <a:cs typeface="ＭＳ Ｐゴシック" charset="0"/>
              </a:rPr>
              <a:t>3/10/14</a:t>
            </a:r>
            <a:endParaRPr lang="en-US" dirty="0">
              <a:solidFill>
                <a:prstClr val="black"/>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dirty="0" smtClean="0">
                <a:latin typeface="Helvetica" pitchFamily="-111" charset="0"/>
                <a:ea typeface="+mn-ea"/>
                <a:cs typeface="+mn-cs"/>
              </a:defRPr>
            </a:lvl1pPr>
          </a:lstStyle>
          <a:p>
            <a:pPr algn="ctr" fontAlgn="base">
              <a:spcBef>
                <a:spcPct val="0"/>
              </a:spcBef>
              <a:spcAft>
                <a:spcPct val="0"/>
              </a:spcAft>
              <a:defRPr/>
            </a:pPr>
            <a:r>
              <a:rPr lang="en-US" smtClean="0">
                <a:solidFill>
                  <a:prstClr val="black"/>
                </a:solidFill>
              </a:rPr>
              <a:t>Niksun, April 3rd, 2014</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0C7B7B-8AA0-0B40-91B3-30337F97301A}" type="slidenum">
              <a:rPr lang="en-US"/>
              <a:pPr>
                <a:defRPr/>
              </a:pPr>
              <a:t>‹#›</a:t>
            </a:fld>
            <a:endParaRPr lang="en-US"/>
          </a:p>
        </p:txBody>
      </p:sp>
    </p:spTree>
    <p:extLst>
      <p:ext uri="{BB962C8B-B14F-4D97-AF65-F5344CB8AC3E}">
        <p14:creationId xmlns:p14="http://schemas.microsoft.com/office/powerpoint/2010/main" val="3306650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chemeClr val="bg1">
                    <a:lumMod val="65000"/>
                  </a:schemeClr>
                </a:solidFill>
              </a:defRPr>
            </a:lvl1p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3/10/14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dirty="0" smtClean="0">
                <a:solidFill>
                  <a:srgbClr val="A6A6A6"/>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a:p>
        </p:txBody>
      </p:sp>
      <p:sp>
        <p:nvSpPr>
          <p:cNvPr id="6" name="Slide Number Placeholder 5"/>
          <p:cNvSpPr>
            <a:spLocks noGrp="1"/>
          </p:cNvSpPr>
          <p:nvPr>
            <p:ph type="sldNum" sz="quarter" idx="12"/>
          </p:nvPr>
        </p:nvSpPr>
        <p:spPr>
          <a:xfrm>
            <a:off x="7010400" y="6348413"/>
            <a:ext cx="2133600" cy="365125"/>
          </a:xfrm>
        </p:spPr>
        <p:txBody>
          <a:bodyPr/>
          <a:lstStyle>
            <a:lvl1pPr>
              <a:defRPr sz="1000" b="0" smtClean="0">
                <a:solidFill>
                  <a:schemeClr val="bg1">
                    <a:lumMod val="75000"/>
                  </a:schemeClr>
                </a:solidFill>
              </a:defRPr>
            </a:lvl1pPr>
          </a:lstStyle>
          <a:p>
            <a:pPr>
              <a:defRPr/>
            </a:pPr>
            <a:fld id="{B45347CE-1D94-0D4D-BA6B-9E3BD1EFDB5C}"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292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7B7D34-0A47-4149-8CFB-1D3EC6C70A20}" type="slidenum">
              <a:rPr lang="en-US"/>
              <a:pPr>
                <a:defRPr/>
              </a:pPr>
              <a:t>‹#›</a:t>
            </a:fld>
            <a:endParaRPr lang="en-US"/>
          </a:p>
        </p:txBody>
      </p:sp>
    </p:spTree>
    <p:extLst>
      <p:ext uri="{BB962C8B-B14F-4D97-AF65-F5344CB8AC3E}">
        <p14:creationId xmlns:p14="http://schemas.microsoft.com/office/powerpoint/2010/main" val="282555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1967B56-13E6-9643-A078-D10AE76F5A32}" type="slidenum">
              <a:rPr lang="en-US"/>
              <a:pPr>
                <a:defRPr/>
              </a:pPr>
              <a:t>‹#›</a:t>
            </a:fld>
            <a:endParaRPr lang="en-US"/>
          </a:p>
        </p:txBody>
      </p:sp>
    </p:spTree>
    <p:extLst>
      <p:ext uri="{BB962C8B-B14F-4D97-AF65-F5344CB8AC3E}">
        <p14:creationId xmlns:p14="http://schemas.microsoft.com/office/powerpoint/2010/main" val="199425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8B04C28-EEEB-7747-9A74-EEA5E1CDB6F4}" type="slidenum">
              <a:rPr lang="en-US"/>
              <a:pPr>
                <a:defRPr/>
              </a:pPr>
              <a:t>‹#›</a:t>
            </a:fld>
            <a:endParaRPr lang="en-US"/>
          </a:p>
        </p:txBody>
      </p:sp>
    </p:spTree>
    <p:extLst>
      <p:ext uri="{BB962C8B-B14F-4D97-AF65-F5344CB8AC3E}">
        <p14:creationId xmlns:p14="http://schemas.microsoft.com/office/powerpoint/2010/main" val="325636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smtClean="0">
                <a:solidFill>
                  <a:srgbClr val="BFBFBF"/>
                </a:solidFill>
              </a:defRPr>
            </a:lvl1pPr>
          </a:lstStyle>
          <a:p>
            <a:pPr fontAlgn="base">
              <a:spcBef>
                <a:spcPct val="0"/>
              </a:spcBef>
              <a:spcAft>
                <a:spcPct val="0"/>
              </a:spcAft>
              <a:defRPr/>
            </a:pPr>
            <a:r>
              <a:rPr lang="en-US" b="1" smtClean="0">
                <a:latin typeface="Helvetica" charset="0"/>
                <a:ea typeface="ＭＳ Ｐゴシック" charset="0"/>
                <a:cs typeface="ＭＳ Ｐゴシック" charset="0"/>
              </a:rPr>
              <a:t>3/10/14</a:t>
            </a:r>
            <a:endParaRPr lang="en-US" b="1" dirty="0">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5651996-7F06-8843-B2FA-6BDE4D59C749}" type="slidenum">
              <a:rPr lang="en-US"/>
              <a:pPr>
                <a:defRPr/>
              </a:pPr>
              <a:t>‹#›</a:t>
            </a:fld>
            <a:endParaRPr lang="en-US"/>
          </a:p>
        </p:txBody>
      </p:sp>
    </p:spTree>
    <p:extLst>
      <p:ext uri="{BB962C8B-B14F-4D97-AF65-F5344CB8AC3E}">
        <p14:creationId xmlns:p14="http://schemas.microsoft.com/office/powerpoint/2010/main" val="198513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E5EB949-13C1-F04B-92AA-48360C49D265}" type="slidenum">
              <a:rPr lang="en-US"/>
              <a:pPr>
                <a:defRPr/>
              </a:pPr>
              <a:t>‹#›</a:t>
            </a:fld>
            <a:endParaRPr lang="en-US"/>
          </a:p>
        </p:txBody>
      </p:sp>
    </p:spTree>
    <p:extLst>
      <p:ext uri="{BB962C8B-B14F-4D97-AF65-F5344CB8AC3E}">
        <p14:creationId xmlns:p14="http://schemas.microsoft.com/office/powerpoint/2010/main" val="374794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000" b="0" smtClean="0">
                <a:solidFill>
                  <a:srgbClr val="BFBFBF"/>
                </a:solidFill>
                <a:latin typeface="Helvetica" pitchFamily="-111" charset="0"/>
                <a:ea typeface="+mn-ea"/>
                <a:cs typeface="+mn-cs"/>
              </a:defRPr>
            </a:lvl1pPr>
          </a:lstStyle>
          <a:p>
            <a:pPr fontAlgn="base">
              <a:spcBef>
                <a:spcPct val="0"/>
              </a:spcBef>
              <a:spcAft>
                <a:spcPct val="0"/>
              </a:spcAft>
              <a:defRPr/>
            </a:pPr>
            <a:r>
              <a:rPr lang="en-US" smtClean="0"/>
              <a:t>Niksun, April 3rd, 2014</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C86D8D5-87E2-2748-B6E4-DCDC24726602}" type="slidenum">
              <a:rPr lang="en-US"/>
              <a:pPr>
                <a:defRPr/>
              </a:pPr>
              <a:t>‹#›</a:t>
            </a:fld>
            <a:endParaRPr lang="en-US"/>
          </a:p>
        </p:txBody>
      </p:sp>
    </p:spTree>
    <p:extLst>
      <p:ext uri="{BB962C8B-B14F-4D97-AF65-F5344CB8AC3E}">
        <p14:creationId xmlns:p14="http://schemas.microsoft.com/office/powerpoint/2010/main" val="1097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Niksun, April 3rd, 2014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E633A15-FDBA-0144-9859-8E2E3303D689}" type="slidenum">
              <a:rPr lang="en-US"/>
              <a:pPr>
                <a:defRPr/>
              </a:pPr>
              <a:t>‹#›</a:t>
            </a:fld>
            <a:endParaRPr lang="en-US"/>
          </a:p>
        </p:txBody>
      </p:sp>
    </p:spTree>
    <p:extLst>
      <p:ext uri="{BB962C8B-B14F-4D97-AF65-F5344CB8AC3E}">
        <p14:creationId xmlns:p14="http://schemas.microsoft.com/office/powerpoint/2010/main" val="233417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000" b="0" smtClean="0">
                <a:solidFill>
                  <a:srgbClr val="BFBFBF"/>
                </a:solidFill>
              </a:defRPr>
            </a:lvl1pPr>
          </a:lstStyle>
          <a:p>
            <a:pP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361ADB-3B2E-CC40-B3CF-499D2FD2618E}" type="slidenum">
              <a:rPr lang="en-US"/>
              <a:pPr>
                <a:defRPr/>
              </a:pPr>
              <a:t>‹#›</a:t>
            </a:fld>
            <a:endParaRPr lang="en-US"/>
          </a:p>
        </p:txBody>
      </p:sp>
    </p:spTree>
    <p:extLst>
      <p:ext uri="{BB962C8B-B14F-4D97-AF65-F5344CB8AC3E}">
        <p14:creationId xmlns:p14="http://schemas.microsoft.com/office/powerpoint/2010/main" val="2595791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defRPr>
            </a:lvl1pPr>
          </a:lstStyle>
          <a:p>
            <a:pPr algn="ctr" fontAlgn="base">
              <a:spcBef>
                <a:spcPct val="0"/>
              </a:spcBef>
              <a:spcAft>
                <a:spcPct val="0"/>
              </a:spcAft>
              <a:defRPr/>
            </a:pPr>
            <a:r>
              <a:rPr lang="en-US" smtClean="0">
                <a:latin typeface="Helvetica" charset="0"/>
                <a:ea typeface="ＭＳ Ｐゴシック" charset="0"/>
                <a:cs typeface="ＭＳ Ｐゴシック" charset="0"/>
              </a:rPr>
              <a:t>3/10/14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000" b="0" smtClean="0">
                <a:solidFill>
                  <a:srgbClr val="BFBFBF"/>
                </a:solidFill>
                <a:latin typeface="Helvetica" pitchFamily="-111" charset="0"/>
                <a:ea typeface="+mn-ea"/>
                <a:cs typeface="+mn-cs"/>
              </a:defRPr>
            </a:lvl1pPr>
          </a:lstStyle>
          <a:p>
            <a:pPr algn="ctr" fontAlgn="base">
              <a:spcBef>
                <a:spcPct val="0"/>
              </a:spcBef>
              <a:spcAft>
                <a:spcPct val="0"/>
              </a:spcAft>
              <a:defRPr/>
            </a:pPr>
            <a:r>
              <a:rPr lang="en-US" smtClean="0"/>
              <a:t>Niksun, April 3rd, 2014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6709DC-3BCC-C24F-BF8F-FB33D7ED5681}" type="slidenum">
              <a:rPr lang="en-US"/>
              <a:pPr>
                <a:defRPr/>
              </a:pPr>
              <a:t>‹#›</a:t>
            </a:fld>
            <a:endParaRPr lang="en-US"/>
          </a:p>
        </p:txBody>
      </p:sp>
    </p:spTree>
    <p:extLst>
      <p:ext uri="{BB962C8B-B14F-4D97-AF65-F5344CB8AC3E}">
        <p14:creationId xmlns:p14="http://schemas.microsoft.com/office/powerpoint/2010/main" val="1193296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27462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9385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3"/>
            <a:ext cx="7494587"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04394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lstStyle>
            <a:lvl1pPr>
              <a:buClr>
                <a:srgbClr val="3D85C6"/>
              </a:buClr>
              <a:defRPr>
                <a:solidFill>
                  <a:srgbClr val="3D85C6"/>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lstStyle>
            <a:lvl1pPr>
              <a:buClr>
                <a:srgbClr val="434343"/>
              </a:buClr>
              <a:defRPr>
                <a:solidFill>
                  <a:srgbClr val="434343"/>
                </a:solidFill>
              </a:defRPr>
            </a:lvl1pPr>
            <a:lvl2pPr indent="457200">
              <a:buClr>
                <a:schemeClr val="dk2"/>
              </a:buClr>
              <a:defRPr>
                <a:solidFill>
                  <a:schemeClr val="dk2"/>
                </a:solidFill>
              </a:defRPr>
            </a:lvl2pPr>
            <a:lvl3pPr indent="914400">
              <a:buClr>
                <a:srgbClr val="CC0000"/>
              </a:buClr>
              <a:defRPr>
                <a:solidFill>
                  <a:srgbClr val="CC0000"/>
                </a:solidFill>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013611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98404-23E7-D046-82C1-4C611847EB4F}" type="slidenum">
              <a:rPr lang="en-US"/>
              <a:pPr>
                <a:defRPr/>
              </a:pPr>
              <a:t>‹#›</a:t>
            </a:fld>
            <a:endParaRPr lang="en-US"/>
          </a:p>
        </p:txBody>
      </p:sp>
    </p:spTree>
    <p:extLst>
      <p:ext uri="{BB962C8B-B14F-4D97-AF65-F5344CB8AC3E}">
        <p14:creationId xmlns:p14="http://schemas.microsoft.com/office/powerpoint/2010/main" val="236846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CF04ED3-472D-2044-BA11-A836175B9809}" type="slidenum">
              <a:rPr lang="en-US"/>
              <a:pPr>
                <a:defRPr/>
              </a:pPr>
              <a:t>‹#›</a:t>
            </a:fld>
            <a:endParaRPr lang="en-US"/>
          </a:p>
        </p:txBody>
      </p:sp>
    </p:spTree>
    <p:extLst>
      <p:ext uri="{BB962C8B-B14F-4D97-AF65-F5344CB8AC3E}">
        <p14:creationId xmlns:p14="http://schemas.microsoft.com/office/powerpoint/2010/main" val="1839299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FAED078-0874-8D4B-9153-D291AB940D68}" type="slidenum">
              <a:rPr lang="en-US"/>
              <a:pPr>
                <a:defRPr/>
              </a:pPr>
              <a:t>‹#›</a:t>
            </a:fld>
            <a:endParaRPr lang="en-US"/>
          </a:p>
        </p:txBody>
      </p:sp>
    </p:spTree>
    <p:extLst>
      <p:ext uri="{BB962C8B-B14F-4D97-AF65-F5344CB8AC3E}">
        <p14:creationId xmlns:p14="http://schemas.microsoft.com/office/powerpoint/2010/main" val="324063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3/10/14</a:t>
            </a:r>
            <a:endParaRPr lang="en-US"/>
          </a:p>
        </p:txBody>
      </p:sp>
      <p:sp>
        <p:nvSpPr>
          <p:cNvPr id="5" name="Footer Placeholder 4"/>
          <p:cNvSpPr>
            <a:spLocks noGrp="1"/>
          </p:cNvSpPr>
          <p:nvPr>
            <p:ph type="ftr" sz="quarter" idx="11"/>
          </p:nvPr>
        </p:nvSpPr>
        <p:spPr/>
        <p:txBody>
          <a:bodyPr/>
          <a:lstStyle/>
          <a:p>
            <a:r>
              <a:rPr lang="en-US" smtClean="0"/>
              <a:t>Niksun, April 3rd, 2014</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C78F9A8-DFFA-BB48-B459-CC90A218D58C}" type="slidenum">
              <a:rPr lang="en-US"/>
              <a:pPr>
                <a:defRPr/>
              </a:pPr>
              <a:t>‹#›</a:t>
            </a:fld>
            <a:endParaRPr lang="en-US"/>
          </a:p>
        </p:txBody>
      </p:sp>
    </p:spTree>
    <p:extLst>
      <p:ext uri="{BB962C8B-B14F-4D97-AF65-F5344CB8AC3E}">
        <p14:creationId xmlns:p14="http://schemas.microsoft.com/office/powerpoint/2010/main" val="488756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C155491-3D98-0241-9F2B-9AEC1ED27F34}" type="slidenum">
              <a:rPr lang="en-US"/>
              <a:pPr>
                <a:defRPr/>
              </a:pPr>
              <a:t>‹#›</a:t>
            </a:fld>
            <a:endParaRPr lang="en-US"/>
          </a:p>
        </p:txBody>
      </p:sp>
    </p:spTree>
    <p:extLst>
      <p:ext uri="{BB962C8B-B14F-4D97-AF65-F5344CB8AC3E}">
        <p14:creationId xmlns:p14="http://schemas.microsoft.com/office/powerpoint/2010/main" val="1705619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999311-4197-644B-A51E-96EF2AB08B19}" type="slidenum">
              <a:rPr lang="en-US"/>
              <a:pPr>
                <a:defRPr/>
              </a:pPr>
              <a:t>‹#›</a:t>
            </a:fld>
            <a:endParaRPr lang="en-US"/>
          </a:p>
        </p:txBody>
      </p:sp>
    </p:spTree>
    <p:extLst>
      <p:ext uri="{BB962C8B-B14F-4D97-AF65-F5344CB8AC3E}">
        <p14:creationId xmlns:p14="http://schemas.microsoft.com/office/powerpoint/2010/main" val="1323754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227DD39-196F-C647-888E-9DA98647AFEC}" type="slidenum">
              <a:rPr lang="en-US"/>
              <a:pPr>
                <a:defRPr/>
              </a:pPr>
              <a:t>‹#›</a:t>
            </a:fld>
            <a:endParaRPr lang="en-US"/>
          </a:p>
        </p:txBody>
      </p:sp>
    </p:spTree>
    <p:extLst>
      <p:ext uri="{BB962C8B-B14F-4D97-AF65-F5344CB8AC3E}">
        <p14:creationId xmlns:p14="http://schemas.microsoft.com/office/powerpoint/2010/main" val="663766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D66555E-9E8C-9A4C-B246-C01EEA97BD7E}" type="slidenum">
              <a:rPr lang="en-US"/>
              <a:pPr>
                <a:defRPr/>
              </a:pPr>
              <a:t>‹#›</a:t>
            </a:fld>
            <a:endParaRPr lang="en-US"/>
          </a:p>
        </p:txBody>
      </p:sp>
    </p:spTree>
    <p:extLst>
      <p:ext uri="{BB962C8B-B14F-4D97-AF65-F5344CB8AC3E}">
        <p14:creationId xmlns:p14="http://schemas.microsoft.com/office/powerpoint/2010/main" val="3508214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940B666-0D80-4343-9977-69B86309C00E}" type="slidenum">
              <a:rPr lang="en-US"/>
              <a:pPr>
                <a:defRPr/>
              </a:pPr>
              <a:t>‹#›</a:t>
            </a:fld>
            <a:endParaRPr lang="en-US"/>
          </a:p>
        </p:txBody>
      </p:sp>
    </p:spTree>
    <p:extLst>
      <p:ext uri="{BB962C8B-B14F-4D97-AF65-F5344CB8AC3E}">
        <p14:creationId xmlns:p14="http://schemas.microsoft.com/office/powerpoint/2010/main" val="589230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DE02CC0-15D3-1640-A87E-1201F147AD8E}" type="slidenum">
              <a:rPr lang="en-US"/>
              <a:pPr>
                <a:defRPr/>
              </a:pPr>
              <a:t>‹#›</a:t>
            </a:fld>
            <a:endParaRPr lang="en-US"/>
          </a:p>
        </p:txBody>
      </p:sp>
    </p:spTree>
    <p:extLst>
      <p:ext uri="{BB962C8B-B14F-4D97-AF65-F5344CB8AC3E}">
        <p14:creationId xmlns:p14="http://schemas.microsoft.com/office/powerpoint/2010/main" val="1728464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6617DF3-9FF0-6C42-8E7D-D4E6116A7F29}" type="slidenum">
              <a:rPr lang="en-US"/>
              <a:pPr>
                <a:defRPr/>
              </a:pPr>
              <a:t>‹#›</a:t>
            </a:fld>
            <a:endParaRPr lang="en-US"/>
          </a:p>
        </p:txBody>
      </p:sp>
    </p:spTree>
    <p:extLst>
      <p:ext uri="{BB962C8B-B14F-4D97-AF65-F5344CB8AC3E}">
        <p14:creationId xmlns:p14="http://schemas.microsoft.com/office/powerpoint/2010/main" val="1620209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588"/>
            <a:ext cx="9339263" cy="1219201"/>
          </a:xfrm>
          <a:prstGeom prst="rect">
            <a:avLst/>
          </a:prstGeom>
          <a:solidFill>
            <a:schemeClr val="bg1"/>
          </a:solidFill>
          <a:ln>
            <a:noFill/>
          </a:ln>
          <a:effectLst>
            <a:outerShdw blurRad="25400"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latin typeface="Gill Sans Light"/>
              <a:ea typeface="ＭＳ Ｐゴシック" charset="-128"/>
              <a:cs typeface="ＭＳ Ｐゴシック" charset="-128"/>
            </a:endParaRPr>
          </a:p>
        </p:txBody>
      </p:sp>
      <p:sp>
        <p:nvSpPr>
          <p:cNvPr id="2" name="Title 1"/>
          <p:cNvSpPr>
            <a:spLocks noGrp="1"/>
          </p:cNvSpPr>
          <p:nvPr>
            <p:ph type="ctrTitle"/>
          </p:nvPr>
        </p:nvSpPr>
        <p:spPr>
          <a:xfrm>
            <a:off x="685800" y="2057400"/>
            <a:ext cx="7772400" cy="1066800"/>
          </a:xfrm>
        </p:spPr>
        <p:txBody>
          <a:bodyPr anchor="t"/>
          <a:lstStyle>
            <a:lvl1pPr>
              <a:defRPr sz="95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7369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37992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066800"/>
          </a:xfrm>
        </p:spPr>
        <p:txBody>
          <a:bodyPr anchor="t"/>
          <a:lstStyle>
            <a:lvl1pPr>
              <a:defRPr sz="95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25177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1294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3/10/14</a:t>
            </a:r>
            <a:endParaRPr lang="en-US"/>
          </a:p>
        </p:txBody>
      </p:sp>
      <p:sp>
        <p:nvSpPr>
          <p:cNvPr id="6" name="Footer Placeholder 5"/>
          <p:cNvSpPr>
            <a:spLocks noGrp="1"/>
          </p:cNvSpPr>
          <p:nvPr>
            <p:ph type="ftr" sz="quarter" idx="11"/>
          </p:nvPr>
        </p:nvSpPr>
        <p:spPr/>
        <p:txBody>
          <a:bodyPr/>
          <a:lstStyle/>
          <a:p>
            <a:r>
              <a:rPr lang="en-US" smtClean="0"/>
              <a:t>Niksun, April 3rd, 2014</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4"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5"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AD316787-6633-4A43-8F8E-ECD31E2C4889}" type="slidenum">
              <a:rPr lang="en-US"/>
              <a:pPr>
                <a:defRPr/>
              </a:pPr>
              <a:t>‹#›</a:t>
            </a:fld>
            <a:endParaRPr lang="en-US"/>
          </a:p>
        </p:txBody>
      </p:sp>
    </p:spTree>
    <p:extLst>
      <p:ext uri="{BB962C8B-B14F-4D97-AF65-F5344CB8AC3E}">
        <p14:creationId xmlns:p14="http://schemas.microsoft.com/office/powerpoint/2010/main" val="1746001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8055"/>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8E002695-BCC6-374F-9971-B3A0017A5928}" type="slidenum">
              <a:rPr lang="en-US"/>
              <a:pPr>
                <a:defRPr/>
              </a:pPr>
              <a:t>‹#›</a:t>
            </a:fld>
            <a:endParaRPr lang="en-US"/>
          </a:p>
        </p:txBody>
      </p:sp>
    </p:spTree>
    <p:extLst>
      <p:ext uri="{BB962C8B-B14F-4D97-AF65-F5344CB8AC3E}">
        <p14:creationId xmlns:p14="http://schemas.microsoft.com/office/powerpoint/2010/main" val="1928653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C3CA3747-C156-B445-B2F1-000265ED6ECC}" type="slidenum">
              <a:rPr lang="en-US"/>
              <a:pPr>
                <a:defRPr/>
              </a:pPr>
              <a:t>‹#›</a:t>
            </a:fld>
            <a:endParaRPr lang="en-US"/>
          </a:p>
        </p:txBody>
      </p:sp>
    </p:spTree>
    <p:extLst>
      <p:ext uri="{BB962C8B-B14F-4D97-AF65-F5344CB8AC3E}">
        <p14:creationId xmlns:p14="http://schemas.microsoft.com/office/powerpoint/2010/main" val="267629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6"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7"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9C86391A-E2B7-A84B-BC90-A054803E08A9}" type="slidenum">
              <a:rPr lang="en-US"/>
              <a:pPr>
                <a:defRPr/>
              </a:pPr>
              <a:t>‹#›</a:t>
            </a:fld>
            <a:endParaRPr lang="en-US"/>
          </a:p>
        </p:txBody>
      </p:sp>
    </p:spTree>
    <p:extLst>
      <p:ext uri="{BB962C8B-B14F-4D97-AF65-F5344CB8AC3E}">
        <p14:creationId xmlns:p14="http://schemas.microsoft.com/office/powerpoint/2010/main" val="3415376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8"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9"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CDC6F20F-78A8-DD46-809D-F4A0C28FDFBA}" type="slidenum">
              <a:rPr lang="en-US"/>
              <a:pPr>
                <a:defRPr/>
              </a:pPr>
              <a:t>‹#›</a:t>
            </a:fld>
            <a:endParaRPr lang="en-US"/>
          </a:p>
        </p:txBody>
      </p:sp>
    </p:spTree>
    <p:extLst>
      <p:ext uri="{BB962C8B-B14F-4D97-AF65-F5344CB8AC3E}">
        <p14:creationId xmlns:p14="http://schemas.microsoft.com/office/powerpoint/2010/main" val="68344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lvl1pPr>
              <a:defRPr sz="55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4"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5"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692D9C2C-6319-9245-B21E-8B1D383CDBB9}" type="slidenum">
              <a:rPr lang="en-US"/>
              <a:pPr>
                <a:defRPr/>
              </a:pPr>
              <a:t>‹#›</a:t>
            </a:fld>
            <a:endParaRPr lang="en-US"/>
          </a:p>
        </p:txBody>
      </p:sp>
    </p:spTree>
    <p:extLst>
      <p:ext uri="{BB962C8B-B14F-4D97-AF65-F5344CB8AC3E}">
        <p14:creationId xmlns:p14="http://schemas.microsoft.com/office/powerpoint/2010/main" val="23325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3"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4"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63E48B0B-0510-CE4F-AC05-EF96CBCD2671}" type="slidenum">
              <a:rPr lang="en-US"/>
              <a:pPr>
                <a:defRPr/>
              </a:pPr>
              <a:t>‹#›</a:t>
            </a:fld>
            <a:endParaRPr lang="en-US"/>
          </a:p>
        </p:txBody>
      </p:sp>
    </p:spTree>
    <p:extLst>
      <p:ext uri="{BB962C8B-B14F-4D97-AF65-F5344CB8AC3E}">
        <p14:creationId xmlns:p14="http://schemas.microsoft.com/office/powerpoint/2010/main" val="2379331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6"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7"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61072348-003C-7846-9A75-5CC1B1372351}" type="slidenum">
              <a:rPr lang="en-US"/>
              <a:pPr>
                <a:defRPr/>
              </a:pPr>
              <a:t>‹#›</a:t>
            </a:fld>
            <a:endParaRPr lang="en-US"/>
          </a:p>
        </p:txBody>
      </p:sp>
    </p:spTree>
    <p:extLst>
      <p:ext uri="{BB962C8B-B14F-4D97-AF65-F5344CB8AC3E}">
        <p14:creationId xmlns:p14="http://schemas.microsoft.com/office/powerpoint/2010/main" val="3463393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6"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7"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F00ABD48-2C34-5747-8A77-9F25F4DBEE25}" type="slidenum">
              <a:rPr lang="en-US"/>
              <a:pPr>
                <a:defRPr/>
              </a:pPr>
              <a:t>‹#›</a:t>
            </a:fld>
            <a:endParaRPr lang="en-US"/>
          </a:p>
        </p:txBody>
      </p:sp>
    </p:spTree>
    <p:extLst>
      <p:ext uri="{BB962C8B-B14F-4D97-AF65-F5344CB8AC3E}">
        <p14:creationId xmlns:p14="http://schemas.microsoft.com/office/powerpoint/2010/main" val="1077594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9A6A09E9-0317-0F4E-BB2C-E5FECBA8DA19}" type="slidenum">
              <a:rPr lang="en-US"/>
              <a:pPr>
                <a:defRPr/>
              </a:pPr>
              <a:t>‹#›</a:t>
            </a:fld>
            <a:endParaRPr lang="en-US"/>
          </a:p>
        </p:txBody>
      </p:sp>
    </p:spTree>
    <p:extLst>
      <p:ext uri="{BB962C8B-B14F-4D97-AF65-F5344CB8AC3E}">
        <p14:creationId xmlns:p14="http://schemas.microsoft.com/office/powerpoint/2010/main" val="395872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3/10/14</a:t>
            </a:r>
            <a:endParaRPr lang="en-US"/>
          </a:p>
        </p:txBody>
      </p:sp>
      <p:sp>
        <p:nvSpPr>
          <p:cNvPr id="8" name="Footer Placeholder 7"/>
          <p:cNvSpPr>
            <a:spLocks noGrp="1"/>
          </p:cNvSpPr>
          <p:nvPr>
            <p:ph type="ftr" sz="quarter" idx="11"/>
          </p:nvPr>
        </p:nvSpPr>
        <p:spPr/>
        <p:txBody>
          <a:bodyPr/>
          <a:lstStyle/>
          <a:p>
            <a:r>
              <a:rPr lang="en-US" smtClean="0"/>
              <a:t>Niksun, April 3rd, 2014</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defTabSz="914400">
              <a:defRPr b="1">
                <a:ea typeface="ＭＳ Ｐゴシック" charset="0"/>
                <a:cs typeface="ＭＳ Ｐゴシック" charset="0"/>
              </a:defRPr>
            </a:lvl1pPr>
          </a:lstStyle>
          <a:p>
            <a:pPr>
              <a:defRPr/>
            </a:pPr>
            <a:r>
              <a:rPr lang="en-US" smtClean="0"/>
              <a:t>3/10/14</a:t>
            </a:r>
            <a:endParaRPr lang="en-US"/>
          </a:p>
        </p:txBody>
      </p:sp>
      <p:sp>
        <p:nvSpPr>
          <p:cNvPr id="5" name="Footer Placeholder 4"/>
          <p:cNvSpPr>
            <a:spLocks noGrp="1"/>
          </p:cNvSpPr>
          <p:nvPr>
            <p:ph type="ftr" sz="quarter" idx="11"/>
          </p:nvPr>
        </p:nvSpPr>
        <p:spPr/>
        <p:txBody>
          <a:bodyPr/>
          <a:lstStyle>
            <a:lvl1pPr defTabSz="914400">
              <a:defRPr b="1">
                <a:ea typeface="ＭＳ Ｐゴシック" charset="0"/>
                <a:cs typeface="ＭＳ Ｐゴシック" charset="0"/>
              </a:defRPr>
            </a:lvl1pPr>
          </a:lstStyle>
          <a:p>
            <a:pPr>
              <a:defRPr/>
            </a:pPr>
            <a:r>
              <a:rPr lang="en-US" smtClean="0"/>
              <a:t>Niksun, April 3rd, 2014</a:t>
            </a:r>
            <a:endParaRPr lang="en-US"/>
          </a:p>
        </p:txBody>
      </p:sp>
      <p:sp>
        <p:nvSpPr>
          <p:cNvPr id="6" name="Slide Number Placeholder 5"/>
          <p:cNvSpPr>
            <a:spLocks noGrp="1"/>
          </p:cNvSpPr>
          <p:nvPr>
            <p:ph type="sldNum" sz="quarter" idx="12"/>
          </p:nvPr>
        </p:nvSpPr>
        <p:spPr/>
        <p:txBody>
          <a:bodyPr/>
          <a:lstStyle>
            <a:lvl1pPr defTabSz="914400">
              <a:defRPr b="1">
                <a:ea typeface="ＭＳ Ｐゴシック" charset="0"/>
                <a:cs typeface="ＭＳ Ｐゴシック" charset="0"/>
              </a:defRPr>
            </a:lvl1pPr>
          </a:lstStyle>
          <a:p>
            <a:pPr>
              <a:defRPr/>
            </a:pPr>
            <a:fld id="{145B901D-E062-524E-8561-5AB77D4BA980}" type="slidenum">
              <a:rPr lang="en-US"/>
              <a:pPr>
                <a:defRPr/>
              </a:pPr>
              <a:t>‹#›</a:t>
            </a:fld>
            <a:endParaRPr lang="en-US"/>
          </a:p>
        </p:txBody>
      </p:sp>
    </p:spTree>
    <p:extLst>
      <p:ext uri="{BB962C8B-B14F-4D97-AF65-F5344CB8AC3E}">
        <p14:creationId xmlns:p14="http://schemas.microsoft.com/office/powerpoint/2010/main" val="3424853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724429"/>
          </a:xfrm>
        </p:spPr>
        <p:txBody>
          <a:bodyPr rtlCol="0"/>
          <a:lstStyle>
            <a:lvl1pPr>
              <a:defRPr b="1">
                <a:solidFill>
                  <a:srgbClr val="0078C0"/>
                </a:solidFill>
              </a:defRPr>
            </a:lvl1pPr>
          </a:lstStyle>
          <a:p>
            <a:r>
              <a:rPr lang="en-US" dirty="0"/>
              <a:t>Click to edit Master title style</a:t>
            </a:r>
          </a:p>
        </p:txBody>
      </p:sp>
      <p:sp>
        <p:nvSpPr>
          <p:cNvPr id="3" name="Rectangle 2"/>
          <p:cNvSpPr>
            <a:spLocks noGrp="1"/>
          </p:cNvSpPr>
          <p:nvPr>
            <p:ph type="body" idx="1"/>
          </p:nvPr>
        </p:nvSpPr>
        <p:spPr>
          <a:xfrm>
            <a:off x="457200" y="1286934"/>
            <a:ext cx="8229600" cy="4839230"/>
          </a:xfrm>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defTabSz="914400">
              <a:defRPr b="1" dirty="0">
                <a:ea typeface="ＭＳ Ｐゴシック" charset="0"/>
                <a:cs typeface="ＭＳ Ｐゴシック" charset="0"/>
              </a:defRPr>
            </a:lvl1pPr>
          </a:lstStyle>
          <a:p>
            <a:pPr>
              <a:defRPr/>
            </a:pPr>
            <a:r>
              <a:rPr lang="en-US" smtClean="0"/>
              <a:t>3/10/14</a:t>
            </a:r>
            <a:endParaRPr lang="en-US"/>
          </a:p>
        </p:txBody>
      </p:sp>
      <p:sp>
        <p:nvSpPr>
          <p:cNvPr id="5" name="Rectangle 5"/>
          <p:cNvSpPr>
            <a:spLocks noGrp="1" noChangeArrowheads="1"/>
          </p:cNvSpPr>
          <p:nvPr>
            <p:ph type="ftr" sz="quarter" idx="11"/>
          </p:nvPr>
        </p:nvSpPr>
        <p:spPr/>
        <p:txBody>
          <a:bodyPr/>
          <a:lstStyle>
            <a:lvl1pPr defTabSz="914400">
              <a:defRPr b="1" dirty="0">
                <a:ea typeface="ＭＳ Ｐゴシック" charset="0"/>
                <a:cs typeface="ＭＳ Ｐゴシック" charset="0"/>
              </a:defRPr>
            </a:lvl1pPr>
          </a:lstStyle>
          <a:p>
            <a:pPr>
              <a:defRPr/>
            </a:pPr>
            <a:r>
              <a:rPr lang="en-US" smtClean="0"/>
              <a:t>Niksun, April 3rd, 2014</a:t>
            </a:r>
            <a:endParaRPr lang="en-US"/>
          </a:p>
        </p:txBody>
      </p:sp>
      <p:sp>
        <p:nvSpPr>
          <p:cNvPr id="6" name="Rectangle 6"/>
          <p:cNvSpPr>
            <a:spLocks noGrp="1" noChangeArrowheads="1"/>
          </p:cNvSpPr>
          <p:nvPr>
            <p:ph type="sldNum" sz="quarter" idx="12"/>
          </p:nvPr>
        </p:nvSpPr>
        <p:spPr/>
        <p:txBody>
          <a:bodyPr/>
          <a:lstStyle>
            <a:lvl1pPr defTabSz="914400">
              <a:defRPr b="1">
                <a:ea typeface="ＭＳ Ｐゴシック" charset="0"/>
                <a:cs typeface="ＭＳ Ｐゴシック" charset="0"/>
              </a:defRPr>
            </a:lvl1pPr>
          </a:lstStyle>
          <a:p>
            <a:pPr>
              <a:defRPr/>
            </a:pPr>
            <a:fld id="{43C28F63-5E90-F348-9FA4-56906796F925}" type="slidenum">
              <a:rPr lang="en-US"/>
              <a:pPr>
                <a:defRPr/>
              </a:pPr>
              <a:t>‹#›</a:t>
            </a:fld>
            <a:endParaRPr lang="en-US" dirty="0"/>
          </a:p>
        </p:txBody>
      </p:sp>
    </p:spTree>
    <p:extLst>
      <p:ext uri="{BB962C8B-B14F-4D97-AF65-F5344CB8AC3E}">
        <p14:creationId xmlns:p14="http://schemas.microsoft.com/office/powerpoint/2010/main" val="334167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3/10/14</a:t>
            </a:r>
            <a:endParaRPr lang="en-US"/>
          </a:p>
        </p:txBody>
      </p:sp>
      <p:sp>
        <p:nvSpPr>
          <p:cNvPr id="4" name="Footer Placeholder 3"/>
          <p:cNvSpPr>
            <a:spLocks noGrp="1"/>
          </p:cNvSpPr>
          <p:nvPr>
            <p:ph type="ftr" sz="quarter" idx="11"/>
          </p:nvPr>
        </p:nvSpPr>
        <p:spPr/>
        <p:txBody>
          <a:bodyPr/>
          <a:lstStyle/>
          <a:p>
            <a:r>
              <a:rPr lang="en-US" smtClean="0"/>
              <a:t>Niksun, April 3rd, 2014</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3/10/14</a:t>
            </a:r>
            <a:endParaRPr lang="en-US"/>
          </a:p>
        </p:txBody>
      </p:sp>
      <p:sp>
        <p:nvSpPr>
          <p:cNvPr id="3" name="Footer Placeholder 2"/>
          <p:cNvSpPr>
            <a:spLocks noGrp="1"/>
          </p:cNvSpPr>
          <p:nvPr>
            <p:ph type="ftr" sz="quarter" idx="11"/>
          </p:nvPr>
        </p:nvSpPr>
        <p:spPr/>
        <p:txBody>
          <a:bodyPr/>
          <a:lstStyle/>
          <a:p>
            <a:r>
              <a:rPr lang="en-US" smtClean="0"/>
              <a:t>Niksun, April 3rd, 2014</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3/10/14</a:t>
            </a:r>
            <a:endParaRPr lang="en-US"/>
          </a:p>
        </p:txBody>
      </p:sp>
      <p:sp>
        <p:nvSpPr>
          <p:cNvPr id="6" name="Footer Placeholder 5"/>
          <p:cNvSpPr>
            <a:spLocks noGrp="1"/>
          </p:cNvSpPr>
          <p:nvPr>
            <p:ph type="ftr" sz="quarter" idx="11"/>
          </p:nvPr>
        </p:nvSpPr>
        <p:spPr/>
        <p:txBody>
          <a:bodyPr/>
          <a:lstStyle/>
          <a:p>
            <a:r>
              <a:rPr lang="en-US" smtClean="0"/>
              <a:t>Niksun, April 3rd, 2014</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3/10/14</a:t>
            </a:r>
            <a:endParaRPr lang="en-US"/>
          </a:p>
        </p:txBody>
      </p:sp>
      <p:sp>
        <p:nvSpPr>
          <p:cNvPr id="6" name="Footer Placeholder 5"/>
          <p:cNvSpPr>
            <a:spLocks noGrp="1"/>
          </p:cNvSpPr>
          <p:nvPr>
            <p:ph type="ftr" sz="quarter" idx="11"/>
          </p:nvPr>
        </p:nvSpPr>
        <p:spPr/>
        <p:txBody>
          <a:bodyPr/>
          <a:lstStyle/>
          <a:p>
            <a:r>
              <a:rPr lang="en-US" smtClean="0"/>
              <a:t>Niksun, April 3rd, 2014</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4.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3/10/14</a:t>
            </a:r>
            <a:endParaRPr lang="en-US"/>
          </a:p>
        </p:txBody>
      </p:sp>
      <p:sp>
        <p:nvSpPr>
          <p:cNvPr id="5" name="Footer Placeholder 4"/>
          <p:cNvSpPr>
            <a:spLocks noGrp="1"/>
          </p:cNvSpPr>
          <p:nvPr>
            <p:ph type="ftr" sz="quarter" idx="3"/>
          </p:nvPr>
        </p:nvSpPr>
        <p:spPr>
          <a:xfrm>
            <a:off x="2895600" y="6324600"/>
            <a:ext cx="31242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Niksun, April 3rd, 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000090"/>
          </a:solidFill>
          <a:latin typeface="Gill Sans Ligh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00000"/>
          </a:solidFill>
          <a:latin typeface="Gill Sans Ligh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Ligh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Ligh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Ligh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954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10400" y="-603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474A6753-0157-ED45-AFD3-6F3E5BEDFAA7}" type="slidenum">
              <a:rPr lang="en-US" b="1">
                <a:latin typeface="Helvetica" charset="0"/>
                <a:ea typeface="ＭＳ Ｐゴシック" charset="0"/>
                <a:cs typeface="ＭＳ Ｐゴシック" charset="0"/>
              </a:rPr>
              <a:pPr fontAlgn="base">
                <a:spcBef>
                  <a:spcPct val="0"/>
                </a:spcBef>
                <a:spcAft>
                  <a:spcPct val="0"/>
                </a:spcAft>
                <a:defRPr/>
              </a:pPr>
              <a:t>‹#›</a:t>
            </a:fld>
            <a:endParaRPr lang="en-US" b="1">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618643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457200" rtl="0" eaLnBrk="0" fontAlgn="base" hangingPunct="0">
        <a:spcBef>
          <a:spcPct val="0"/>
        </a:spcBef>
        <a:spcAft>
          <a:spcPct val="0"/>
        </a:spcAft>
        <a:defRPr sz="4400" kern="1200">
          <a:solidFill>
            <a:srgbClr val="000090"/>
          </a:solidFill>
          <a:latin typeface="Gill Sans Ligh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800000"/>
          </a:solidFill>
          <a:latin typeface="Gill Sans Ligh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Ligh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2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12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smtClean="0">
                <a:solidFill>
                  <a:prstClr val="black">
                    <a:tint val="75000"/>
                  </a:prstClr>
                </a:solidFill>
                <a:latin typeface="Calibri"/>
                <a:ea typeface="+mn-ea"/>
                <a:cs typeface="+mn-cs"/>
              </a:defRPr>
            </a:lvl1pPr>
          </a:lstStyle>
          <a:p>
            <a:pPr>
              <a:defRPr/>
            </a:pPr>
            <a:r>
              <a:rPr lang="en-US" smtClean="0"/>
              <a:t>3/10/14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r>
              <a:rPr lang="en-US" smtClean="0"/>
              <a:t>Niksun, April 3rd,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smtClean="0">
                <a:solidFill>
                  <a:prstClr val="black"/>
                </a:solidFill>
                <a:latin typeface="Calibri"/>
                <a:ea typeface="+mn-ea"/>
                <a:cs typeface="+mn-cs"/>
              </a:defRPr>
            </a:lvl1pPr>
          </a:lstStyle>
          <a:p>
            <a:pPr>
              <a:defRPr/>
            </a:pPr>
            <a:fld id="{92BA5936-972D-D342-8BA9-9226016DCA11}" type="slidenum">
              <a:rPr lang="en-US"/>
              <a:pPr>
                <a:defRPr/>
              </a:pPr>
              <a:t>‹#›</a:t>
            </a:fld>
            <a:endParaRPr lang="en-US" dirty="0"/>
          </a:p>
        </p:txBody>
      </p:sp>
    </p:spTree>
    <p:extLst>
      <p:ext uri="{BB962C8B-B14F-4D97-AF65-F5344CB8AC3E}">
        <p14:creationId xmlns:p14="http://schemas.microsoft.com/office/powerpoint/2010/main" val="31467125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457200" rtl="0" fontAlgn="base">
        <a:spcBef>
          <a:spcPct val="0"/>
        </a:spcBef>
        <a:spcAft>
          <a:spcPct val="0"/>
        </a:spcAft>
        <a:defRPr sz="4400" kern="1200">
          <a:solidFill>
            <a:srgbClr val="000090"/>
          </a:solidFill>
          <a:latin typeface="Gill Sans Ligh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rgbClr val="800000"/>
          </a:solidFill>
          <a:latin typeface="Gill Sans Ligh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Gill Sans Ligh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Gill Sans Ligh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Gill Sans Ligh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Gill Sans Ligh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22" name="Title Placeholder 1"/>
          <p:cNvSpPr>
            <a:spLocks noGrp="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23" name="Text Placeholder 2"/>
          <p:cNvSpPr>
            <a:spLocks noGrp="1"/>
          </p:cNvSpPr>
          <p:nvPr>
            <p:ph type="body" idx="1"/>
          </p:nvPr>
        </p:nvSpPr>
        <p:spPr bwMode="auto">
          <a:xfrm>
            <a:off x="457200" y="1951038"/>
            <a:ext cx="82296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defTabSz="457200">
              <a:defRPr sz="1200" b="0" dirty="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r>
              <a:rPr lang="en-US" smtClean="0"/>
              <a:t>3/10/14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b="0" dirty="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r>
              <a:rPr lang="en-US" smtClean="0"/>
              <a:t>Niksun, April 3rd,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b="0" smtClean="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fld id="{087412A9-3EAF-C54F-8314-36134FF3626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95138372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Gill Sans Light"/>
          <a:ea typeface="ＭＳ Ｐゴシック" pitchFamily="-65" charset="-128"/>
          <a:cs typeface="Gill Sans Light"/>
        </a:defRPr>
      </a:lvl1pPr>
      <a:lvl2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algn="l" defTabSz="457200" rtl="0" eaLnBrk="0" fontAlgn="base" hangingPunct="0">
        <a:spcBef>
          <a:spcPts val="2000"/>
        </a:spcBef>
        <a:spcAft>
          <a:spcPct val="0"/>
        </a:spcAft>
        <a:defRPr sz="3200" kern="1200">
          <a:solidFill>
            <a:schemeClr val="tx1"/>
          </a:solidFill>
          <a:latin typeface="Gill Sans Light"/>
          <a:ea typeface="ＭＳ Ｐゴシック" pitchFamily="-65" charset="-128"/>
          <a:cs typeface="Gill Sans Light"/>
        </a:defRPr>
      </a:lvl1pPr>
      <a:lvl2pPr marL="457200" indent="-228600" algn="l" defTabSz="457200" rtl="0" eaLnBrk="0" fontAlgn="base" hangingPunct="0">
        <a:spcBef>
          <a:spcPct val="0"/>
        </a:spcBef>
        <a:spcAft>
          <a:spcPct val="0"/>
        </a:spcAft>
        <a:buSzPct val="100000"/>
        <a:buFont typeface="Lucida Grande" charset="0"/>
        <a:buChar char="»"/>
        <a:defRPr sz="2700" kern="1200">
          <a:solidFill>
            <a:schemeClr val="tx1"/>
          </a:solidFill>
          <a:latin typeface="Gill Sans Light"/>
          <a:ea typeface="ＭＳ Ｐゴシック" pitchFamily="-65" charset="-128"/>
          <a:cs typeface="Gill Sans Light"/>
        </a:defRPr>
      </a:lvl2pPr>
      <a:lvl3pPr marL="776288" indent="-228600" algn="l" defTabSz="457200"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65" charset="-128"/>
          <a:cs typeface="Gill Sans Light"/>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65" charset="-128"/>
          <a:cs typeface="Gill Sans Light"/>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65" charset="-128"/>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1.emf"/><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image" Target="../media/image2.jp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8.xml"/><Relationship Id="rId3"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oleObject" Target="../embeddings/oleObject10.bin"/><Relationship Id="rId13" Type="http://schemas.openxmlformats.org/officeDocument/2006/relationships/oleObject" Target="../embeddings/oleObject11.bin"/><Relationship Id="rId14" Type="http://schemas.openxmlformats.org/officeDocument/2006/relationships/oleObject" Target="../embeddings/oleObject12.bin"/><Relationship Id="rId15" Type="http://schemas.openxmlformats.org/officeDocument/2006/relationships/image" Target="../media/image2.jpg"/><Relationship Id="rId16"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tags" Target="../tags/tag2.xml"/><Relationship Id="rId3" Type="http://schemas.openxmlformats.org/officeDocument/2006/relationships/slideLayout" Target="../slideLayouts/slideLayout41.xml"/><Relationship Id="rId4" Type="http://schemas.openxmlformats.org/officeDocument/2006/relationships/notesSlide" Target="../notesSlides/notesSlide7.xml"/><Relationship Id="rId5" Type="http://schemas.openxmlformats.org/officeDocument/2006/relationships/image" Target="../media/image7.png"/><Relationship Id="rId6" Type="http://schemas.openxmlformats.org/officeDocument/2006/relationships/image" Target="../media/image8.wmf"/><Relationship Id="rId7" Type="http://schemas.openxmlformats.org/officeDocument/2006/relationships/image" Target="../media/image9.wmf"/><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tags" Target="../tags/tag3.xml"/><Relationship Id="rId2"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image" Target="../media/image10.png"/><Relationship Id="rId13"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41.xml"/><Relationship Id="rId3" Type="http://schemas.openxmlformats.org/officeDocument/2006/relationships/notesSlide" Target="../notesSlides/notesSlide9.xml"/><Relationship Id="rId4" Type="http://schemas.openxmlformats.org/officeDocument/2006/relationships/image" Target="../media/image8.wmf"/><Relationship Id="rId5" Type="http://schemas.openxmlformats.org/officeDocument/2006/relationships/oleObject" Target="../embeddings/oleObject13.bin"/><Relationship Id="rId6" Type="http://schemas.openxmlformats.org/officeDocument/2006/relationships/image" Target="../media/image1.emf"/><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0"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image" Target="../media/image2.jp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7.bin"/><Relationship Id="rId5" Type="http://schemas.openxmlformats.org/officeDocument/2006/relationships/image" Target="../media/image1.e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image" Target="../media/image2.jpg"/><Relationship Id="rId1" Type="http://schemas.openxmlformats.org/officeDocument/2006/relationships/vmlDrawing" Target="../drawings/vmlDrawing5.vml"/><Relationship Id="rId2"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5"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533400" y="1447800"/>
            <a:ext cx="8040274" cy="2444045"/>
          </a:xfrm>
        </p:spPr>
        <p:txBody>
          <a:bodyPr/>
          <a:lstStyle/>
          <a:p>
            <a:pPr algn="l"/>
            <a:r>
              <a:rPr lang="en-US" sz="5400" dirty="0">
                <a:cs typeface="Gill Sans Light"/>
              </a:rPr>
              <a:t>Making </a:t>
            </a:r>
            <a:r>
              <a:rPr lang="en-US" sz="5400" dirty="0" smtClean="0">
                <a:cs typeface="Gill Sans Light"/>
              </a:rPr>
              <a:t>Cellular Networks Scalable </a:t>
            </a:r>
            <a:r>
              <a:rPr lang="en-US" sz="5400" dirty="0">
                <a:cs typeface="Gill Sans Light"/>
              </a:rPr>
              <a:t>and </a:t>
            </a:r>
            <a:r>
              <a:rPr lang="en-US" sz="5400" dirty="0" smtClean="0">
                <a:cs typeface="Gill Sans Light"/>
              </a:rPr>
              <a:t>Flexible</a:t>
            </a:r>
            <a:br>
              <a:rPr lang="en-US" sz="5400" dirty="0" smtClean="0">
                <a:cs typeface="Gill Sans Light"/>
              </a:rPr>
            </a:br>
            <a:endParaRPr lang="en-US" sz="5400" dirty="0">
              <a:cs typeface="Gill Sans Light"/>
            </a:endParaRPr>
          </a:p>
        </p:txBody>
      </p:sp>
      <p:sp>
        <p:nvSpPr>
          <p:cNvPr id="16388" name="Rectangle 30"/>
          <p:cNvSpPr>
            <a:spLocks noChangeArrowheads="1"/>
          </p:cNvSpPr>
          <p:nvPr/>
        </p:nvSpPr>
        <p:spPr bwMode="auto">
          <a:xfrm>
            <a:off x="536864" y="4267200"/>
            <a:ext cx="8036810" cy="1077218"/>
          </a:xfrm>
          <a:prstGeom prst="rect">
            <a:avLst/>
          </a:prstGeom>
          <a:noFill/>
          <a:ln w="9525">
            <a:noFill/>
            <a:miter lim="800000"/>
            <a:headEnd/>
            <a:tailEnd/>
          </a:ln>
        </p:spPr>
        <p:txBody>
          <a:bodyPr wrap="square">
            <a:prstTxWarp prst="textNoShape">
              <a:avLst/>
            </a:prstTxWarp>
            <a:spAutoFit/>
          </a:bodyPr>
          <a:lstStyle/>
          <a:p>
            <a:r>
              <a:rPr lang="en-US" sz="3200" dirty="0">
                <a:solidFill>
                  <a:srgbClr val="000090"/>
                </a:solidFill>
                <a:latin typeface="Gill Sans Light"/>
                <a:ea typeface="Gill Sans Light"/>
                <a:cs typeface="Gill Sans Light"/>
              </a:rPr>
              <a:t>Li Erran </a:t>
            </a:r>
            <a:r>
              <a:rPr lang="en-US" sz="3200" dirty="0" smtClean="0">
                <a:solidFill>
                  <a:srgbClr val="000090"/>
                </a:solidFill>
                <a:latin typeface="Gill Sans Light"/>
                <a:ea typeface="Gill Sans Light"/>
                <a:cs typeface="Gill Sans Light"/>
              </a:rPr>
              <a:t>Li</a:t>
            </a:r>
            <a:endParaRPr lang="en-US" sz="3200" dirty="0">
              <a:solidFill>
                <a:srgbClr val="000090"/>
              </a:solidFill>
              <a:latin typeface="Gill Sans Light"/>
              <a:ea typeface="Gill Sans Light"/>
              <a:cs typeface="Gill Sans Light"/>
            </a:endParaRPr>
          </a:p>
          <a:p>
            <a:r>
              <a:rPr lang="en-US" sz="3200" dirty="0">
                <a:solidFill>
                  <a:srgbClr val="000090"/>
                </a:solidFill>
                <a:latin typeface="Gill Sans Light"/>
                <a:ea typeface="Gill Sans Light"/>
                <a:cs typeface="Gill Sans Light"/>
              </a:rPr>
              <a:t>Bell Labs, Alcatel-</a:t>
            </a:r>
            <a:r>
              <a:rPr lang="en-US" sz="3200" dirty="0" smtClean="0">
                <a:solidFill>
                  <a:srgbClr val="000090"/>
                </a:solidFill>
                <a:latin typeface="Gill Sans Light"/>
                <a:ea typeface="Gill Sans Light"/>
                <a:cs typeface="Gill Sans Light"/>
              </a:rPr>
              <a:t>Lucent</a:t>
            </a:r>
            <a:endParaRPr lang="en-US" sz="3200" dirty="0">
              <a:solidFill>
                <a:srgbClr val="000090"/>
              </a:solidFill>
              <a:latin typeface="Gill Sans Light"/>
              <a:ea typeface="Gill Sans Light"/>
              <a:cs typeface="Gill Sans Light"/>
            </a:endParaRPr>
          </a:p>
        </p:txBody>
      </p:sp>
      <p:sp>
        <p:nvSpPr>
          <p:cNvPr id="4" name="Subtitle 2"/>
          <p:cNvSpPr txBox="1">
            <a:spLocks/>
          </p:cNvSpPr>
          <p:nvPr/>
        </p:nvSpPr>
        <p:spPr>
          <a:xfrm>
            <a:off x="533400" y="5562600"/>
            <a:ext cx="8805333" cy="9144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000090"/>
                </a:solidFill>
                <a:latin typeface="Gill Sans Light"/>
                <a:cs typeface="Gill Sans Light"/>
              </a:rPr>
              <a:t>Joint work with collaborators at university of Michigan, </a:t>
            </a:r>
          </a:p>
          <a:p>
            <a:pPr algn="l"/>
            <a:r>
              <a:rPr lang="en-US" sz="2400" dirty="0" smtClean="0">
                <a:solidFill>
                  <a:srgbClr val="000090"/>
                </a:solidFill>
                <a:latin typeface="Gill Sans Light"/>
                <a:cs typeface="Gill Sans Light"/>
              </a:rPr>
              <a:t>Princeton, and Stanford</a:t>
            </a:r>
          </a:p>
        </p:txBody>
      </p:sp>
      <p:sp>
        <p:nvSpPr>
          <p:cNvPr id="2" name="Slide Number Placeholder 1"/>
          <p:cNvSpPr>
            <a:spLocks noGrp="1"/>
          </p:cNvSpPr>
          <p:nvPr>
            <p:ph type="sldNum" sz="quarter" idx="12"/>
          </p:nvPr>
        </p:nvSpPr>
        <p:spPr/>
        <p:txBody>
          <a:bodyPr/>
          <a:lstStyle/>
          <a:p>
            <a:pPr>
              <a:defRPr/>
            </a:pPr>
            <a:fld id="{9E0C7B7B-8AA0-0B40-91B3-30337F97301A}" type="slidenum">
              <a:rPr lang="en-US" smtClean="0"/>
              <a:pPr>
                <a:defRPr/>
              </a:pPr>
              <a:t>1</a:t>
            </a:fld>
            <a:endParaRPr lang="en-US"/>
          </a:p>
        </p:txBody>
      </p:sp>
    </p:spTree>
    <p:extLst>
      <p:ext uri="{BB962C8B-B14F-4D97-AF65-F5344CB8AC3E}">
        <p14:creationId xmlns:p14="http://schemas.microsoft.com/office/powerpoint/2010/main" val="40630112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sz="3600">
                <a:solidFill>
                  <a:srgbClr val="000090"/>
                </a:solidFill>
                <a:latin typeface="Calibri" charset="0"/>
              </a:rPr>
              <a:t>SoftRAN Architecture Summary</a:t>
            </a:r>
          </a:p>
        </p:txBody>
      </p:sp>
      <p:sp>
        <p:nvSpPr>
          <p:cNvPr id="269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F699430A-BBFC-9D48-9C98-9A45E0D4A929}" type="slidenum">
              <a:rPr lang="en-US" sz="1200">
                <a:solidFill>
                  <a:srgbClr val="FFFFFF"/>
                </a:solidFill>
                <a:latin typeface="Calibri" charset="0"/>
              </a:rPr>
              <a:pPr eaLnBrk="1" hangingPunct="1"/>
              <a:t>10</a:t>
            </a:fld>
            <a:endParaRPr lang="en-US" sz="1200">
              <a:solidFill>
                <a:srgbClr val="FFFFFF"/>
              </a:solidFill>
              <a:latin typeface="Calibri" charset="0"/>
            </a:endParaRPr>
          </a:p>
        </p:txBody>
      </p:sp>
      <p:pic>
        <p:nvPicPr>
          <p:cNvPr id="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5300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0202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202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76200" y="3048000"/>
            <a:ext cx="2286000" cy="32004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9" name="TextBox 8"/>
          <p:cNvSpPr txBox="1"/>
          <p:nvPr/>
        </p:nvSpPr>
        <p:spPr>
          <a:xfrm>
            <a:off x="228600" y="3124200"/>
            <a:ext cx="2070100" cy="400050"/>
          </a:xfrm>
          <a:prstGeom prst="rect">
            <a:avLst/>
          </a:prstGeom>
          <a:noFill/>
        </p:spPr>
        <p:txBody>
          <a:bodyPr wrap="none">
            <a:spAutoFit/>
          </a:bodyPr>
          <a:lstStyle/>
          <a:p>
            <a:pPr defTabSz="457200">
              <a:defRPr/>
            </a:pPr>
            <a:r>
              <a:rPr lang="en-US" sz="2000" b="1" dirty="0">
                <a:solidFill>
                  <a:prstClr val="black"/>
                </a:solidFill>
                <a:latin typeface="Calibri"/>
                <a:ea typeface="ＭＳ Ｐゴシック" charset="0"/>
                <a:cs typeface="ＭＳ Ｐゴシック" charset="0"/>
              </a:rPr>
              <a:t>RADIO ELEMENTS</a:t>
            </a:r>
          </a:p>
        </p:txBody>
      </p:sp>
      <p:sp>
        <p:nvSpPr>
          <p:cNvPr id="10" name="Rounded Rectangle 9"/>
          <p:cNvSpPr/>
          <p:nvPr/>
        </p:nvSpPr>
        <p:spPr>
          <a:xfrm>
            <a:off x="2971800" y="1295400"/>
            <a:ext cx="6019800" cy="5334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1" name="TextBox 10"/>
          <p:cNvSpPr txBox="1"/>
          <p:nvPr/>
        </p:nvSpPr>
        <p:spPr>
          <a:xfrm>
            <a:off x="4953000" y="1295400"/>
            <a:ext cx="1870075" cy="461963"/>
          </a:xfrm>
          <a:prstGeom prst="rect">
            <a:avLst/>
          </a:prstGeom>
          <a:noFill/>
        </p:spPr>
        <p:txBody>
          <a:bodyPr wrap="none">
            <a:spAutoFit/>
          </a:bodyPr>
          <a:lstStyle/>
          <a:p>
            <a:pPr defTabSz="457200">
              <a:defRPr/>
            </a:pPr>
            <a:r>
              <a:rPr lang="en-US" sz="2400" b="1" dirty="0">
                <a:solidFill>
                  <a:prstClr val="black"/>
                </a:solidFill>
                <a:latin typeface="Calibri"/>
                <a:ea typeface="ＭＳ Ｐゴシック" charset="0"/>
                <a:cs typeface="ＭＳ Ｐゴシック" charset="0"/>
              </a:rPr>
              <a:t>CONTROLLER</a:t>
            </a:r>
          </a:p>
        </p:txBody>
      </p:sp>
      <p:sp>
        <p:nvSpPr>
          <p:cNvPr id="12" name="Rectangle 11"/>
          <p:cNvSpPr/>
          <p:nvPr/>
        </p:nvSpPr>
        <p:spPr>
          <a:xfrm>
            <a:off x="1447800" y="4953000"/>
            <a:ext cx="914400" cy="9144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600" b="1" dirty="0">
                <a:solidFill>
                  <a:srgbClr val="000000"/>
                </a:solidFill>
                <a:latin typeface="Calibri"/>
              </a:rPr>
              <a:t>Radio</a:t>
            </a:r>
          </a:p>
          <a:p>
            <a:pPr algn="ctr" defTabSz="457200">
              <a:defRPr/>
            </a:pPr>
            <a:r>
              <a:rPr lang="en-US" sz="1600" b="1" dirty="0">
                <a:solidFill>
                  <a:srgbClr val="000000"/>
                </a:solidFill>
                <a:latin typeface="Calibri"/>
              </a:rPr>
              <a:t>Element API</a:t>
            </a:r>
          </a:p>
        </p:txBody>
      </p:sp>
      <p:sp>
        <p:nvSpPr>
          <p:cNvPr id="13" name="Rectangle 12"/>
          <p:cNvSpPr/>
          <p:nvPr/>
        </p:nvSpPr>
        <p:spPr>
          <a:xfrm>
            <a:off x="2990850" y="2362200"/>
            <a:ext cx="1006475" cy="7366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4" name="TextBox 13"/>
          <p:cNvSpPr txBox="1"/>
          <p:nvPr/>
        </p:nvSpPr>
        <p:spPr>
          <a:xfrm>
            <a:off x="2971800" y="2438400"/>
            <a:ext cx="1041400" cy="584200"/>
          </a:xfrm>
          <a:prstGeom prst="rect">
            <a:avLst/>
          </a:prstGeom>
          <a:noFill/>
        </p:spPr>
        <p:txBody>
          <a:bodyPr wrap="none">
            <a:spAutoFit/>
          </a:bodyPr>
          <a:lstStyle/>
          <a:p>
            <a:pPr algn="ctr" defTabSz="457200">
              <a:defRPr/>
            </a:pPr>
            <a:r>
              <a:rPr lang="en-US" sz="1600" b="1" dirty="0">
                <a:solidFill>
                  <a:prstClr val="black"/>
                </a:solidFill>
                <a:latin typeface="Calibri"/>
                <a:ea typeface="ＭＳ Ｐゴシック" charset="0"/>
                <a:cs typeface="ＭＳ Ｐゴシック" charset="0"/>
              </a:rPr>
              <a:t>Controller</a:t>
            </a:r>
          </a:p>
          <a:p>
            <a:pPr algn="ctr" defTabSz="457200">
              <a:defRPr/>
            </a:pPr>
            <a:r>
              <a:rPr lang="en-US" sz="1600" b="1" dirty="0">
                <a:solidFill>
                  <a:prstClr val="black"/>
                </a:solidFill>
                <a:latin typeface="Calibri"/>
                <a:ea typeface="ＭＳ Ｐゴシック" charset="0"/>
                <a:cs typeface="ＭＳ Ｐゴシック" charset="0"/>
              </a:rPr>
              <a:t>API</a:t>
            </a:r>
          </a:p>
        </p:txBody>
      </p:sp>
      <p:sp>
        <p:nvSpPr>
          <p:cNvPr id="15" name="Rectangle 14"/>
          <p:cNvSpPr/>
          <p:nvPr/>
        </p:nvSpPr>
        <p:spPr>
          <a:xfrm>
            <a:off x="5070475" y="2497138"/>
            <a:ext cx="1147763"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6" name="TextBox 15"/>
          <p:cNvSpPr txBox="1"/>
          <p:nvPr/>
        </p:nvSpPr>
        <p:spPr>
          <a:xfrm>
            <a:off x="5029200" y="3602038"/>
            <a:ext cx="1230313" cy="584200"/>
          </a:xfrm>
          <a:prstGeom prst="rect">
            <a:avLst/>
          </a:prstGeom>
          <a:noFill/>
        </p:spPr>
        <p:txBody>
          <a:bodyPr wrap="none">
            <a:spAutoFit/>
          </a:bodyPr>
          <a:lstStyle/>
          <a:p>
            <a:pPr algn="ctr" defTabSz="457200">
              <a:defRPr/>
            </a:pPr>
            <a:r>
              <a:rPr lang="en-US" sz="1600" b="1" dirty="0">
                <a:solidFill>
                  <a:prstClr val="black"/>
                </a:solidFill>
                <a:latin typeface="Calibri"/>
                <a:ea typeface="ＭＳ Ｐゴシック" charset="0"/>
                <a:cs typeface="ＭＳ Ｐゴシック" charset="0"/>
              </a:rPr>
              <a:t>Interference</a:t>
            </a:r>
          </a:p>
          <a:p>
            <a:pPr algn="ctr" defTabSz="457200">
              <a:defRPr/>
            </a:pPr>
            <a:r>
              <a:rPr lang="en-US" sz="1600" b="1" dirty="0">
                <a:solidFill>
                  <a:prstClr val="black"/>
                </a:solidFill>
                <a:latin typeface="Calibri"/>
                <a:ea typeface="ＭＳ Ｐゴシック" charset="0"/>
                <a:cs typeface="ＭＳ Ｐゴシック" charset="0"/>
              </a:rPr>
              <a:t>Map</a:t>
            </a:r>
          </a:p>
        </p:txBody>
      </p:sp>
      <p:sp>
        <p:nvSpPr>
          <p:cNvPr id="28" name="Oval 27"/>
          <p:cNvSpPr/>
          <p:nvPr/>
        </p:nvSpPr>
        <p:spPr>
          <a:xfrm>
            <a:off x="5299075" y="3246438"/>
            <a:ext cx="762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1" name="Isosceles Triangle 30"/>
          <p:cNvSpPr/>
          <p:nvPr/>
        </p:nvSpPr>
        <p:spPr>
          <a:xfrm>
            <a:off x="5908675" y="2789238"/>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2" name="Oval 31"/>
          <p:cNvSpPr/>
          <p:nvPr/>
        </p:nvSpPr>
        <p:spPr>
          <a:xfrm>
            <a:off x="5603875" y="2878138"/>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3" name="Oval 32"/>
          <p:cNvSpPr/>
          <p:nvPr/>
        </p:nvSpPr>
        <p:spPr>
          <a:xfrm>
            <a:off x="5984875" y="3182938"/>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4" name="Oval 33"/>
          <p:cNvSpPr/>
          <p:nvPr/>
        </p:nvSpPr>
        <p:spPr>
          <a:xfrm>
            <a:off x="5832475" y="2573338"/>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5" name="Isosceles Triangle 34"/>
          <p:cNvSpPr/>
          <p:nvPr/>
        </p:nvSpPr>
        <p:spPr>
          <a:xfrm>
            <a:off x="5222875" y="2776538"/>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6" name="Isosceles Triangle 35"/>
          <p:cNvSpPr/>
          <p:nvPr/>
        </p:nvSpPr>
        <p:spPr>
          <a:xfrm>
            <a:off x="5616575" y="3373438"/>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cxnSp>
        <p:nvCxnSpPr>
          <p:cNvPr id="38" name="Straight Connector 37"/>
          <p:cNvCxnSpPr>
            <a:stCxn id="35" idx="5"/>
            <a:endCxn id="32" idx="2"/>
          </p:cNvCxnSpPr>
          <p:nvPr/>
        </p:nvCxnSpPr>
        <p:spPr>
          <a:xfrm>
            <a:off x="5308600" y="2859088"/>
            <a:ext cx="295275" cy="635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0"/>
            <a:endCxn id="35" idx="3"/>
          </p:cNvCxnSpPr>
          <p:nvPr/>
        </p:nvCxnSpPr>
        <p:spPr>
          <a:xfrm flipH="1" flipV="1">
            <a:off x="5280025" y="2941638"/>
            <a:ext cx="57150" cy="3048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5"/>
            <a:endCxn id="31" idx="2"/>
          </p:cNvCxnSpPr>
          <p:nvPr/>
        </p:nvCxnSpPr>
        <p:spPr>
          <a:xfrm>
            <a:off x="5668963" y="2952750"/>
            <a:ext cx="239712" cy="15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4"/>
            <a:endCxn id="36" idx="0"/>
          </p:cNvCxnSpPr>
          <p:nvPr/>
        </p:nvCxnSpPr>
        <p:spPr>
          <a:xfrm>
            <a:off x="5641975" y="2965450"/>
            <a:ext cx="31750" cy="4079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6" idx="0"/>
            <a:endCxn id="33" idx="3"/>
          </p:cNvCxnSpPr>
          <p:nvPr/>
        </p:nvCxnSpPr>
        <p:spPr>
          <a:xfrm flipV="1">
            <a:off x="5673725" y="3257550"/>
            <a:ext cx="322263" cy="1158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4"/>
            <a:endCxn id="33" idx="7"/>
          </p:cNvCxnSpPr>
          <p:nvPr/>
        </p:nvCxnSpPr>
        <p:spPr>
          <a:xfrm>
            <a:off x="6022975" y="2954338"/>
            <a:ext cx="26988" cy="2413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1" idx="0"/>
            <a:endCxn id="34" idx="4"/>
          </p:cNvCxnSpPr>
          <p:nvPr/>
        </p:nvCxnSpPr>
        <p:spPr>
          <a:xfrm flipH="1" flipV="1">
            <a:off x="5870575" y="2660650"/>
            <a:ext cx="95250" cy="1285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6" idx="1"/>
            <a:endCxn id="28" idx="5"/>
          </p:cNvCxnSpPr>
          <p:nvPr/>
        </p:nvCxnSpPr>
        <p:spPr>
          <a:xfrm flipH="1" flipV="1">
            <a:off x="5364163" y="3321050"/>
            <a:ext cx="280987" cy="13493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289675" y="2497138"/>
            <a:ext cx="990600"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3" name="TextBox 72"/>
          <p:cNvSpPr txBox="1"/>
          <p:nvPr/>
        </p:nvSpPr>
        <p:spPr>
          <a:xfrm>
            <a:off x="6354763" y="3602038"/>
            <a:ext cx="858837" cy="584200"/>
          </a:xfrm>
          <a:prstGeom prst="rect">
            <a:avLst/>
          </a:prstGeom>
          <a:noFill/>
        </p:spPr>
        <p:txBody>
          <a:bodyPr wrap="none">
            <a:spAutoFit/>
          </a:bodyPr>
          <a:lstStyle/>
          <a:p>
            <a:pPr algn="ctr" defTabSz="457200">
              <a:defRPr/>
            </a:pPr>
            <a:r>
              <a:rPr lang="en-US" sz="1600" b="1" dirty="0">
                <a:solidFill>
                  <a:prstClr val="black"/>
                </a:solidFill>
                <a:latin typeface="Calibri"/>
                <a:ea typeface="ＭＳ Ｐゴシック" charset="0"/>
                <a:cs typeface="ＭＳ Ｐゴシック" charset="0"/>
              </a:rPr>
              <a:t>Flow</a:t>
            </a:r>
          </a:p>
          <a:p>
            <a:pPr algn="ctr" defTabSz="457200">
              <a:defRPr/>
            </a:pPr>
            <a:r>
              <a:rPr lang="en-US" sz="1600" b="1" dirty="0">
                <a:solidFill>
                  <a:prstClr val="black"/>
                </a:solidFill>
                <a:latin typeface="Calibri"/>
                <a:ea typeface="ＭＳ Ｐゴシック" charset="0"/>
                <a:cs typeface="ＭＳ Ｐゴシック" charset="0"/>
              </a:rPr>
              <a:t>Records</a:t>
            </a:r>
          </a:p>
        </p:txBody>
      </p:sp>
      <p:sp>
        <p:nvSpPr>
          <p:cNvPr id="74" name="TextBox 73"/>
          <p:cNvSpPr txBox="1"/>
          <p:nvPr/>
        </p:nvSpPr>
        <p:spPr>
          <a:xfrm>
            <a:off x="6289675" y="2497138"/>
            <a:ext cx="1030288" cy="1076325"/>
          </a:xfrm>
          <a:prstGeom prst="rect">
            <a:avLst/>
          </a:prstGeom>
          <a:noFill/>
        </p:spPr>
        <p:txBody>
          <a:bodyPr wrap="none">
            <a:spAutoFit/>
          </a:bodyPr>
          <a:lstStyle/>
          <a:p>
            <a:pPr marL="285750" indent="-285750" defTabSz="457200">
              <a:buFont typeface="Arial" pitchFamily="34" charset="0"/>
              <a:buChar char="•"/>
              <a:defRPr/>
            </a:pPr>
            <a:r>
              <a:rPr lang="en-US" sz="1600" b="1" dirty="0">
                <a:solidFill>
                  <a:prstClr val="black"/>
                </a:solidFill>
                <a:latin typeface="Calibri"/>
                <a:ea typeface="ＭＳ Ｐゴシック" charset="0"/>
                <a:cs typeface="ＭＳ Ｐゴシック" charset="0"/>
              </a:rPr>
              <a:t>Bytes</a:t>
            </a:r>
          </a:p>
          <a:p>
            <a:pPr marL="285750" indent="-285750" defTabSz="457200">
              <a:buFont typeface="Arial" pitchFamily="34" charset="0"/>
              <a:buChar char="•"/>
              <a:defRPr/>
            </a:pPr>
            <a:r>
              <a:rPr lang="en-US" sz="1600" b="1" dirty="0">
                <a:solidFill>
                  <a:prstClr val="black"/>
                </a:solidFill>
                <a:latin typeface="Calibri"/>
                <a:ea typeface="ＭＳ Ｐゴシック" charset="0"/>
                <a:cs typeface="ＭＳ Ｐゴシック" charset="0"/>
              </a:rPr>
              <a:t>Rate</a:t>
            </a:r>
          </a:p>
          <a:p>
            <a:pPr marL="285750" indent="-285750" defTabSz="457200">
              <a:buFont typeface="Arial" pitchFamily="34" charset="0"/>
              <a:buChar char="•"/>
              <a:defRPr/>
            </a:pPr>
            <a:r>
              <a:rPr lang="en-US" sz="1600" b="1" dirty="0">
                <a:solidFill>
                  <a:prstClr val="black"/>
                </a:solidFill>
                <a:latin typeface="Calibri"/>
                <a:ea typeface="ＭＳ Ｐゴシック" charset="0"/>
                <a:cs typeface="ＭＳ Ｐゴシック" charset="0"/>
              </a:rPr>
              <a:t>Queue</a:t>
            </a:r>
          </a:p>
          <a:p>
            <a:pPr defTabSz="457200">
              <a:defRPr/>
            </a:pPr>
            <a:r>
              <a:rPr lang="en-US" sz="1600" b="1" dirty="0">
                <a:solidFill>
                  <a:prstClr val="black"/>
                </a:solidFill>
                <a:latin typeface="Calibri"/>
                <a:ea typeface="ＭＳ Ｐゴシック" charset="0"/>
                <a:cs typeface="ＭＳ Ｐゴシック" charset="0"/>
              </a:rPr>
              <a:t>       Size</a:t>
            </a:r>
          </a:p>
        </p:txBody>
      </p:sp>
      <p:sp>
        <p:nvSpPr>
          <p:cNvPr id="75" name="Rectangle 74"/>
          <p:cNvSpPr/>
          <p:nvPr/>
        </p:nvSpPr>
        <p:spPr>
          <a:xfrm>
            <a:off x="7356475" y="2497138"/>
            <a:ext cx="1077913" cy="89217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6" name="TextBox 75"/>
          <p:cNvSpPr txBox="1"/>
          <p:nvPr/>
        </p:nvSpPr>
        <p:spPr>
          <a:xfrm>
            <a:off x="7381875" y="2497138"/>
            <a:ext cx="1052513" cy="830262"/>
          </a:xfrm>
          <a:prstGeom prst="rect">
            <a:avLst/>
          </a:prstGeom>
          <a:noFill/>
        </p:spPr>
        <p:txBody>
          <a:bodyPr>
            <a:spAutoFit/>
          </a:bodyPr>
          <a:lstStyle/>
          <a:p>
            <a:pPr algn="ctr" defTabSz="457200">
              <a:defRPr/>
            </a:pPr>
            <a:r>
              <a:rPr lang="en-US" sz="1600" b="1" dirty="0">
                <a:solidFill>
                  <a:prstClr val="black"/>
                </a:solidFill>
                <a:latin typeface="Calibri"/>
                <a:ea typeface="ＭＳ Ｐゴシック" charset="0"/>
                <a:cs typeface="ＭＳ Ｐゴシック" charset="0"/>
              </a:rPr>
              <a:t>Network</a:t>
            </a:r>
          </a:p>
          <a:p>
            <a:pPr algn="ctr" defTabSz="457200">
              <a:defRPr/>
            </a:pPr>
            <a:r>
              <a:rPr lang="en-US" sz="1600" b="1" dirty="0">
                <a:solidFill>
                  <a:prstClr val="black"/>
                </a:solidFill>
                <a:latin typeface="Calibri"/>
                <a:ea typeface="ＭＳ Ｐゴシック" charset="0"/>
                <a:cs typeface="ＭＳ Ｐゴシック" charset="0"/>
              </a:rPr>
              <a:t>Operator</a:t>
            </a:r>
          </a:p>
          <a:p>
            <a:pPr algn="ctr" defTabSz="457200">
              <a:defRPr/>
            </a:pPr>
            <a:r>
              <a:rPr lang="en-US" sz="1600" b="1" dirty="0">
                <a:solidFill>
                  <a:prstClr val="black"/>
                </a:solidFill>
                <a:latin typeface="Calibri"/>
                <a:ea typeface="ＭＳ Ｐゴシック" charset="0"/>
                <a:cs typeface="ＭＳ Ｐゴシック" charset="0"/>
              </a:rPr>
              <a:t>Inputs</a:t>
            </a:r>
          </a:p>
        </p:txBody>
      </p:sp>
      <p:sp>
        <p:nvSpPr>
          <p:cNvPr id="77" name="Rectangle 76"/>
          <p:cNvSpPr/>
          <p:nvPr/>
        </p:nvSpPr>
        <p:spPr>
          <a:xfrm>
            <a:off x="7356475" y="3563938"/>
            <a:ext cx="1077913" cy="6223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8" name="TextBox 77"/>
          <p:cNvSpPr txBox="1"/>
          <p:nvPr/>
        </p:nvSpPr>
        <p:spPr>
          <a:xfrm>
            <a:off x="7353300" y="3563938"/>
            <a:ext cx="1146175" cy="584200"/>
          </a:xfrm>
          <a:prstGeom prst="rect">
            <a:avLst/>
          </a:prstGeom>
          <a:noFill/>
        </p:spPr>
        <p:txBody>
          <a:bodyPr wrap="none">
            <a:spAutoFit/>
          </a:bodyPr>
          <a:lstStyle/>
          <a:p>
            <a:pPr algn="ctr" defTabSz="457200">
              <a:defRPr/>
            </a:pPr>
            <a:r>
              <a:rPr lang="en-US" sz="1600" b="1" dirty="0" err="1">
                <a:solidFill>
                  <a:prstClr val="black"/>
                </a:solidFill>
                <a:latin typeface="Calibri"/>
                <a:ea typeface="ＭＳ Ｐゴシック" charset="0"/>
                <a:cs typeface="ＭＳ Ｐゴシック" charset="0"/>
              </a:rPr>
              <a:t>QoS</a:t>
            </a:r>
            <a:endParaRPr lang="en-US" sz="1600" b="1" dirty="0">
              <a:solidFill>
                <a:prstClr val="black"/>
              </a:solidFill>
              <a:latin typeface="Calibri"/>
              <a:ea typeface="ＭＳ Ｐゴシック" charset="0"/>
              <a:cs typeface="ＭＳ Ｐゴシック" charset="0"/>
            </a:endParaRPr>
          </a:p>
          <a:p>
            <a:pPr algn="ctr" defTabSz="457200">
              <a:defRPr/>
            </a:pPr>
            <a:r>
              <a:rPr lang="en-US" sz="1600" b="1" dirty="0">
                <a:solidFill>
                  <a:prstClr val="black"/>
                </a:solidFill>
                <a:latin typeface="Calibri"/>
                <a:ea typeface="ＭＳ Ｐゴシック" charset="0"/>
                <a:cs typeface="ＭＳ Ｐゴシック" charset="0"/>
              </a:rPr>
              <a:t>Constraints</a:t>
            </a:r>
          </a:p>
        </p:txBody>
      </p:sp>
      <p:sp>
        <p:nvSpPr>
          <p:cNvPr id="79" name="Rounded Rectangle 78"/>
          <p:cNvSpPr/>
          <p:nvPr/>
        </p:nvSpPr>
        <p:spPr>
          <a:xfrm>
            <a:off x="4800600" y="1905000"/>
            <a:ext cx="4038600" cy="243363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80" name="TextBox 79"/>
          <p:cNvSpPr txBox="1"/>
          <p:nvPr/>
        </p:nvSpPr>
        <p:spPr>
          <a:xfrm>
            <a:off x="5562600" y="1976438"/>
            <a:ext cx="2543175" cy="400050"/>
          </a:xfrm>
          <a:prstGeom prst="rect">
            <a:avLst/>
          </a:prstGeom>
          <a:noFill/>
        </p:spPr>
        <p:txBody>
          <a:bodyPr wrap="none">
            <a:spAutoFit/>
          </a:bodyPr>
          <a:lstStyle/>
          <a:p>
            <a:pPr defTabSz="457200">
              <a:defRPr/>
            </a:pPr>
            <a:r>
              <a:rPr lang="en-US" sz="2000" b="1" dirty="0">
                <a:solidFill>
                  <a:prstClr val="black"/>
                </a:solidFill>
                <a:latin typeface="Calibri"/>
                <a:ea typeface="ＭＳ Ｐゴシック" charset="0"/>
                <a:cs typeface="ＭＳ Ｐゴシック" charset="0"/>
              </a:rPr>
              <a:t>RAN Information Base</a:t>
            </a:r>
          </a:p>
        </p:txBody>
      </p:sp>
      <p:sp>
        <p:nvSpPr>
          <p:cNvPr id="81" name="Rounded Rectangle 80"/>
          <p:cNvSpPr/>
          <p:nvPr/>
        </p:nvSpPr>
        <p:spPr>
          <a:xfrm>
            <a:off x="6451600" y="4833938"/>
            <a:ext cx="2463800" cy="1143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82" name="TextBox 81"/>
          <p:cNvSpPr txBox="1"/>
          <p:nvPr/>
        </p:nvSpPr>
        <p:spPr>
          <a:xfrm>
            <a:off x="6762750" y="4886325"/>
            <a:ext cx="1882775" cy="1014413"/>
          </a:xfrm>
          <a:prstGeom prst="rect">
            <a:avLst/>
          </a:prstGeom>
          <a:noFill/>
        </p:spPr>
        <p:txBody>
          <a:bodyPr wrap="none">
            <a:spAutoFit/>
          </a:bodyPr>
          <a:lstStyle/>
          <a:p>
            <a:pPr algn="ctr" defTabSz="457200">
              <a:defRPr/>
            </a:pPr>
            <a:r>
              <a:rPr lang="en-US" sz="2000" b="1" dirty="0">
                <a:solidFill>
                  <a:prstClr val="black"/>
                </a:solidFill>
                <a:latin typeface="Calibri"/>
                <a:ea typeface="ＭＳ Ｐゴシック" charset="0"/>
                <a:cs typeface="ＭＳ Ｐゴシック" charset="0"/>
              </a:rPr>
              <a:t>Radio Resource </a:t>
            </a:r>
          </a:p>
          <a:p>
            <a:pPr algn="ctr" defTabSz="457200">
              <a:defRPr/>
            </a:pPr>
            <a:r>
              <a:rPr lang="en-US" sz="2000" b="1" dirty="0">
                <a:solidFill>
                  <a:prstClr val="black"/>
                </a:solidFill>
                <a:latin typeface="Calibri"/>
                <a:ea typeface="ＭＳ Ｐゴシック" charset="0"/>
                <a:cs typeface="ＭＳ Ｐゴシック" charset="0"/>
              </a:rPr>
              <a:t>Management</a:t>
            </a:r>
          </a:p>
          <a:p>
            <a:pPr algn="ctr" defTabSz="457200">
              <a:defRPr/>
            </a:pPr>
            <a:r>
              <a:rPr lang="en-US" sz="2000" b="1" dirty="0">
                <a:solidFill>
                  <a:prstClr val="black"/>
                </a:solidFill>
                <a:latin typeface="Calibri"/>
                <a:ea typeface="ＭＳ Ｐゴシック" charset="0"/>
                <a:cs typeface="ＭＳ Ｐゴシック" charset="0"/>
              </a:rPr>
              <a:t>Algorithm</a:t>
            </a:r>
          </a:p>
        </p:txBody>
      </p:sp>
      <p:cxnSp>
        <p:nvCxnSpPr>
          <p:cNvPr id="125" name="Straight Arrow Connector 124"/>
          <p:cNvCxnSpPr/>
          <p:nvPr/>
        </p:nvCxnSpPr>
        <p:spPr>
          <a:xfrm flipV="1">
            <a:off x="3830638" y="4972050"/>
            <a:ext cx="0" cy="10287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33813" y="5981700"/>
            <a:ext cx="1474787" cy="190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886200" y="5505450"/>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5505450"/>
            <a:ext cx="0" cy="4635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886200" y="54102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876800" y="54102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876800" y="5867400"/>
            <a:ext cx="2286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073525" y="5410200"/>
            <a:ext cx="103187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105400" y="5410200"/>
            <a:ext cx="0" cy="48736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4694238" y="5145088"/>
            <a:ext cx="434975" cy="2286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900488" y="5486400"/>
            <a:ext cx="0"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886200" y="5943600"/>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48125" y="5453063"/>
            <a:ext cx="752475" cy="523875"/>
          </a:xfrm>
          <a:prstGeom prst="rect">
            <a:avLst/>
          </a:prstGeom>
          <a:noFill/>
        </p:spPr>
        <p:txBody>
          <a:bodyPr wrap="none">
            <a:spAutoFit/>
          </a:bodyPr>
          <a:lstStyle/>
          <a:p>
            <a:pPr algn="ctr" defTabSz="457200">
              <a:defRPr/>
            </a:pPr>
            <a:r>
              <a:rPr lang="en-US" sz="1400" b="1" dirty="0">
                <a:solidFill>
                  <a:prstClr val="black"/>
                </a:solidFill>
                <a:latin typeface="Calibri"/>
                <a:ea typeface="ＭＳ Ｐゴシック" charset="0"/>
                <a:cs typeface="ＭＳ Ｐゴシック" charset="0"/>
              </a:rPr>
              <a:t>POWER</a:t>
            </a:r>
          </a:p>
          <a:p>
            <a:pPr algn="ctr" defTabSz="457200">
              <a:defRPr/>
            </a:pPr>
            <a:r>
              <a:rPr lang="en-US" sz="1400" b="1" dirty="0">
                <a:solidFill>
                  <a:prstClr val="black"/>
                </a:solidFill>
                <a:latin typeface="Calibri"/>
                <a:ea typeface="ＭＳ Ｐゴシック" charset="0"/>
                <a:cs typeface="ＭＳ Ｐゴシック" charset="0"/>
              </a:rPr>
              <a:t>FLOW</a:t>
            </a:r>
          </a:p>
        </p:txBody>
      </p:sp>
      <p:sp>
        <p:nvSpPr>
          <p:cNvPr id="161" name="TextBox 160"/>
          <p:cNvSpPr txBox="1"/>
          <p:nvPr/>
        </p:nvSpPr>
        <p:spPr>
          <a:xfrm rot="19587746">
            <a:off x="4403725" y="4987925"/>
            <a:ext cx="595313" cy="338138"/>
          </a:xfrm>
          <a:prstGeom prst="rect">
            <a:avLst/>
          </a:prstGeom>
          <a:noFill/>
        </p:spPr>
        <p:txBody>
          <a:bodyPr wrap="none">
            <a:spAutoFit/>
          </a:bodyPr>
          <a:lstStyle/>
          <a:p>
            <a:pPr defTabSz="457200">
              <a:defRPr/>
            </a:pPr>
            <a:r>
              <a:rPr lang="en-US" sz="1600" dirty="0">
                <a:solidFill>
                  <a:prstClr val="black"/>
                </a:solidFill>
                <a:latin typeface="Calibri"/>
                <a:ea typeface="ＭＳ Ｐゴシック" charset="0"/>
                <a:cs typeface="ＭＳ Ｐゴシック" charset="0"/>
              </a:rPr>
              <a:t>Time</a:t>
            </a:r>
          </a:p>
        </p:txBody>
      </p:sp>
      <p:sp>
        <p:nvSpPr>
          <p:cNvPr id="162" name="TextBox 161"/>
          <p:cNvSpPr txBox="1"/>
          <p:nvPr/>
        </p:nvSpPr>
        <p:spPr>
          <a:xfrm>
            <a:off x="4038600" y="5943600"/>
            <a:ext cx="1055688" cy="338138"/>
          </a:xfrm>
          <a:prstGeom prst="rect">
            <a:avLst/>
          </a:prstGeom>
          <a:noFill/>
        </p:spPr>
        <p:txBody>
          <a:bodyPr wrap="none">
            <a:spAutoFit/>
          </a:bodyPr>
          <a:lstStyle/>
          <a:p>
            <a:pPr defTabSz="457200">
              <a:defRPr/>
            </a:pPr>
            <a:r>
              <a:rPr lang="en-US" sz="1600" dirty="0">
                <a:solidFill>
                  <a:prstClr val="black"/>
                </a:solidFill>
                <a:latin typeface="Calibri"/>
                <a:ea typeface="ＭＳ Ｐゴシック" charset="0"/>
                <a:cs typeface="ＭＳ Ｐゴシック" charset="0"/>
              </a:rPr>
              <a:t>Frequency</a:t>
            </a:r>
          </a:p>
        </p:txBody>
      </p:sp>
      <p:sp>
        <p:nvSpPr>
          <p:cNvPr id="164" name="TextBox 163"/>
          <p:cNvSpPr txBox="1"/>
          <p:nvPr/>
        </p:nvSpPr>
        <p:spPr>
          <a:xfrm rot="16200000">
            <a:off x="2917031" y="5328444"/>
            <a:ext cx="1393825" cy="338138"/>
          </a:xfrm>
          <a:prstGeom prst="rect">
            <a:avLst/>
          </a:prstGeom>
          <a:noFill/>
        </p:spPr>
        <p:txBody>
          <a:bodyPr wrap="none">
            <a:spAutoFit/>
          </a:bodyPr>
          <a:lstStyle/>
          <a:p>
            <a:pPr defTabSz="457200">
              <a:defRPr/>
            </a:pPr>
            <a:r>
              <a:rPr lang="en-US" sz="1600" dirty="0">
                <a:solidFill>
                  <a:prstClr val="black"/>
                </a:solidFill>
                <a:latin typeface="Calibri"/>
                <a:ea typeface="ＭＳ Ｐゴシック" charset="0"/>
                <a:cs typeface="ＭＳ Ｐゴシック" charset="0"/>
              </a:rPr>
              <a:t>Radio Element</a:t>
            </a:r>
          </a:p>
        </p:txBody>
      </p:sp>
      <p:sp>
        <p:nvSpPr>
          <p:cNvPr id="171" name="Rounded Rectangle 170"/>
          <p:cNvSpPr/>
          <p:nvPr/>
        </p:nvSpPr>
        <p:spPr>
          <a:xfrm>
            <a:off x="3124200" y="4495800"/>
            <a:ext cx="3005138" cy="18288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72" name="TextBox 171"/>
          <p:cNvSpPr txBox="1"/>
          <p:nvPr/>
        </p:nvSpPr>
        <p:spPr>
          <a:xfrm>
            <a:off x="3654425" y="4546600"/>
            <a:ext cx="2020888" cy="400050"/>
          </a:xfrm>
          <a:prstGeom prst="rect">
            <a:avLst/>
          </a:prstGeom>
          <a:noFill/>
        </p:spPr>
        <p:txBody>
          <a:bodyPr wrap="none">
            <a:spAutoFit/>
          </a:bodyPr>
          <a:lstStyle/>
          <a:p>
            <a:pPr algn="ctr" defTabSz="457200">
              <a:defRPr/>
            </a:pPr>
            <a:r>
              <a:rPr lang="en-US" sz="2000" b="1" dirty="0">
                <a:solidFill>
                  <a:prstClr val="black"/>
                </a:solidFill>
                <a:latin typeface="Calibri"/>
                <a:ea typeface="ＭＳ Ｐゴシック" charset="0"/>
                <a:cs typeface="ＭＳ Ｐゴシック" charset="0"/>
              </a:rPr>
              <a:t>3D Resource Grid</a:t>
            </a:r>
          </a:p>
        </p:txBody>
      </p:sp>
      <p:cxnSp>
        <p:nvCxnSpPr>
          <p:cNvPr id="174" name="Elbow Connector 173"/>
          <p:cNvCxnSpPr>
            <a:stCxn id="3" idx="0"/>
            <a:endCxn id="14" idx="1"/>
          </p:cNvCxnSpPr>
          <p:nvPr/>
        </p:nvCxnSpPr>
        <p:spPr>
          <a:xfrm rot="5400000" flipH="1" flipV="1">
            <a:off x="1936750" y="2012950"/>
            <a:ext cx="317500" cy="1752600"/>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3" idx="3"/>
          </p:cNvCxnSpPr>
          <p:nvPr/>
        </p:nvCxnSpPr>
        <p:spPr>
          <a:xfrm flipV="1">
            <a:off x="3997325" y="2730500"/>
            <a:ext cx="8032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endCxn id="81" idx="0"/>
          </p:cNvCxnSpPr>
          <p:nvPr/>
        </p:nvCxnSpPr>
        <p:spPr>
          <a:xfrm>
            <a:off x="7683500" y="4338638"/>
            <a:ext cx="0" cy="49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81" idx="1"/>
            <a:endCxn id="171" idx="3"/>
          </p:cNvCxnSpPr>
          <p:nvPr/>
        </p:nvCxnSpPr>
        <p:spPr>
          <a:xfrm flipH="1">
            <a:off x="6129338" y="5405438"/>
            <a:ext cx="322262" cy="47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1" idx="1"/>
            <a:endCxn id="12" idx="3"/>
          </p:cNvCxnSpPr>
          <p:nvPr/>
        </p:nvCxnSpPr>
        <p:spPr>
          <a:xfrm flipH="1">
            <a:off x="2362200" y="5410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066800" y="2362200"/>
            <a:ext cx="1803400" cy="369888"/>
          </a:xfrm>
          <a:prstGeom prst="rect">
            <a:avLst/>
          </a:prstGeom>
          <a:noFill/>
        </p:spPr>
        <p:txBody>
          <a:bodyPr wrap="none">
            <a:spAutoFit/>
          </a:bodyPr>
          <a:lstStyle/>
          <a:p>
            <a:pPr defTabSz="457200">
              <a:defRPr/>
            </a:pPr>
            <a:r>
              <a:rPr lang="en-US" b="1" dirty="0">
                <a:solidFill>
                  <a:prstClr val="black"/>
                </a:solidFill>
                <a:latin typeface="Calibri"/>
                <a:ea typeface="ＭＳ Ｐゴシック" charset="0"/>
                <a:cs typeface="ＭＳ Ｐゴシック" charset="0"/>
              </a:rPr>
              <a:t>Periodic Updates</a:t>
            </a:r>
          </a:p>
        </p:txBody>
      </p:sp>
      <p:sp>
        <p:nvSpPr>
          <p:cNvPr id="68"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mtClean="0">
                <a:solidFill>
                  <a:prstClr val="white">
                    <a:lumMod val="75000"/>
                  </a:prstClr>
                </a:solidFill>
              </a:rPr>
              <a:pPr>
                <a:defRPr/>
              </a:pPr>
              <a:t>10</a:t>
            </a:fld>
            <a:endParaRPr lang="en-US">
              <a:solidFill>
                <a:prstClr val="white">
                  <a:lumMod val="75000"/>
                </a:prstClr>
              </a:solidFill>
            </a:endParaRPr>
          </a:p>
        </p:txBody>
      </p:sp>
    </p:spTree>
    <p:extLst>
      <p:ext uri="{BB962C8B-B14F-4D97-AF65-F5344CB8AC3E}">
        <p14:creationId xmlns:p14="http://schemas.microsoft.com/office/powerpoint/2010/main" val="2658409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18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4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5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1"/>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1" grpId="0"/>
      <p:bldP spid="12" grpId="0" animBg="1"/>
      <p:bldP spid="13" grpId="0" animBg="1"/>
      <p:bldP spid="14" grpId="0"/>
      <p:bldP spid="15" grpId="0" animBg="1"/>
      <p:bldP spid="16" grpId="0"/>
      <p:bldP spid="28" grpId="0" animBg="1"/>
      <p:bldP spid="31" grpId="0" animBg="1"/>
      <p:bldP spid="32" grpId="0" animBg="1"/>
      <p:bldP spid="33" grpId="0" animBg="1"/>
      <p:bldP spid="34" grpId="0" animBg="1"/>
      <p:bldP spid="35" grpId="0" animBg="1"/>
      <p:bldP spid="36" grpId="0" animBg="1"/>
      <p:bldP spid="72" grpId="0" animBg="1"/>
      <p:bldP spid="73" grpId="0"/>
      <p:bldP spid="74" grpId="0"/>
      <p:bldP spid="75" grpId="0" animBg="1"/>
      <p:bldP spid="76" grpId="0"/>
      <p:bldP spid="77" grpId="0" animBg="1"/>
      <p:bldP spid="78" grpId="0"/>
      <p:bldP spid="79" grpId="0" animBg="1"/>
      <p:bldP spid="80" grpId="0"/>
      <p:bldP spid="81" grpId="0" animBg="1"/>
      <p:bldP spid="82" grpId="0"/>
      <p:bldP spid="160" grpId="0"/>
      <p:bldP spid="161" grpId="0"/>
      <p:bldP spid="162" grpId="0"/>
      <p:bldP spid="164" grpId="0"/>
      <p:bldP spid="171" grpId="0" animBg="1"/>
      <p:bldP spid="172" grpId="0"/>
      <p:bldP spid="1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p:txBody>
          <a:bodyPr/>
          <a:lstStyle/>
          <a:p>
            <a:r>
              <a:rPr lang="en-US" dirty="0" err="1">
                <a:ea typeface="ＭＳ Ｐゴシック" charset="0"/>
                <a:cs typeface="Gill Sans Light"/>
              </a:rPr>
              <a:t>RadioVisor</a:t>
            </a:r>
            <a:r>
              <a:rPr lang="en-US" dirty="0">
                <a:ea typeface="ＭＳ Ｐゴシック" charset="0"/>
                <a:cs typeface="Gill Sans Light"/>
              </a:rPr>
              <a:t> Design</a:t>
            </a:r>
          </a:p>
        </p:txBody>
      </p:sp>
      <p:sp>
        <p:nvSpPr>
          <p:cNvPr id="277506" name="Content Placeholder 2"/>
          <p:cNvSpPr>
            <a:spLocks noGrp="1"/>
          </p:cNvSpPr>
          <p:nvPr>
            <p:ph idx="1"/>
          </p:nvPr>
        </p:nvSpPr>
        <p:spPr>
          <a:xfrm>
            <a:off x="4241800" y="1509713"/>
            <a:ext cx="4711700" cy="5022850"/>
          </a:xfrm>
        </p:spPr>
        <p:txBody>
          <a:bodyPr/>
          <a:lstStyle/>
          <a:p>
            <a:pPr marL="457200" indent="-419100">
              <a:buClr>
                <a:srgbClr val="434343"/>
              </a:buClr>
              <a:buSzPct val="167000"/>
            </a:pPr>
            <a:r>
              <a:rPr lang="en-US" sz="2400" dirty="0">
                <a:ea typeface="ＭＳ Ｐゴシック" charset="0"/>
                <a:cs typeface="Gill Sans Light"/>
              </a:rPr>
              <a:t>Slice manager </a:t>
            </a:r>
          </a:p>
          <a:p>
            <a:pPr marL="914400" lvl="1" indent="-381000">
              <a:buClr>
                <a:srgbClr val="666666"/>
              </a:buClr>
              <a:buSzPct val="80000"/>
              <a:buFont typeface="Courier New" charset="0"/>
              <a:buChar char="o"/>
            </a:pPr>
            <a:r>
              <a:rPr lang="en-US" sz="2000" dirty="0">
                <a:ea typeface="ＭＳ Ｐゴシック" charset="0"/>
                <a:cs typeface="Gill Sans Light"/>
              </a:rPr>
              <a:t>Slice configuration, creation, modification, deletion and multi-slice operations</a:t>
            </a:r>
          </a:p>
          <a:p>
            <a:pPr marL="457200" indent="-419100">
              <a:buClr>
                <a:srgbClr val="434343"/>
              </a:buClr>
              <a:buSzPct val="167000"/>
            </a:pPr>
            <a:r>
              <a:rPr lang="en-US" sz="2400" dirty="0">
                <a:ea typeface="ＭＳ Ｐゴシック" charset="0"/>
                <a:cs typeface="Gill Sans Light"/>
              </a:rPr>
              <a:t>Traffic to slice mapping at </a:t>
            </a:r>
            <a:r>
              <a:rPr lang="en-US" sz="2400" dirty="0" err="1">
                <a:ea typeface="ＭＳ Ｐゴシック" charset="0"/>
                <a:cs typeface="Gill Sans Light"/>
              </a:rPr>
              <a:t>RadioVisor</a:t>
            </a:r>
            <a:r>
              <a:rPr lang="en-US" sz="2400" dirty="0">
                <a:ea typeface="ＭＳ Ｐゴシック" charset="0"/>
                <a:cs typeface="Gill Sans Light"/>
              </a:rPr>
              <a:t> and radio elements</a:t>
            </a:r>
          </a:p>
          <a:p>
            <a:pPr marL="457200" indent="-419100">
              <a:buClr>
                <a:srgbClr val="434343"/>
              </a:buClr>
              <a:buSzPct val="167000"/>
            </a:pPr>
            <a:r>
              <a:rPr lang="en-US" sz="2400" dirty="0">
                <a:ea typeface="ＭＳ Ｐゴシック" charset="0"/>
                <a:cs typeface="Gill Sans Light"/>
              </a:rPr>
              <a:t>3D resource grid allocation and isolation</a:t>
            </a:r>
          </a:p>
          <a:p>
            <a:pPr marL="914400" lvl="1" indent="-381000">
              <a:buClr>
                <a:srgbClr val="1F497D"/>
              </a:buClr>
              <a:buSzPct val="80000"/>
              <a:buFont typeface="Courier New" charset="0"/>
              <a:buChar char="o"/>
            </a:pPr>
            <a:r>
              <a:rPr lang="en-US" sz="2000" dirty="0">
                <a:solidFill>
                  <a:srgbClr val="000000"/>
                </a:solidFill>
                <a:ea typeface="ＭＳ Ｐゴシック" charset="0"/>
                <a:cs typeface="Gill Sans Light"/>
              </a:rPr>
              <a:t>Considers traffic demand, interference graph and policy</a:t>
            </a:r>
          </a:p>
        </p:txBody>
      </p:sp>
      <p:sp>
        <p:nvSpPr>
          <p:cNvPr id="4" name="Slide Number Placeholder 3"/>
          <p:cNvSpPr>
            <a:spLocks noGrp="1"/>
          </p:cNvSpPr>
          <p:nvPr>
            <p:ph type="sldNum" sz="quarter" idx="12"/>
          </p:nvPr>
        </p:nvSpPr>
        <p:spPr/>
        <p:txBody>
          <a:bodyPr/>
          <a:lstStyle/>
          <a:p>
            <a:pPr>
              <a:defRPr/>
            </a:pPr>
            <a:fld id="{07A244D8-B395-9D42-9ECE-0222945B21BC}" type="slidenum">
              <a:rPr lang="en-US">
                <a:solidFill>
                  <a:prstClr val="white">
                    <a:lumMod val="75000"/>
                  </a:prstClr>
                </a:solidFill>
              </a:rPr>
              <a:pPr>
                <a:defRPr/>
              </a:pPr>
              <a:t>11</a:t>
            </a:fld>
            <a:endParaRPr lang="en-US" dirty="0">
              <a:solidFill>
                <a:prstClr val="white">
                  <a:lumMod val="75000"/>
                </a:prstClr>
              </a:solidFill>
            </a:endParaRPr>
          </a:p>
        </p:txBody>
      </p:sp>
      <p:sp>
        <p:nvSpPr>
          <p:cNvPr id="5" name="Rounded Rectangle 4"/>
          <p:cNvSpPr/>
          <p:nvPr/>
        </p:nvSpPr>
        <p:spPr>
          <a:xfrm>
            <a:off x="199891" y="2352109"/>
            <a:ext cx="4141679" cy="2392404"/>
          </a:xfrm>
          <a:prstGeom prst="roundRect">
            <a:avLst/>
          </a:prstGeom>
          <a:solidFill>
            <a:srgbClr val="3366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endParaRPr lang="en-US" sz="2000" b="1" dirty="0">
              <a:solidFill>
                <a:srgbClr val="000000"/>
              </a:solidFill>
              <a:latin typeface="Calibri"/>
            </a:endParaRPr>
          </a:p>
          <a:p>
            <a:pPr algn="ctr">
              <a:defRPr/>
            </a:pPr>
            <a:r>
              <a:rPr lang="en-US" sz="2000" b="1" dirty="0" err="1">
                <a:solidFill>
                  <a:srgbClr val="000000"/>
                </a:solidFill>
                <a:latin typeface="Calibri"/>
              </a:rPr>
              <a:t>RadioVisor</a:t>
            </a:r>
            <a:r>
              <a:rPr lang="en-US" sz="2000" b="1" dirty="0">
                <a:solidFill>
                  <a:srgbClr val="000000"/>
                </a:solidFill>
                <a:latin typeface="Calibri"/>
              </a:rPr>
              <a:t> </a:t>
            </a:r>
          </a:p>
        </p:txBody>
      </p:sp>
      <p:sp>
        <p:nvSpPr>
          <p:cNvPr id="6" name="Rectangle 5"/>
          <p:cNvSpPr/>
          <p:nvPr/>
        </p:nvSpPr>
        <p:spPr>
          <a:xfrm>
            <a:off x="3113088" y="2881313"/>
            <a:ext cx="1150937" cy="11303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Slice </a:t>
            </a:r>
          </a:p>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Manager</a:t>
            </a:r>
          </a:p>
        </p:txBody>
      </p:sp>
      <p:sp>
        <p:nvSpPr>
          <p:cNvPr id="7" name="Rectangle 6"/>
          <p:cNvSpPr/>
          <p:nvPr/>
        </p:nvSpPr>
        <p:spPr>
          <a:xfrm>
            <a:off x="1508125" y="2884488"/>
            <a:ext cx="1533525" cy="11271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3D Resource Grid</a:t>
            </a:r>
          </a:p>
          <a:p>
            <a:pPr algn="ctr" fontAlgn="base">
              <a:spcBef>
                <a:spcPct val="0"/>
              </a:spcBef>
              <a:spcAft>
                <a:spcPct val="0"/>
              </a:spcAft>
              <a:defRPr/>
            </a:pPr>
            <a:r>
              <a:rPr lang="en-US" b="1" dirty="0">
                <a:solidFill>
                  <a:prstClr val="black"/>
                </a:solidFill>
                <a:latin typeface="Times New Roman" pitchFamily="18" charset="0"/>
                <a:cs typeface="Times New Roman" pitchFamily="18" charset="0"/>
              </a:rPr>
              <a:t>Allocation &amp; Isolation</a:t>
            </a:r>
          </a:p>
        </p:txBody>
      </p:sp>
      <p:sp>
        <p:nvSpPr>
          <p:cNvPr id="8" name="Can 7"/>
          <p:cNvSpPr/>
          <p:nvPr/>
        </p:nvSpPr>
        <p:spPr>
          <a:xfrm>
            <a:off x="266700" y="2751138"/>
            <a:ext cx="1152525" cy="1414462"/>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277514" name="Rectangle 8"/>
          <p:cNvSpPr>
            <a:spLocks noChangeArrowheads="1"/>
          </p:cNvSpPr>
          <p:nvPr/>
        </p:nvSpPr>
        <p:spPr bwMode="auto">
          <a:xfrm>
            <a:off x="0" y="3186113"/>
            <a:ext cx="1612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b="1" smtClean="0">
                <a:solidFill>
                  <a:prstClr val="black"/>
                </a:solidFill>
                <a:latin typeface="Helvetica" charset="0"/>
                <a:ea typeface="ＭＳ Ｐゴシック" charset="0"/>
                <a:cs typeface="ＭＳ Ｐゴシック" charset="0"/>
              </a:rPr>
              <a:t> </a:t>
            </a:r>
            <a:r>
              <a:rPr lang="en-US" b="1" smtClean="0">
                <a:solidFill>
                  <a:prstClr val="black"/>
                </a:solidFill>
                <a:latin typeface="Helvetica" charset="0"/>
                <a:ea typeface="ＭＳ Ｐゴシック" charset="0"/>
                <a:cs typeface="ＭＳ Ｐゴシック" charset="0"/>
              </a:rPr>
              <a:t>Traffic to Slice </a:t>
            </a:r>
          </a:p>
          <a:p>
            <a:pPr algn="ctr" fontAlgn="base">
              <a:spcBef>
                <a:spcPct val="0"/>
              </a:spcBef>
              <a:spcAft>
                <a:spcPct val="0"/>
              </a:spcAft>
            </a:pPr>
            <a:r>
              <a:rPr lang="en-US" b="1" smtClean="0">
                <a:solidFill>
                  <a:prstClr val="black"/>
                </a:solidFill>
                <a:latin typeface="Helvetica" charset="0"/>
                <a:ea typeface="ＭＳ Ｐゴシック" charset="0"/>
                <a:cs typeface="ＭＳ Ｐゴシック" charset="0"/>
              </a:rPr>
              <a:t>Mapping </a:t>
            </a:r>
            <a:endParaRPr lang="en-US" sz="1400" b="1" smtClean="0">
              <a:solidFill>
                <a:prstClr val="black"/>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349151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p:nvPr>
        </p:nvSpPr>
        <p:spPr/>
        <p:txBody>
          <a:bodyPr/>
          <a:lstStyle/>
          <a:p>
            <a:r>
              <a:rPr lang="en-US" dirty="0" smtClean="0">
                <a:ea typeface="ＭＳ Ｐゴシック" charset="0"/>
                <a:cs typeface="Gill Sans Light"/>
              </a:rPr>
              <a:t>Summary</a:t>
            </a:r>
            <a:endParaRPr lang="en-US" dirty="0">
              <a:ea typeface="ＭＳ Ｐゴシック" charset="0"/>
              <a:cs typeface="Gill Sans Light"/>
            </a:endParaRPr>
          </a:p>
        </p:txBody>
      </p:sp>
      <p:sp>
        <p:nvSpPr>
          <p:cNvPr id="3" name="Content Placeholder 2"/>
          <p:cNvSpPr>
            <a:spLocks noGrp="1"/>
          </p:cNvSpPr>
          <p:nvPr>
            <p:ph idx="1"/>
          </p:nvPr>
        </p:nvSpPr>
        <p:spPr/>
        <p:txBody>
          <a:bodyPr/>
          <a:lstStyle/>
          <a:p>
            <a:pPr marL="457200" indent="-419100">
              <a:buClr>
                <a:srgbClr val="434343"/>
              </a:buClr>
              <a:buSzPct val="166666"/>
              <a:buFont typeface="Arial"/>
              <a:buChar char="•"/>
              <a:defRPr/>
            </a:pPr>
            <a:r>
              <a:rPr lang="en-US" sz="2800" dirty="0" smtClean="0"/>
              <a:t>Dense deployment calls for central control of radio resources</a:t>
            </a:r>
          </a:p>
          <a:p>
            <a:pPr marL="457200" indent="-419100">
              <a:buClr>
                <a:srgbClr val="434343"/>
              </a:buClr>
              <a:buSzPct val="166666"/>
              <a:buFont typeface="Arial"/>
              <a:buChar char="•"/>
              <a:defRPr/>
            </a:pPr>
            <a:r>
              <a:rPr lang="en-US" sz="2800" dirty="0" smtClean="0"/>
              <a:t>Deployment costs motivate RAN Sharing</a:t>
            </a:r>
            <a:endParaRPr lang="en" sz="2800" dirty="0"/>
          </a:p>
          <a:p>
            <a:pPr marL="457200" indent="-419100">
              <a:buClr>
                <a:srgbClr val="434343"/>
              </a:buClr>
              <a:buSzPct val="166666"/>
              <a:buFont typeface="Arial"/>
              <a:buChar char="•"/>
              <a:defRPr/>
            </a:pPr>
            <a:r>
              <a:rPr lang="en-US" sz="2800" dirty="0" smtClean="0"/>
              <a:t>We present the design of </a:t>
            </a:r>
            <a:r>
              <a:rPr lang="en-US" sz="2800" dirty="0" err="1" smtClean="0"/>
              <a:t>RadioVisor</a:t>
            </a:r>
            <a:endParaRPr lang="en-US" sz="2800" dirty="0" smtClean="0"/>
          </a:p>
          <a:p>
            <a:pPr marL="914400" lvl="1" indent="-381000">
              <a:buClr>
                <a:srgbClr val="666666"/>
              </a:buClr>
              <a:buSzPct val="80000"/>
              <a:buFont typeface="Courier New"/>
              <a:buChar char="o"/>
              <a:defRPr/>
            </a:pPr>
            <a:r>
              <a:rPr lang="en-US" dirty="0" smtClean="0"/>
              <a:t>Enables direct control of per slice radio resources</a:t>
            </a:r>
          </a:p>
          <a:p>
            <a:pPr marL="914400" lvl="1" indent="-381000">
              <a:buClr>
                <a:srgbClr val="666666"/>
              </a:buClr>
              <a:buSzPct val="80000"/>
              <a:buFont typeface="Courier New"/>
              <a:buChar char="o"/>
              <a:defRPr/>
            </a:pPr>
            <a:r>
              <a:rPr lang="en-US" dirty="0" smtClean="0"/>
              <a:t>Configures per slice PHY and MAC, and interference management algorithm</a:t>
            </a:r>
          </a:p>
          <a:p>
            <a:pPr marL="914400" lvl="1" indent="-381000">
              <a:buClr>
                <a:srgbClr val="666666"/>
              </a:buClr>
              <a:buSzPct val="80000"/>
              <a:buFont typeface="Courier New"/>
              <a:buChar char="o"/>
              <a:defRPr/>
            </a:pPr>
            <a:r>
              <a:rPr lang="en-US" dirty="0" smtClean="0"/>
              <a:t>Supports flexible slice definitions and operations</a:t>
            </a: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fld id="{B45347CE-1D94-0D4D-BA6B-9E3BD1EFDB5C}" type="slidenum">
              <a:rPr lang="en-US" smtClean="0">
                <a:solidFill>
                  <a:prstClr val="white">
                    <a:lumMod val="75000"/>
                  </a:prstClr>
                </a:solidFill>
              </a:rPr>
              <a:pPr>
                <a:defRPr/>
              </a:pPr>
              <a:t>12</a:t>
            </a:fld>
            <a:endParaRPr lang="en-US" dirty="0">
              <a:solidFill>
                <a:prstClr val="white">
                  <a:lumMod val="75000"/>
                </a:prstClr>
              </a:solidFill>
            </a:endParaRPr>
          </a:p>
        </p:txBody>
      </p:sp>
    </p:spTree>
    <p:extLst>
      <p:ext uri="{BB962C8B-B14F-4D97-AF65-F5344CB8AC3E}">
        <p14:creationId xmlns:p14="http://schemas.microsoft.com/office/powerpoint/2010/main" val="3058954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3"/>
          <p:cNvSpPr>
            <a:spLocks noGrp="1"/>
          </p:cNvSpPr>
          <p:nvPr>
            <p:ph type="ctrTitle"/>
          </p:nvPr>
        </p:nvSpPr>
        <p:spPr>
          <a:xfrm>
            <a:off x="685800" y="2130425"/>
            <a:ext cx="7772400" cy="2105025"/>
          </a:xfrm>
        </p:spPr>
        <p:txBody>
          <a:bodyPr/>
          <a:lstStyle/>
          <a:p>
            <a:r>
              <a:rPr lang="en-US" dirty="0" smtClean="0">
                <a:ea typeface="ＭＳ Ｐゴシック" charset="0"/>
                <a:cs typeface="Gill Sans Light"/>
              </a:rPr>
              <a:t>PART II: Cellular </a:t>
            </a:r>
            <a:r>
              <a:rPr lang="en-US" dirty="0">
                <a:ea typeface="ＭＳ Ｐゴシック" charset="0"/>
                <a:cs typeface="Gill Sans Light"/>
              </a:rPr>
              <a:t>Core Networks</a:t>
            </a:r>
          </a:p>
        </p:txBody>
      </p:sp>
      <p:sp>
        <p:nvSpPr>
          <p:cNvPr id="143362" name="Slide Number Placeholder 3"/>
          <p:cNvSpPr>
            <a:spLocks noGrp="1"/>
          </p:cNvSpPr>
          <p:nvPr>
            <p:ph type="sldNum" sz="quarter" idx="12"/>
          </p:nvPr>
        </p:nvSpPr>
        <p:spPr bwMode="auto">
          <a:xfrm>
            <a:off x="6996113" y="6496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8C3C287-A7D6-ED46-BBA1-10D426C43B8A}" type="slidenum">
              <a:rPr lang="en-US" sz="1000" b="0">
                <a:solidFill>
                  <a:srgbClr val="BFBFBF"/>
                </a:solidFill>
              </a:rPr>
              <a:pPr eaLnBrk="1" hangingPunct="1"/>
              <a:t>13</a:t>
            </a:fld>
            <a:endParaRPr lang="en-US" sz="1000" b="0">
              <a:solidFill>
                <a:srgbClr val="BFBFBF"/>
              </a:solidFill>
            </a:endParaRPr>
          </a:p>
        </p:txBody>
      </p:sp>
    </p:spTree>
    <p:extLst>
      <p:ext uri="{BB962C8B-B14F-4D97-AF65-F5344CB8AC3E}">
        <p14:creationId xmlns:p14="http://schemas.microsoft.com/office/powerpoint/2010/main" val="42440269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970266" y="1600200"/>
            <a:ext cx="5327067" cy="2667001"/>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endParaRPr>
          </a:p>
        </p:txBody>
      </p:sp>
      <p:sp>
        <p:nvSpPr>
          <p:cNvPr id="2" name="Title 1"/>
          <p:cNvSpPr>
            <a:spLocks noGrp="1"/>
          </p:cNvSpPr>
          <p:nvPr>
            <p:ph type="title"/>
          </p:nvPr>
        </p:nvSpPr>
        <p:spPr/>
        <p:txBody>
          <a:bodyPr>
            <a:normAutofit/>
          </a:bodyPr>
          <a:lstStyle/>
          <a:p>
            <a:r>
              <a:rPr lang="en-US" sz="3600" dirty="0" smtClean="0"/>
              <a:t>LTE Cellular Network Architecture</a:t>
            </a:r>
            <a:endParaRPr lang="en-US" sz="3600" dirty="0">
              <a:solidFill>
                <a:srgbClr val="C0504D"/>
              </a:solidFill>
            </a:endParaRPr>
          </a:p>
        </p:txBody>
      </p:sp>
      <p:sp>
        <p:nvSpPr>
          <p:cNvPr id="5" name="Rectangle 4"/>
          <p:cNvSpPr/>
          <p:nvPr/>
        </p:nvSpPr>
        <p:spPr>
          <a:xfrm>
            <a:off x="2057400" y="6172200"/>
            <a:ext cx="787395" cy="369332"/>
          </a:xfrm>
          <a:prstGeom prst="rect">
            <a:avLst/>
          </a:prstGeom>
        </p:spPr>
        <p:txBody>
          <a:bodyPr wrap="none">
            <a:spAutoFit/>
          </a:bodyPr>
          <a:lstStyle/>
          <a:p>
            <a:r>
              <a:rPr lang="en-US" dirty="0" smtClean="0">
                <a:cs typeface="Lucida Sans"/>
              </a:rPr>
              <a:t>access</a:t>
            </a:r>
            <a:endParaRPr lang="en-US" dirty="0">
              <a:cs typeface="Lucida Sans"/>
            </a:endParaRPr>
          </a:p>
        </p:txBody>
      </p:sp>
      <p:sp>
        <p:nvSpPr>
          <p:cNvPr id="6" name="Rectangle 5"/>
          <p:cNvSpPr/>
          <p:nvPr/>
        </p:nvSpPr>
        <p:spPr>
          <a:xfrm>
            <a:off x="3752645" y="6221593"/>
            <a:ext cx="599330" cy="369332"/>
          </a:xfrm>
          <a:prstGeom prst="rect">
            <a:avLst/>
          </a:prstGeom>
        </p:spPr>
        <p:txBody>
          <a:bodyPr wrap="none">
            <a:spAutoFit/>
          </a:bodyPr>
          <a:lstStyle/>
          <a:p>
            <a:r>
              <a:rPr lang="en-US" dirty="0" smtClean="0">
                <a:cs typeface="Lucida Sans"/>
              </a:rPr>
              <a:t>core</a:t>
            </a:r>
            <a:endParaRPr lang="en-US" dirty="0">
              <a:cs typeface="Lucida Sans"/>
            </a:endParaRPr>
          </a:p>
        </p:txBody>
      </p:sp>
      <p:grpSp>
        <p:nvGrpSpPr>
          <p:cNvPr id="7" name="Group 6"/>
          <p:cNvGrpSpPr/>
          <p:nvPr/>
        </p:nvGrpSpPr>
        <p:grpSpPr>
          <a:xfrm>
            <a:off x="2249752" y="4427341"/>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3351460639"/>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179458"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05967223"/>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179459"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5"/>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1527826071"/>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179460"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73925872"/>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179461"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59"/>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219493"/>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grpSp>
      <p:grpSp>
        <p:nvGrpSpPr>
          <p:cNvPr id="29" name="Group 28"/>
          <p:cNvGrpSpPr>
            <a:grpSpLocks/>
          </p:cNvGrpSpPr>
          <p:nvPr/>
        </p:nvGrpSpPr>
        <p:grpSpPr bwMode="auto">
          <a:xfrm rot="10076633" flipH="1">
            <a:off x="1650085"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grpSp>
      <p:sp>
        <p:nvSpPr>
          <p:cNvPr id="37" name="Rectangle 36"/>
          <p:cNvSpPr>
            <a:spLocks/>
          </p:cNvSpPr>
          <p:nvPr/>
        </p:nvSpPr>
        <p:spPr>
          <a:xfrm>
            <a:off x="6324600" y="2438400"/>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248400" y="2514600"/>
            <a:ext cx="1968718" cy="646331"/>
          </a:xfrm>
          <a:prstGeom prst="rect">
            <a:avLst/>
          </a:prstGeom>
        </p:spPr>
        <p:txBody>
          <a:bodyPr wrap="square">
            <a:spAutoFit/>
          </a:bodyPr>
          <a:lstStyle/>
          <a:p>
            <a:pPr algn="ctr"/>
            <a:r>
              <a:rPr lang="en-US" dirty="0" smtClean="0">
                <a:cs typeface="Lucida Sans"/>
              </a:rPr>
              <a:t>Packet Data </a:t>
            </a:r>
            <a:br>
              <a:rPr lang="en-US" dirty="0" smtClean="0">
                <a:cs typeface="Lucida Sans"/>
              </a:rPr>
            </a:br>
            <a:r>
              <a:rPr lang="en-US" dirty="0" smtClean="0">
                <a:cs typeface="Lucida Sans"/>
              </a:rPr>
              <a:t>Network Gateway</a:t>
            </a:r>
            <a:endParaRPr lang="en-US" dirty="0">
              <a:cs typeface="Lucida Sans"/>
            </a:endParaRPr>
          </a:p>
        </p:txBody>
      </p:sp>
      <p:sp>
        <p:nvSpPr>
          <p:cNvPr id="39" name="Rectangle 38"/>
          <p:cNvSpPr>
            <a:spLocks noChangeAspect="1"/>
          </p:cNvSpPr>
          <p:nvPr/>
        </p:nvSpPr>
        <p:spPr>
          <a:xfrm>
            <a:off x="3851793" y="2086185"/>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897256" y="2243221"/>
            <a:ext cx="1753830" cy="369332"/>
          </a:xfrm>
          <a:prstGeom prst="rect">
            <a:avLst/>
          </a:prstGeom>
        </p:spPr>
        <p:txBody>
          <a:bodyPr wrap="none">
            <a:spAutoFit/>
          </a:bodyPr>
          <a:lstStyle/>
          <a:p>
            <a:pPr algn="ctr"/>
            <a:r>
              <a:rPr lang="en-US" dirty="0" smtClean="0">
                <a:cs typeface="Lucida Sans"/>
              </a:rPr>
              <a:t>Serving Gateway</a:t>
            </a:r>
            <a:endParaRPr lang="en-US" dirty="0">
              <a:cs typeface="Lucida Sans"/>
            </a:endParaRPr>
          </a:p>
        </p:txBody>
      </p:sp>
      <p:sp>
        <p:nvSpPr>
          <p:cNvPr id="41" name="Rectangle 40"/>
          <p:cNvSpPr/>
          <p:nvPr/>
        </p:nvSpPr>
        <p:spPr>
          <a:xfrm>
            <a:off x="8244992" y="3429031"/>
            <a:ext cx="865141" cy="338554"/>
          </a:xfrm>
          <a:prstGeom prst="rect">
            <a:avLst/>
          </a:prstGeom>
        </p:spPr>
        <p:txBody>
          <a:bodyPr wrap="none">
            <a:spAutoFit/>
          </a:bodyPr>
          <a:lstStyle/>
          <a:p>
            <a:r>
              <a:rPr lang="en-US" sz="1600" dirty="0" smtClean="0">
                <a:cs typeface="Lucida Sans"/>
              </a:rPr>
              <a:t>Internet</a:t>
            </a:r>
            <a:endParaRPr lang="en-US" sz="1600" dirty="0"/>
          </a:p>
        </p:txBody>
      </p:sp>
      <p:cxnSp>
        <p:nvCxnSpPr>
          <p:cNvPr id="42" name="Straight Connector 41"/>
          <p:cNvCxnSpPr>
            <a:stCxn id="37" idx="3"/>
          </p:cNvCxnSpPr>
          <p:nvPr/>
        </p:nvCxnSpPr>
        <p:spPr>
          <a:xfrm>
            <a:off x="8153400" y="2804160"/>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886200" y="3200400"/>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886200" y="3352800"/>
            <a:ext cx="1753830" cy="369332"/>
          </a:xfrm>
          <a:prstGeom prst="rect">
            <a:avLst/>
          </a:prstGeom>
        </p:spPr>
        <p:txBody>
          <a:bodyPr wrap="none">
            <a:spAutoFit/>
          </a:bodyPr>
          <a:lstStyle/>
          <a:p>
            <a:pPr algn="ctr"/>
            <a:r>
              <a:rPr lang="en-US" dirty="0" smtClean="0">
                <a:cs typeface="Lucida Sans"/>
              </a:rPr>
              <a:t>Serving Gateway</a:t>
            </a:r>
            <a:endParaRPr lang="en-US" dirty="0">
              <a:cs typeface="Lucida Sans"/>
            </a:endParaRPr>
          </a:p>
        </p:txBody>
      </p:sp>
      <p:cxnSp>
        <p:nvCxnSpPr>
          <p:cNvPr id="45" name="Elbow Connector 44"/>
          <p:cNvCxnSpPr>
            <a:stCxn id="39" idx="3"/>
            <a:endCxn id="37" idx="1"/>
          </p:cNvCxnSpPr>
          <p:nvPr/>
        </p:nvCxnSpPr>
        <p:spPr>
          <a:xfrm>
            <a:off x="5680593" y="2443043"/>
            <a:ext cx="644007" cy="361117"/>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715000" y="2971800"/>
            <a:ext cx="609600" cy="5854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11" idx="3"/>
            <a:endCxn id="39" idx="1"/>
          </p:cNvCxnSpPr>
          <p:nvPr/>
        </p:nvCxnSpPr>
        <p:spPr>
          <a:xfrm flipV="1">
            <a:off x="2626422" y="2443043"/>
            <a:ext cx="1225371" cy="25737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3" idx="1"/>
          </p:cNvCxnSpPr>
          <p:nvPr/>
        </p:nvCxnSpPr>
        <p:spPr>
          <a:xfrm>
            <a:off x="2590800" y="3276600"/>
            <a:ext cx="1295400" cy="2806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1600200"/>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371600" y="1600200"/>
            <a:ext cx="1415735" cy="307777"/>
          </a:xfrm>
          <a:prstGeom prst="rect">
            <a:avLst/>
          </a:prstGeom>
        </p:spPr>
        <p:txBody>
          <a:bodyPr wrap="none">
            <a:spAutoFit/>
          </a:bodyPr>
          <a:lstStyle/>
          <a:p>
            <a:pPr algn="ctr"/>
            <a:r>
              <a:rPr lang="en-US" sz="1400" dirty="0" smtClean="0">
                <a:cs typeface="Lucida Sans"/>
              </a:rPr>
              <a:t>Base Station (BS)</a:t>
            </a:r>
            <a:endParaRPr lang="en-US" sz="1400" dirty="0"/>
          </a:p>
        </p:txBody>
      </p:sp>
      <p:cxnSp>
        <p:nvCxnSpPr>
          <p:cNvPr id="51" name="Straight Connector 50"/>
          <p:cNvCxnSpPr/>
          <p:nvPr/>
        </p:nvCxnSpPr>
        <p:spPr>
          <a:xfrm>
            <a:off x="2440713" y="1939672"/>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992" y="3874918"/>
            <a:ext cx="1713968" cy="307777"/>
          </a:xfrm>
          <a:prstGeom prst="rect">
            <a:avLst/>
          </a:prstGeom>
        </p:spPr>
        <p:txBody>
          <a:bodyPr wrap="none">
            <a:spAutoFit/>
          </a:bodyPr>
          <a:lstStyle/>
          <a:p>
            <a:pPr algn="ctr"/>
            <a:r>
              <a:rPr lang="en-US" sz="1400" dirty="0" smtClean="0">
                <a:cs typeface="Lucida Sans"/>
              </a:rPr>
              <a:t>User Equipment (UE)</a:t>
            </a:r>
            <a:endParaRPr lang="en-US" sz="1400" dirty="0"/>
          </a:p>
        </p:txBody>
      </p:sp>
      <p:cxnSp>
        <p:nvCxnSpPr>
          <p:cNvPr id="53" name="Straight Connector 52"/>
          <p:cNvCxnSpPr/>
          <p:nvPr/>
        </p:nvCxnSpPr>
        <p:spPr>
          <a:xfrm>
            <a:off x="1158971" y="4410841"/>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718992C-B9AF-2F49-8B31-EC7F489F3004}" type="slidenum">
              <a:rPr lang="en-US" smtClean="0"/>
              <a:t>14</a:t>
            </a:fld>
            <a:endParaRPr lang="en-US"/>
          </a:p>
        </p:txBody>
      </p:sp>
      <p:sp>
        <p:nvSpPr>
          <p:cNvPr id="55" name="Cloud 54"/>
          <p:cNvSpPr/>
          <p:nvPr/>
        </p:nvSpPr>
        <p:spPr>
          <a:xfrm>
            <a:off x="3505200" y="4343400"/>
            <a:ext cx="4800600" cy="2274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endParaRPr>
          </a:p>
        </p:txBody>
      </p:sp>
    </p:spTree>
    <p:extLst>
      <p:ext uri="{BB962C8B-B14F-4D97-AF65-F5344CB8AC3E}">
        <p14:creationId xmlns:p14="http://schemas.microsoft.com/office/powerpoint/2010/main" val="2635713844"/>
      </p:ext>
    </p:extLst>
  </p:cSld>
  <p:clrMapOvr>
    <a:masterClrMapping/>
  </p:clrMapOvr>
  <mc:AlternateContent xmlns:mc="http://schemas.openxmlformats.org/markup-compatibility/2006" xmlns:p14="http://schemas.microsoft.com/office/powerpoint/2010/main">
    <mc:Choice Requires="p14">
      <p:transition spd="slow" p14:dur="2000" advTm="35938"/>
    </mc:Choice>
    <mc:Fallback xmlns="">
      <p:transition xmlns:p14="http://schemas.microsoft.com/office/powerpoint/2010/main" spd="slow" advTm="35938"/>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600202"/>
            <a:ext cx="7073899" cy="4760383"/>
          </a:xfrm>
        </p:spPr>
        <p:txBody>
          <a:bodyPr>
            <a:normAutofit/>
          </a:bodyPr>
          <a:lstStyle/>
          <a:p>
            <a:r>
              <a:rPr lang="en-US" sz="2600" dirty="0" smtClean="0">
                <a:solidFill>
                  <a:srgbClr val="800000"/>
                </a:solidFill>
              </a:rPr>
              <a:t>Most functionalities are implemented at</a:t>
            </a:r>
          </a:p>
          <a:p>
            <a:pPr marL="0" indent="0">
              <a:buNone/>
            </a:pPr>
            <a:r>
              <a:rPr lang="en-US" sz="2600" dirty="0" smtClean="0">
                <a:solidFill>
                  <a:srgbClr val="800000"/>
                </a:solidFill>
              </a:rPr>
              <a:t>     Packet Data Network Gateway</a:t>
            </a:r>
          </a:p>
          <a:p>
            <a:pPr lvl="1"/>
            <a:r>
              <a:rPr lang="en-US" sz="2000" dirty="0"/>
              <a:t>C</a:t>
            </a:r>
            <a:r>
              <a:rPr lang="en-US" sz="2000" dirty="0" smtClean="0"/>
              <a:t>ontent filtering</a:t>
            </a:r>
            <a:r>
              <a:rPr lang="en-US" sz="2000" dirty="0"/>
              <a:t>, </a:t>
            </a:r>
            <a:r>
              <a:rPr lang="en-US" sz="2000" dirty="0" smtClean="0"/>
              <a:t>application </a:t>
            </a:r>
            <a:r>
              <a:rPr lang="en-US" sz="2000" dirty="0"/>
              <a:t>identification,</a:t>
            </a:r>
            <a:endParaRPr lang="en-US" sz="2000" dirty="0" smtClean="0"/>
          </a:p>
          <a:p>
            <a:pPr marL="457200" lvl="1" indent="0">
              <a:buNone/>
            </a:pPr>
            <a:r>
              <a:rPr lang="en-US" sz="2000" dirty="0" err="1" smtClean="0"/>
              <a:t>stateful</a:t>
            </a:r>
            <a:r>
              <a:rPr lang="en-US" sz="2000" dirty="0" smtClean="0"/>
              <a:t> firewall, lawful intercept, …</a:t>
            </a:r>
            <a:endParaRPr lang="en-US" dirty="0"/>
          </a:p>
          <a:p>
            <a:endParaRPr lang="en-US" sz="2600" dirty="0" smtClean="0">
              <a:solidFill>
                <a:schemeClr val="accent2"/>
              </a:solidFill>
            </a:endParaRPr>
          </a:p>
          <a:p>
            <a:r>
              <a:rPr lang="en-US" sz="2600" dirty="0" smtClean="0">
                <a:solidFill>
                  <a:srgbClr val="800000"/>
                </a:solidFill>
              </a:rPr>
              <a:t>This is not </a:t>
            </a:r>
            <a:r>
              <a:rPr lang="en-US" sz="2600" dirty="0" smtClean="0">
                <a:solidFill>
                  <a:srgbClr val="FF0000"/>
                </a:solidFill>
              </a:rPr>
              <a:t>flexible</a:t>
            </a:r>
          </a:p>
          <a:p>
            <a:endParaRPr lang="en-US" sz="2800" dirty="0" smtClean="0"/>
          </a:p>
        </p:txBody>
      </p:sp>
      <p:sp>
        <p:nvSpPr>
          <p:cNvPr id="2" name="Title 1"/>
          <p:cNvSpPr>
            <a:spLocks noGrp="1"/>
          </p:cNvSpPr>
          <p:nvPr>
            <p:ph type="title"/>
          </p:nvPr>
        </p:nvSpPr>
        <p:spPr/>
        <p:txBody>
          <a:bodyPr>
            <a:normAutofit/>
          </a:bodyPr>
          <a:lstStyle/>
          <a:p>
            <a:r>
              <a:rPr lang="en-US" sz="3600" dirty="0" smtClean="0">
                <a:latin typeface="+mn-lt"/>
              </a:rPr>
              <a:t>Cellular core networks are not </a:t>
            </a:r>
            <a:r>
              <a:rPr lang="en-US" sz="3600" dirty="0" smtClean="0">
                <a:solidFill>
                  <a:srgbClr val="FF0000"/>
                </a:solidFill>
                <a:latin typeface="+mn-lt"/>
              </a:rPr>
              <a:t>flexible</a:t>
            </a:r>
            <a:endParaRPr lang="en-US" sz="3600" dirty="0">
              <a:solidFill>
                <a:srgbClr val="FF0000"/>
              </a:solidFill>
              <a:latin typeface="+mn-lt"/>
            </a:endParaRPr>
          </a:p>
        </p:txBody>
      </p:sp>
      <p:grpSp>
        <p:nvGrpSpPr>
          <p:cNvPr id="4" name="Group 3"/>
          <p:cNvGrpSpPr/>
          <p:nvPr/>
        </p:nvGrpSpPr>
        <p:grpSpPr>
          <a:xfrm>
            <a:off x="5971466" y="1875368"/>
            <a:ext cx="2787838" cy="846666"/>
            <a:chOff x="5954801" y="1930265"/>
            <a:chExt cx="2787838" cy="846667"/>
          </a:xfrm>
        </p:grpSpPr>
        <p:sp>
          <p:nvSpPr>
            <p:cNvPr id="54" name="Rectangle 53"/>
            <p:cNvSpPr/>
            <p:nvPr/>
          </p:nvSpPr>
          <p:spPr>
            <a:xfrm>
              <a:off x="7046420" y="1930265"/>
              <a:ext cx="1642321" cy="846667"/>
            </a:xfrm>
            <a:prstGeom prst="rect">
              <a:avLst/>
            </a:prstGeom>
            <a:solidFill>
              <a:srgbClr val="4F81BD"/>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992522" y="2056578"/>
              <a:ext cx="1750117" cy="553999"/>
            </a:xfrm>
            <a:prstGeom prst="rect">
              <a:avLst/>
            </a:prstGeom>
          </p:spPr>
          <p:txBody>
            <a:bodyPr wrap="square">
              <a:spAutoFit/>
            </a:bodyPr>
            <a:lstStyle/>
            <a:p>
              <a:pPr algn="ctr"/>
              <a:r>
                <a:rPr lang="en-US" sz="1500" dirty="0" smtClean="0">
                  <a:cs typeface="Lucida Sans"/>
                </a:rPr>
                <a:t>Packet Data </a:t>
              </a:r>
              <a:br>
                <a:rPr lang="en-US" sz="1500" dirty="0" smtClean="0">
                  <a:cs typeface="Lucida Sans"/>
                </a:rPr>
              </a:br>
              <a:r>
                <a:rPr lang="en-US" sz="1500" dirty="0" smtClean="0">
                  <a:cs typeface="Lucida Sans"/>
                </a:rPr>
                <a:t>Network Gateway</a:t>
              </a:r>
              <a:endParaRPr lang="en-US" sz="1500" dirty="0">
                <a:cs typeface="Lucida Sans"/>
              </a:endParaRPr>
            </a:p>
          </p:txBody>
        </p:sp>
        <p:cxnSp>
          <p:nvCxnSpPr>
            <p:cNvPr id="56" name="Straight Connector 55"/>
            <p:cNvCxnSpPr/>
            <p:nvPr/>
          </p:nvCxnSpPr>
          <p:spPr>
            <a:xfrm>
              <a:off x="5954801" y="2333933"/>
              <a:ext cx="896425" cy="0"/>
            </a:xfrm>
            <a:prstGeom prst="line">
              <a:avLst/>
            </a:prstGeom>
            <a:ln w="15875">
              <a:solidFill>
                <a:schemeClr val="bg1">
                  <a:lumMod val="50000"/>
                </a:schemeClr>
              </a:solidFill>
              <a:tailEnd type="none" w="lg" len="lg"/>
            </a:ln>
            <a:effectLst/>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1718992C-B9AF-2F49-8B31-EC7F489F3004}" type="slidenum">
              <a:rPr lang="en-US" smtClean="0"/>
              <a:t>15</a:t>
            </a:fld>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3969496357"/>
              </p:ext>
            </p:extLst>
          </p:nvPr>
        </p:nvGraphicFramePr>
        <p:xfrm>
          <a:off x="546100" y="4370783"/>
          <a:ext cx="7950200" cy="1638300"/>
        </p:xfrm>
        <a:graphic>
          <a:graphicData uri="http://schemas.openxmlformats.org/drawingml/2006/table">
            <a:tbl>
              <a:tblPr>
                <a:tableStyleId>{3B4B98B0-60AC-42C2-AFA5-B58CD77FA1E5}</a:tableStyleId>
              </a:tblPr>
              <a:tblGrid>
                <a:gridCol w="5600700"/>
                <a:gridCol w="2349500"/>
              </a:tblGrid>
              <a:tr h="546100">
                <a:tc>
                  <a:txBody>
                    <a:bodyPr/>
                    <a:lstStyle/>
                    <a:p>
                      <a:r>
                        <a:rPr lang="en-US" sz="2000" dirty="0" smtClean="0"/>
                        <a:t>Combine functionality from different vendors</a:t>
                      </a:r>
                      <a:endParaRPr lang="en-US" sz="2000" dirty="0"/>
                    </a:p>
                  </a:txBody>
                  <a:tcPr/>
                </a:tc>
                <a:tc>
                  <a:txBody>
                    <a:bodyPr/>
                    <a:lstStyle/>
                    <a:p>
                      <a:endParaRPr lang="en-US" sz="1900" dirty="0"/>
                    </a:p>
                  </a:txBody>
                  <a:tcPr/>
                </a:tc>
              </a:tr>
              <a:tr h="546100">
                <a:tc>
                  <a:txBody>
                    <a:bodyPr/>
                    <a:lstStyle/>
                    <a:p>
                      <a:r>
                        <a:rPr lang="en-US" sz="2000" dirty="0" smtClean="0"/>
                        <a:t>Easy to add new functionality</a:t>
                      </a:r>
                      <a:endParaRPr lang="en-US" sz="2000" dirty="0"/>
                    </a:p>
                  </a:txBody>
                  <a:tcPr/>
                </a:tc>
                <a:tc>
                  <a:txBody>
                    <a:bodyPr/>
                    <a:lstStyle/>
                    <a:p>
                      <a:endParaRPr lang="en-US" sz="1900" dirty="0"/>
                    </a:p>
                  </a:txBody>
                  <a:tcPr/>
                </a:tc>
              </a:tr>
              <a:tr h="546100">
                <a:tc>
                  <a:txBody>
                    <a:bodyPr/>
                    <a:lstStyle/>
                    <a:p>
                      <a:r>
                        <a:rPr lang="en-US" sz="2000" dirty="0" smtClean="0"/>
                        <a:t>Only expand </a:t>
                      </a:r>
                      <a:r>
                        <a:rPr lang="en-US" sz="2000" baseline="0" dirty="0" smtClean="0"/>
                        <a:t>capacity for bottlenecked functionality</a:t>
                      </a:r>
                      <a:endParaRPr lang="en-US" sz="2000" dirty="0"/>
                    </a:p>
                  </a:txBody>
                  <a:tcPr/>
                </a:tc>
                <a:tc>
                  <a:txBody>
                    <a:bodyPr/>
                    <a:lstStyle/>
                    <a:p>
                      <a:endParaRPr lang="en-US" sz="1900" dirty="0"/>
                    </a:p>
                  </a:txBody>
                  <a:tcPr/>
                </a:tc>
              </a:tr>
            </a:tbl>
          </a:graphicData>
        </a:graphic>
      </p:graphicFrame>
      <p:sp>
        <p:nvSpPr>
          <p:cNvPr id="23" name="Multiply 22"/>
          <p:cNvSpPr/>
          <p:nvPr/>
        </p:nvSpPr>
        <p:spPr>
          <a:xfrm>
            <a:off x="6762959" y="4396183"/>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Multiply 23"/>
          <p:cNvSpPr/>
          <p:nvPr/>
        </p:nvSpPr>
        <p:spPr>
          <a:xfrm>
            <a:off x="6762959" y="4954983"/>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5" name="Multiply 24"/>
          <p:cNvSpPr/>
          <p:nvPr/>
        </p:nvSpPr>
        <p:spPr>
          <a:xfrm>
            <a:off x="6762959" y="5513784"/>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Tree>
    <p:custDataLst>
      <p:tags r:id="rId1"/>
    </p:custDataLst>
    <p:extLst>
      <p:ext uri="{BB962C8B-B14F-4D97-AF65-F5344CB8AC3E}">
        <p14:creationId xmlns:p14="http://schemas.microsoft.com/office/powerpoint/2010/main" val="841954134"/>
      </p:ext>
    </p:extLst>
  </p:cSld>
  <p:clrMapOvr>
    <a:masterClrMapping/>
  </p:clrMapOvr>
  <mc:AlternateContent xmlns:mc="http://schemas.openxmlformats.org/markup-compatibility/2006" xmlns:p14="http://schemas.microsoft.com/office/powerpoint/2010/main">
    <mc:Choice Requires="p14">
      <p:transition spd="slow" p14:dur="2000" advTm="111231"/>
    </mc:Choice>
    <mc:Fallback xmlns="">
      <p:transition xmlns:p14="http://schemas.microsoft.com/office/powerpoint/2010/main" spd="slow" advTm="1112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384425" y="3386138"/>
            <a:ext cx="4591050" cy="3186112"/>
            <a:chOff x="2384541" y="3385910"/>
            <a:chExt cx="4590407" cy="3185842"/>
          </a:xfrm>
        </p:grpSpPr>
        <p:pic>
          <p:nvPicPr>
            <p:cNvPr id="145463" name="Picture 61" descr="Protocol_Transl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463" y="3385910"/>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4541" y="3647394"/>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04511" y="4465438"/>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13104" y="527835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98300" y="636051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648" y="48622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9"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772" y="43687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a:stCxn id="22" idx="3"/>
              <a:endCxn id="145469" idx="1"/>
            </p:cNvCxnSpPr>
            <p:nvPr/>
          </p:nvCxnSpPr>
          <p:spPr>
            <a:xfrm>
              <a:off x="2935327" y="3752591"/>
              <a:ext cx="1599976" cy="7603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6" idx="3"/>
              <a:endCxn id="145469" idx="1"/>
            </p:cNvCxnSpPr>
            <p:nvPr/>
          </p:nvCxnSpPr>
          <p:spPr>
            <a:xfrm flipV="1">
              <a:off x="3055960" y="4512939"/>
              <a:ext cx="1479343" cy="5873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72"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523" y="519011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a:stCxn id="59" idx="3"/>
              <a:endCxn id="145472" idx="1"/>
            </p:cNvCxnSpPr>
            <p:nvPr/>
          </p:nvCxnSpPr>
          <p:spPr>
            <a:xfrm flipV="1">
              <a:off x="3049611" y="5333607"/>
              <a:ext cx="1139665" cy="11317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2" idx="3"/>
              <a:endCxn id="145472" idx="1"/>
            </p:cNvCxnSpPr>
            <p:nvPr/>
          </p:nvCxnSpPr>
          <p:spPr>
            <a:xfrm flipV="1">
              <a:off x="2963898" y="5333607"/>
              <a:ext cx="1225378" cy="507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145472" idx="3"/>
              <a:endCxn id="145468" idx="1"/>
            </p:cNvCxnSpPr>
            <p:nvPr/>
          </p:nvCxnSpPr>
          <p:spPr>
            <a:xfrm flipV="1">
              <a:off x="4938471" y="5006610"/>
              <a:ext cx="1287282" cy="32699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45469" idx="2"/>
              <a:endCxn id="145472" idx="0"/>
            </p:cNvCxnSpPr>
            <p:nvPr/>
          </p:nvCxnSpPr>
          <p:spPr>
            <a:xfrm flipH="1">
              <a:off x="4563874" y="4655802"/>
              <a:ext cx="346027" cy="53494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145469" idx="3"/>
              <a:endCxn id="145468" idx="1"/>
            </p:cNvCxnSpPr>
            <p:nvPr/>
          </p:nvCxnSpPr>
          <p:spPr>
            <a:xfrm>
              <a:off x="5284498" y="4512939"/>
              <a:ext cx="941255" cy="49367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78" name="Picture 11" descr="IOSfire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8070" y="5736505"/>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a:stCxn id="145478" idx="0"/>
              <a:endCxn id="145472" idx="2"/>
            </p:cNvCxnSpPr>
            <p:nvPr/>
          </p:nvCxnSpPr>
          <p:spPr>
            <a:xfrm flipH="1" flipV="1">
              <a:off x="4563874" y="5478058"/>
              <a:ext cx="880939" cy="25874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80"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024" y="5975309"/>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81" name="Picture 68" descr="Network_Mgmt_Applia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8779" y="3515284"/>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Straight Connector 95"/>
            <p:cNvCxnSpPr>
              <a:stCxn id="145480" idx="0"/>
              <a:endCxn id="145472" idx="2"/>
            </p:cNvCxnSpPr>
            <p:nvPr/>
          </p:nvCxnSpPr>
          <p:spPr>
            <a:xfrm flipV="1">
              <a:off x="4389273" y="5478058"/>
              <a:ext cx="174601" cy="49684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45481" idx="2"/>
              <a:endCxn id="145469" idx="0"/>
            </p:cNvCxnSpPr>
            <p:nvPr/>
          </p:nvCxnSpPr>
          <p:spPr>
            <a:xfrm flipH="1">
              <a:off x="4909900" y="4136733"/>
              <a:ext cx="376184" cy="2317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45469" idx="0"/>
            </p:cNvCxnSpPr>
            <p:nvPr/>
          </p:nvCxnSpPr>
          <p:spPr>
            <a:xfrm flipH="1" flipV="1">
              <a:off x="4535303" y="4011332"/>
              <a:ext cx="374598" cy="35715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54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C7B3313-C191-8145-9D68-A4BA9E91924C}" type="slidenum">
              <a:rPr lang="en-US" sz="1200">
                <a:solidFill>
                  <a:srgbClr val="898989"/>
                </a:solidFill>
                <a:latin typeface="Gill Sans Light" charset="0"/>
              </a:rPr>
              <a:pPr eaLnBrk="1" hangingPunct="1"/>
              <a:t>16</a:t>
            </a:fld>
            <a:endParaRPr lang="en-US" sz="1200">
              <a:solidFill>
                <a:srgbClr val="898989"/>
              </a:solidFill>
              <a:latin typeface="Gill Sans Light" charset="0"/>
            </a:endParaRPr>
          </a:p>
        </p:txBody>
      </p:sp>
      <p:grpSp>
        <p:nvGrpSpPr>
          <p:cNvPr id="145411" name="Group 1"/>
          <p:cNvGrpSpPr>
            <a:grpSpLocks/>
          </p:cNvGrpSpPr>
          <p:nvPr/>
        </p:nvGrpSpPr>
        <p:grpSpPr bwMode="auto">
          <a:xfrm>
            <a:off x="730250" y="1181100"/>
            <a:ext cx="7943850" cy="5797550"/>
            <a:chOff x="730132" y="1181644"/>
            <a:chExt cx="7943969" cy="5797304"/>
          </a:xfrm>
        </p:grpSpPr>
        <p:grpSp>
          <p:nvGrpSpPr>
            <p:cNvPr id="145429" name="Group 3"/>
            <p:cNvGrpSpPr>
              <a:grpSpLocks/>
            </p:cNvGrpSpPr>
            <p:nvPr/>
          </p:nvGrpSpPr>
          <p:grpSpPr bwMode="auto">
            <a:xfrm>
              <a:off x="730132" y="1181644"/>
              <a:ext cx="2009477" cy="5797304"/>
              <a:chOff x="730132" y="1181644"/>
              <a:chExt cx="2009477" cy="5797304"/>
            </a:xfrm>
          </p:grpSpPr>
          <p:graphicFrame>
            <p:nvGraphicFramePr>
              <p:cNvPr id="145434" name="Object 9"/>
              <p:cNvGraphicFramePr>
                <a:graphicFrameLocks noChangeAspect="1"/>
              </p:cNvGraphicFramePr>
              <p:nvPr/>
            </p:nvGraphicFramePr>
            <p:xfrm>
              <a:off x="2188749" y="3193477"/>
              <a:ext cx="357464" cy="1072355"/>
            </p:xfrm>
            <a:graphic>
              <a:graphicData uri="http://schemas.openxmlformats.org/presentationml/2006/ole">
                <mc:AlternateContent xmlns:mc="http://schemas.openxmlformats.org/markup-compatibility/2006">
                  <mc:Choice xmlns:v="urn:schemas-microsoft-com:vml" Requires="v">
                    <p:oleObj spid="_x0000_s153024" name="Visio" r:id="rId10" imgW="635000" imgH="1511300" progId="">
                      <p:embed/>
                    </p:oleObj>
                  </mc:Choice>
                  <mc:Fallback>
                    <p:oleObj name="Visio" r:id="rId10"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8749" y="3193477"/>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5" name="Object 34"/>
              <p:cNvGraphicFramePr>
                <a:graphicFrameLocks noChangeAspect="1"/>
              </p:cNvGraphicFramePr>
              <p:nvPr/>
            </p:nvGraphicFramePr>
            <p:xfrm>
              <a:off x="2308719" y="4011521"/>
              <a:ext cx="357464" cy="1072355"/>
            </p:xfrm>
            <a:graphic>
              <a:graphicData uri="http://schemas.openxmlformats.org/presentationml/2006/ole">
                <mc:AlternateContent xmlns:mc="http://schemas.openxmlformats.org/markup-compatibility/2006">
                  <mc:Choice xmlns:v="urn:schemas-microsoft-com:vml" Requires="v">
                    <p:oleObj spid="_x0000_s153025" name="Visio" r:id="rId12" imgW="635000" imgH="1511300" progId="">
                      <p:embed/>
                    </p:oleObj>
                  </mc:Choice>
                  <mc:Fallback>
                    <p:oleObj name="Visio" r:id="rId12"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8719" y="4011521"/>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6" name="Object 40"/>
              <p:cNvGraphicFramePr>
                <a:graphicFrameLocks noChangeAspect="1"/>
              </p:cNvGraphicFramePr>
              <p:nvPr/>
            </p:nvGraphicFramePr>
            <p:xfrm>
              <a:off x="2217312" y="4824433"/>
              <a:ext cx="357464" cy="1072355"/>
            </p:xfrm>
            <a:graphic>
              <a:graphicData uri="http://schemas.openxmlformats.org/presentationml/2006/ole">
                <mc:AlternateContent xmlns:mc="http://schemas.openxmlformats.org/markup-compatibility/2006">
                  <mc:Choice xmlns:v="urn:schemas-microsoft-com:vml" Requires="v">
                    <p:oleObj spid="_x0000_s153026" name="Visio" r:id="rId13" imgW="635000" imgH="1511300" progId="">
                      <p:embed/>
                    </p:oleObj>
                  </mc:Choice>
                  <mc:Fallback>
                    <p:oleObj name="Visio" r:id="rId13"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7312" y="4824433"/>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7" name="Object 57"/>
              <p:cNvGraphicFramePr>
                <a:graphicFrameLocks noChangeAspect="1"/>
              </p:cNvGraphicFramePr>
              <p:nvPr/>
            </p:nvGraphicFramePr>
            <p:xfrm>
              <a:off x="2302508" y="5906593"/>
              <a:ext cx="357464" cy="1072355"/>
            </p:xfrm>
            <a:graphic>
              <a:graphicData uri="http://schemas.openxmlformats.org/presentationml/2006/ole">
                <mc:AlternateContent xmlns:mc="http://schemas.openxmlformats.org/markup-compatibility/2006">
                  <mc:Choice xmlns:v="urn:schemas-microsoft-com:vml" Requires="v">
                    <p:oleObj spid="_x0000_s153027" name="Visio" r:id="rId14" imgW="635000" imgH="1511300" progId="">
                      <p:embed/>
                    </p:oleObj>
                  </mc:Choice>
                  <mc:Fallback>
                    <p:oleObj name="Visio" r:id="rId14"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2508" y="5906593"/>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5438" name="Group 103"/>
              <p:cNvGrpSpPr>
                <a:grpSpLocks/>
              </p:cNvGrpSpPr>
              <p:nvPr/>
            </p:nvGrpSpPr>
            <p:grpSpPr bwMode="auto">
              <a:xfrm>
                <a:off x="730132" y="2797211"/>
                <a:ext cx="834268" cy="1385047"/>
                <a:chOff x="547949" y="1288623"/>
                <a:chExt cx="834268" cy="1385046"/>
              </a:xfrm>
            </p:grpSpPr>
            <p:pic>
              <p:nvPicPr>
                <p:cNvPr id="145460" name="Picture 104"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1" name="Picture 105"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2" name="Picture 106"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39" name="Group 107"/>
              <p:cNvGrpSpPr>
                <a:grpSpLocks/>
              </p:cNvGrpSpPr>
              <p:nvPr/>
            </p:nvGrpSpPr>
            <p:grpSpPr bwMode="auto">
              <a:xfrm>
                <a:off x="730132" y="5246559"/>
                <a:ext cx="834268" cy="1385047"/>
                <a:chOff x="547949" y="4190857"/>
                <a:chExt cx="834268" cy="1385046"/>
              </a:xfrm>
            </p:grpSpPr>
            <p:pic>
              <p:nvPicPr>
                <p:cNvPr id="145457" name="Picture 108"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928672" y="419085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58" name="Picture 109"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701899" y="441060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59" name="Picture 110"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547949" y="4646275"/>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40" name="Group 111"/>
              <p:cNvGrpSpPr>
                <a:grpSpLocks/>
              </p:cNvGrpSpPr>
              <p:nvPr/>
            </p:nvGrpSpPr>
            <p:grpSpPr bwMode="auto">
              <a:xfrm rot="-10076633" flipH="1" flipV="1">
                <a:off x="1650085" y="5714793"/>
                <a:ext cx="399714" cy="448579"/>
                <a:chOff x="5777472" y="4798637"/>
                <a:chExt cx="1366185" cy="1260568"/>
              </a:xfrm>
            </p:grpSpPr>
            <p:sp>
              <p:nvSpPr>
                <p:cNvPr id="14545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5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grpSp>
          <p:grpSp>
            <p:nvGrpSpPr>
              <p:cNvPr id="145441" name="Group 121"/>
              <p:cNvGrpSpPr>
                <a:grpSpLocks/>
              </p:cNvGrpSpPr>
              <p:nvPr/>
            </p:nvGrpSpPr>
            <p:grpSpPr bwMode="auto">
              <a:xfrm rot="10076633" flipH="1">
                <a:off x="1650085" y="3265445"/>
                <a:ext cx="399714" cy="448579"/>
                <a:chOff x="5777472" y="4798637"/>
                <a:chExt cx="1366185" cy="1260568"/>
              </a:xfrm>
            </p:grpSpPr>
            <p:sp>
              <p:nvSpPr>
                <p:cNvPr id="145443"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4"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5"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6"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7"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8"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sp>
              <p:nvSpPr>
                <p:cNvPr id="145449"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n-US" sz="2000" b="1" smtClean="0">
                    <a:solidFill>
                      <a:prstClr val="black"/>
                    </a:solidFill>
                    <a:latin typeface="Helvetica" charset="0"/>
                    <a:ea typeface="ＭＳ Ｐゴシック" charset="0"/>
                    <a:cs typeface="ＭＳ Ｐゴシック" charset="0"/>
                  </a:endParaRPr>
                </a:p>
              </p:txBody>
            </p:sp>
          </p:grpSp>
          <p:cxnSp>
            <p:nvCxnSpPr>
              <p:cNvPr id="79" name="Straight Connector 78"/>
              <p:cNvCxnSpPr/>
              <p:nvPr/>
            </p:nvCxnSpPr>
            <p:spPr>
              <a:xfrm>
                <a:off x="2739937" y="1181644"/>
                <a:ext cx="0" cy="5316312"/>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45430" name="Group 6"/>
            <p:cNvGrpSpPr>
              <a:grpSpLocks/>
            </p:cNvGrpSpPr>
            <p:nvPr/>
          </p:nvGrpSpPr>
          <p:grpSpPr bwMode="auto">
            <a:xfrm>
              <a:off x="6534958" y="1181644"/>
              <a:ext cx="2139143" cy="5316495"/>
              <a:chOff x="6534958" y="1181644"/>
              <a:chExt cx="2139143" cy="5316495"/>
            </a:xfrm>
          </p:grpSpPr>
          <p:cxnSp>
            <p:nvCxnSpPr>
              <p:cNvPr id="72" name="Straight Connector 71"/>
              <p:cNvCxnSpPr>
                <a:stCxn id="145468" idx="3"/>
              </p:cNvCxnSpPr>
              <p:nvPr/>
            </p:nvCxnSpPr>
            <p:spPr>
              <a:xfrm>
                <a:off x="6975451" y="5005769"/>
                <a:ext cx="39211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5432" name="Rectangle 91"/>
              <p:cNvSpPr>
                <a:spLocks noChangeArrowheads="1"/>
              </p:cNvSpPr>
              <p:nvPr/>
            </p:nvSpPr>
            <p:spPr bwMode="auto">
              <a:xfrm>
                <a:off x="7468427" y="4849494"/>
                <a:ext cx="1205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400" smtClean="0">
                    <a:solidFill>
                      <a:srgbClr val="000000"/>
                    </a:solidFill>
                    <a:latin typeface="Gill Sans Light" charset="0"/>
                    <a:ea typeface="ＭＳ Ｐゴシック" charset="0"/>
                    <a:cs typeface="Gill Sans Light" charset="0"/>
                  </a:rPr>
                  <a:t>Internet</a:t>
                </a:r>
              </a:p>
            </p:txBody>
          </p:sp>
          <p:cxnSp>
            <p:nvCxnSpPr>
              <p:cNvPr id="80" name="Straight Connector 79"/>
              <p:cNvCxnSpPr/>
              <p:nvPr/>
            </p:nvCxnSpPr>
            <p:spPr>
              <a:xfrm>
                <a:off x="6535707" y="1181644"/>
                <a:ext cx="0" cy="5316312"/>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a:grpSpLocks/>
          </p:cNvGrpSpPr>
          <p:nvPr/>
        </p:nvGrpSpPr>
        <p:grpSpPr bwMode="auto">
          <a:xfrm>
            <a:off x="2660650" y="2413000"/>
            <a:ext cx="3565525" cy="3948113"/>
            <a:chOff x="2659972" y="2412723"/>
            <a:chExt cx="3565676" cy="3947787"/>
          </a:xfrm>
        </p:grpSpPr>
        <p:sp>
          <p:nvSpPr>
            <p:cNvPr id="145421" name="Rectangle 76"/>
            <p:cNvSpPr>
              <a:spLocks noChangeArrowheads="1"/>
            </p:cNvSpPr>
            <p:nvPr/>
          </p:nvSpPr>
          <p:spPr bwMode="auto">
            <a:xfrm>
              <a:off x="3324589" y="2412723"/>
              <a:ext cx="1828800" cy="41549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smtClean="0">
                  <a:solidFill>
                    <a:srgbClr val="FF0000"/>
                  </a:solidFill>
                  <a:latin typeface="Gill Sans Light" charset="0"/>
                  <a:ea typeface="ＭＳ Ｐゴシック" charset="0"/>
                  <a:cs typeface="Gill Sans Light" charset="0"/>
                </a:rPr>
                <a:t>Controller</a:t>
              </a:r>
            </a:p>
          </p:txBody>
        </p:sp>
        <p:cxnSp>
          <p:nvCxnSpPr>
            <p:cNvPr id="119" name="Straight Connector 118"/>
            <p:cNvCxnSpPr>
              <a:stCxn id="145469" idx="0"/>
              <a:endCxn id="145421" idx="2"/>
            </p:cNvCxnSpPr>
            <p:nvPr/>
          </p:nvCxnSpPr>
          <p:spPr>
            <a:xfrm flipH="1" flipV="1">
              <a:off x="4239602" y="2828614"/>
              <a:ext cx="669953" cy="1539748"/>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5468" idx="1"/>
              <a:endCxn id="145421" idx="2"/>
            </p:cNvCxnSpPr>
            <p:nvPr/>
          </p:nvCxnSpPr>
          <p:spPr>
            <a:xfrm flipH="1" flipV="1">
              <a:off x="4239602" y="2828614"/>
              <a:ext cx="1986046" cy="2177870"/>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22" idx="0"/>
              <a:endCxn id="145421" idx="2"/>
            </p:cNvCxnSpPr>
            <p:nvPr/>
          </p:nvCxnSpPr>
          <p:spPr>
            <a:xfrm flipV="1">
              <a:off x="2659972" y="2828614"/>
              <a:ext cx="1579630" cy="81908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36" idx="0"/>
              <a:endCxn id="145421" idx="2"/>
            </p:cNvCxnSpPr>
            <p:nvPr/>
          </p:nvCxnSpPr>
          <p:spPr>
            <a:xfrm flipV="1">
              <a:off x="2780627" y="2828614"/>
              <a:ext cx="1458975" cy="1636578"/>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42" idx="0"/>
              <a:endCxn id="145421" idx="2"/>
            </p:cNvCxnSpPr>
            <p:nvPr/>
          </p:nvCxnSpPr>
          <p:spPr>
            <a:xfrm flipV="1">
              <a:off x="2688548" y="2828614"/>
              <a:ext cx="1551054" cy="2449311"/>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9" idx="0"/>
              <a:endCxn id="145421" idx="2"/>
            </p:cNvCxnSpPr>
            <p:nvPr/>
          </p:nvCxnSpPr>
          <p:spPr>
            <a:xfrm flipV="1">
              <a:off x="2774277" y="2828614"/>
              <a:ext cx="1465325" cy="3531896"/>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145472" idx="0"/>
              <a:endCxn id="145421" idx="2"/>
            </p:cNvCxnSpPr>
            <p:nvPr/>
          </p:nvCxnSpPr>
          <p:spPr>
            <a:xfrm flipH="1" flipV="1">
              <a:off x="4239602" y="2828614"/>
              <a:ext cx="323864" cy="2362005"/>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84" name="TextBox 83"/>
          <p:cNvSpPr txBox="1">
            <a:spLocks noChangeArrowheads="1"/>
          </p:cNvSpPr>
          <p:nvPr/>
        </p:nvSpPr>
        <p:spPr bwMode="auto">
          <a:xfrm>
            <a:off x="2979738" y="1295400"/>
            <a:ext cx="32464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600" b="0" smtClean="0">
                <a:solidFill>
                  <a:srgbClr val="000000"/>
                </a:solidFill>
                <a:latin typeface="Gill Sans Light" charset="0"/>
                <a:cs typeface="Gill Sans Light" charset="0"/>
              </a:rPr>
              <a:t>Simple hardware</a:t>
            </a:r>
          </a:p>
        </p:txBody>
      </p:sp>
      <p:sp>
        <p:nvSpPr>
          <p:cNvPr id="145414" name="Title 1"/>
          <p:cNvSpPr>
            <a:spLocks noGrp="1"/>
          </p:cNvSpPr>
          <p:nvPr>
            <p:ph type="title"/>
          </p:nvPr>
        </p:nvSpPr>
        <p:spPr>
          <a:xfrm>
            <a:off x="457200" y="274638"/>
            <a:ext cx="8229600" cy="1143000"/>
          </a:xfrm>
        </p:spPr>
        <p:txBody>
          <a:bodyPr/>
          <a:lstStyle/>
          <a:p>
            <a:r>
              <a:rPr lang="en-US" sz="4000" dirty="0" err="1">
                <a:solidFill>
                  <a:srgbClr val="000090"/>
                </a:solidFill>
                <a:latin typeface="Gill Sans Light" charset="0"/>
                <a:ea typeface="ＭＳ Ｐゴシック" charset="0"/>
              </a:rPr>
              <a:t>SoftCell</a:t>
            </a:r>
            <a:r>
              <a:rPr lang="en-US" sz="4000" dirty="0">
                <a:solidFill>
                  <a:srgbClr val="000090"/>
                </a:solidFill>
                <a:latin typeface="Gill Sans Light" charset="0"/>
                <a:ea typeface="ＭＳ Ｐゴシック" charset="0"/>
              </a:rPr>
              <a:t> Overview</a:t>
            </a:r>
          </a:p>
        </p:txBody>
      </p:sp>
      <p:sp>
        <p:nvSpPr>
          <p:cNvPr id="85" name="TextBox 84"/>
          <p:cNvSpPr txBox="1">
            <a:spLocks noChangeArrowheads="1"/>
          </p:cNvSpPr>
          <p:nvPr/>
        </p:nvSpPr>
        <p:spPr bwMode="auto">
          <a:xfrm>
            <a:off x="3087688" y="1625600"/>
            <a:ext cx="30210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600" b="0" smtClean="0">
                <a:solidFill>
                  <a:srgbClr val="FF0000"/>
                </a:solidFill>
                <a:latin typeface="Gill Sans Light" charset="0"/>
                <a:cs typeface="Gill Sans Light" charset="0"/>
              </a:rPr>
              <a:t>+</a:t>
            </a:r>
            <a:r>
              <a:rPr lang="en-US" sz="2600" b="0" smtClean="0">
                <a:solidFill>
                  <a:srgbClr val="C0504D"/>
                </a:solidFill>
                <a:latin typeface="Gill Sans Light" charset="0"/>
                <a:cs typeface="Gill Sans Light" charset="0"/>
              </a:rPr>
              <a:t> </a:t>
            </a:r>
            <a:r>
              <a:rPr lang="en-US" altLang="zh-CN" sz="2600" b="0" smtClean="0">
                <a:solidFill>
                  <a:srgbClr val="FF0000"/>
                </a:solidFill>
                <a:latin typeface="Gill Sans Light" charset="0"/>
                <a:cs typeface="Gill Sans Light" charset="0"/>
              </a:rPr>
              <a:t>SoftCell </a:t>
            </a:r>
            <a:r>
              <a:rPr lang="en-US" sz="2600" b="0" smtClean="0">
                <a:solidFill>
                  <a:srgbClr val="FF0000"/>
                </a:solidFill>
                <a:latin typeface="Gill Sans Light" charset="0"/>
                <a:cs typeface="Gill Sans Light" charset="0"/>
              </a:rPr>
              <a:t>software</a:t>
            </a:r>
          </a:p>
        </p:txBody>
      </p:sp>
      <p:grpSp>
        <p:nvGrpSpPr>
          <p:cNvPr id="145416" name="Group 7"/>
          <p:cNvGrpSpPr>
            <a:grpSpLocks/>
          </p:cNvGrpSpPr>
          <p:nvPr/>
        </p:nvGrpSpPr>
        <p:grpSpPr bwMode="auto">
          <a:xfrm>
            <a:off x="2354263" y="3043238"/>
            <a:ext cx="360362" cy="3365500"/>
            <a:chOff x="2354590" y="3042854"/>
            <a:chExt cx="360305" cy="3366135"/>
          </a:xfrm>
        </p:grpSpPr>
        <p:pic>
          <p:nvPicPr>
            <p:cNvPr id="145417" name="Picture 82"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94709" y="3909958"/>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8" name="Picture 85"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4541" y="4676680"/>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9" name="Picture 86"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4590" y="3042854"/>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Picture 87"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8349" y="5752925"/>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2"/>
    </p:custDataLst>
    <p:extLst>
      <p:ext uri="{BB962C8B-B14F-4D97-AF65-F5344CB8AC3E}">
        <p14:creationId xmlns:p14="http://schemas.microsoft.com/office/powerpoint/2010/main" val="32005820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p:nvPr>
        </p:nvSpPr>
        <p:spPr>
          <a:xfrm>
            <a:off x="457200" y="598488"/>
            <a:ext cx="8229600" cy="1143000"/>
          </a:xfrm>
        </p:spPr>
        <p:txBody>
          <a:bodyPr/>
          <a:lstStyle/>
          <a:p>
            <a:r>
              <a:rPr lang="en-US" sz="3600" dirty="0" err="1">
                <a:solidFill>
                  <a:srgbClr val="000090"/>
                </a:solidFill>
                <a:latin typeface="Gill Sans Light" charset="0"/>
                <a:ea typeface="ＭＳ Ｐゴシック" charset="0"/>
              </a:rPr>
              <a:t>SoftCell</a:t>
            </a:r>
            <a:r>
              <a:rPr lang="en-US" sz="3600" dirty="0">
                <a:solidFill>
                  <a:srgbClr val="000090"/>
                </a:solidFill>
                <a:latin typeface="Gill Sans Light" charset="0"/>
                <a:ea typeface="ＭＳ Ｐゴシック" charset="0"/>
              </a:rPr>
              <a:t> Design Goal</a:t>
            </a:r>
          </a:p>
        </p:txBody>
      </p:sp>
      <p:sp>
        <p:nvSpPr>
          <p:cNvPr id="3" name="Content Placeholder 2"/>
          <p:cNvSpPr>
            <a:spLocks noGrp="1"/>
          </p:cNvSpPr>
          <p:nvPr>
            <p:ph idx="1"/>
          </p:nvPr>
        </p:nvSpPr>
        <p:spPr>
          <a:xfrm>
            <a:off x="457200" y="1600200"/>
            <a:ext cx="8382000" cy="4927600"/>
          </a:xfrm>
        </p:spPr>
        <p:txBody>
          <a:bodyPr>
            <a:normAutofit/>
          </a:bodyPr>
          <a:lstStyle/>
          <a:p>
            <a:pPr>
              <a:defRPr/>
            </a:pPr>
            <a:r>
              <a:rPr lang="en-US" sz="2800" dirty="0" smtClean="0">
                <a:solidFill>
                  <a:srgbClr val="800000"/>
                </a:solidFill>
              </a:rPr>
              <a:t>Fine-grained service policy for diverse app needs</a:t>
            </a:r>
          </a:p>
          <a:p>
            <a:pPr marL="971550" lvl="1" indent="-514350">
              <a:defRPr/>
            </a:pPr>
            <a:r>
              <a:rPr lang="en-US" sz="2400" dirty="0" smtClean="0"/>
              <a:t>Video transcoder, content filtering, firewall</a:t>
            </a:r>
          </a:p>
          <a:p>
            <a:pPr marL="971550" lvl="1" indent="-514350">
              <a:defRPr/>
            </a:pPr>
            <a:r>
              <a:rPr lang="en-US" sz="2400" dirty="0" smtClean="0"/>
              <a:t>M2M services: fleet tracking, low latency medical device updates</a:t>
            </a:r>
          </a:p>
          <a:p>
            <a:pPr>
              <a:defRPr/>
            </a:pPr>
            <a:endParaRPr lang="en-US" sz="2400" dirty="0">
              <a:solidFill>
                <a:srgbClr val="C0504D"/>
              </a:solidFill>
            </a:endParaRPr>
          </a:p>
          <a:p>
            <a:pPr>
              <a:defRPr/>
            </a:pPr>
            <a:endParaRPr lang="en-US" sz="2400" dirty="0" smtClean="0">
              <a:solidFill>
                <a:srgbClr val="C0504D"/>
              </a:solidFill>
            </a:endParaRPr>
          </a:p>
          <a:p>
            <a:pPr marL="514350" indent="-514350">
              <a:buFont typeface="+mj-lt"/>
              <a:buAutoNum type="arabicPeriod"/>
              <a:defRPr/>
            </a:pPr>
            <a:endParaRPr lang="en-US" sz="2800" dirty="0" smtClean="0"/>
          </a:p>
          <a:p>
            <a:pPr marL="514350" indent="-514350">
              <a:buFont typeface="+mj-lt"/>
              <a:buAutoNum type="arabicPeriod"/>
              <a:defRPr/>
            </a:pPr>
            <a:endParaRPr lang="en-US" sz="2400" dirty="0" smtClean="0"/>
          </a:p>
        </p:txBody>
      </p:sp>
      <p:sp>
        <p:nvSpPr>
          <p:cNvPr id="281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D92A88D-02BB-D84A-880C-A8D1354AD034}" type="slidenum">
              <a:rPr lang="en-US" sz="1200">
                <a:solidFill>
                  <a:srgbClr val="898989"/>
                </a:solidFill>
                <a:latin typeface="Gill Sans Light" charset="0"/>
              </a:rPr>
              <a:pPr eaLnBrk="1" hangingPunct="1"/>
              <a:t>17</a:t>
            </a:fld>
            <a:endParaRPr lang="en-US" sz="1200">
              <a:solidFill>
                <a:srgbClr val="898989"/>
              </a:solidFill>
              <a:latin typeface="Gill Sans Light" charset="0"/>
            </a:endParaRPr>
          </a:p>
        </p:txBody>
      </p:sp>
      <p:pic>
        <p:nvPicPr>
          <p:cNvPr id="281604"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54438"/>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5" name="TextBox 58"/>
          <p:cNvSpPr txBox="1">
            <a:spLocks noChangeArrowheads="1"/>
          </p:cNvSpPr>
          <p:nvPr/>
        </p:nvSpPr>
        <p:spPr bwMode="auto">
          <a:xfrm>
            <a:off x="1752600" y="5038725"/>
            <a:ext cx="2308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200" b="0" smtClean="0">
                <a:solidFill>
                  <a:srgbClr val="000000"/>
                </a:solidFill>
                <a:latin typeface="Gill Sans Light" charset="0"/>
                <a:cs typeface="Gill Sans Light" charset="0"/>
              </a:rPr>
              <a:t>with diverse needs!</a:t>
            </a:r>
          </a:p>
        </p:txBody>
      </p:sp>
      <p:pic>
        <p:nvPicPr>
          <p:cNvPr id="281606" name="Content Placeholder 4" descr="TheInternet.jpg"/>
          <p:cNvPicPr>
            <a:picLocks noChangeAspect="1"/>
          </p:cNvPicPr>
          <p:nvPr/>
        </p:nvPicPr>
        <p:blipFill>
          <a:blip r:embed="rId5">
            <a:extLst>
              <a:ext uri="{28A0092B-C50C-407E-A947-70E740481C1C}">
                <a14:useLocalDpi xmlns:a14="http://schemas.microsoft.com/office/drawing/2010/main" val="0"/>
              </a:ext>
            </a:extLst>
          </a:blip>
          <a:srcRect t="4170" b="4170"/>
          <a:stretch>
            <a:fillRect/>
          </a:stretch>
        </p:blipFill>
        <p:spPr bwMode="auto">
          <a:xfrm>
            <a:off x="4343400" y="3651250"/>
            <a:ext cx="252253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35175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7"/>
          <p:cNvSpPr txBox="1">
            <a:spLocks noChangeArrowheads="1"/>
          </p:cNvSpPr>
          <p:nvPr/>
        </p:nvSpPr>
        <p:spPr bwMode="auto">
          <a:xfrm>
            <a:off x="384996" y="1676401"/>
            <a:ext cx="4539917" cy="4800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488" tIns="137160" rIns="90488" bIns="44450"/>
          <a:lstStyle/>
          <a:p>
            <a:pPr marL="231775" algn="ctr" defTabSz="457200" fontAlgn="base">
              <a:spcBef>
                <a:spcPct val="0"/>
              </a:spcBef>
              <a:spcAft>
                <a:spcPct val="0"/>
              </a:spcAft>
              <a:defRPr/>
            </a:pPr>
            <a:endParaRPr lang="en-US" sz="2700" dirty="0">
              <a:solidFill>
                <a:srgbClr val="FFFF00"/>
              </a:solidFill>
              <a:latin typeface="Calibri" pitchFamily="34" charset="0"/>
              <a:ea typeface="Batang" pitchFamily="18" charset="-127"/>
              <a:cs typeface="Calibri" pitchFamily="34" charset="0"/>
            </a:endParaRPr>
          </a:p>
          <a:p>
            <a:pPr marL="231775" algn="ctr"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31775"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31775"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90513" defTabSz="457200" fontAlgn="base">
              <a:spcBef>
                <a:spcPct val="0"/>
              </a:spcBef>
              <a:spcAft>
                <a:spcPct val="0"/>
              </a:spcAft>
              <a:buFont typeface="Arial" pitchFamily="34" charset="0"/>
              <a:buChar char="•"/>
              <a:defRPr/>
            </a:pPr>
            <a:endParaRPr lang="en-US" sz="2800" dirty="0">
              <a:solidFill>
                <a:prstClr val="white"/>
              </a:solidFill>
              <a:latin typeface="Comic Sans MS" pitchFamily="66" charset="0"/>
              <a:ea typeface="Batang" pitchFamily="18" charset="-127"/>
              <a:cs typeface="Batang" pitchFamily="18" charset="-127"/>
            </a:endParaRPr>
          </a:p>
          <a:p>
            <a:pPr marL="290513" defTabSz="457200" fontAlgn="base">
              <a:spcBef>
                <a:spcPct val="0"/>
              </a:spcBef>
              <a:spcAft>
                <a:spcPct val="0"/>
              </a:spcAft>
              <a:buFont typeface="Arial" pitchFamily="34" charset="0"/>
              <a:buChar char="•"/>
              <a:defRPr/>
            </a:pPr>
            <a:endParaRPr lang="en-US" sz="2800" dirty="0">
              <a:solidFill>
                <a:prstClr val="white"/>
              </a:solidFill>
              <a:latin typeface="Comic Sans MS" pitchFamily="-112" charset="0"/>
              <a:ea typeface="Batang" pitchFamily="18" charset="-127"/>
              <a:cs typeface="Batang" pitchFamily="18" charset="-127"/>
            </a:endParaRPr>
          </a:p>
          <a:p>
            <a:pPr lvl="8" algn="ctr" defTabSz="457200">
              <a:spcBef>
                <a:spcPct val="50000"/>
              </a:spcBef>
              <a:defRPr/>
            </a:pPr>
            <a:endParaRPr lang="en-US" sz="3200" dirty="0">
              <a:solidFill>
                <a:prstClr val="white"/>
              </a:solidFill>
              <a:latin typeface="Comic Sans MS" pitchFamily="66" charset="0"/>
            </a:endParaRPr>
          </a:p>
        </p:txBody>
      </p:sp>
      <p:sp>
        <p:nvSpPr>
          <p:cNvPr id="147458" name="Title 1"/>
          <p:cNvSpPr>
            <a:spLocks noGrp="1"/>
          </p:cNvSpPr>
          <p:nvPr>
            <p:ph type="title"/>
          </p:nvPr>
        </p:nvSpPr>
        <p:spPr>
          <a:xfrm>
            <a:off x="12700" y="185738"/>
            <a:ext cx="8229600" cy="1143000"/>
          </a:xfrm>
        </p:spPr>
        <p:txBody>
          <a:bodyPr/>
          <a:lstStyle/>
          <a:p>
            <a:r>
              <a:rPr lang="en-US" dirty="0" err="1" smtClean="0">
                <a:solidFill>
                  <a:srgbClr val="000090"/>
                </a:solidFill>
                <a:latin typeface="Gill Sans Light" charset="0"/>
                <a:ea typeface="ＭＳ Ｐゴシック" charset="0"/>
              </a:rPr>
              <a:t>SoftCell</a:t>
            </a:r>
            <a:r>
              <a:rPr lang="en-US" dirty="0" smtClean="0">
                <a:solidFill>
                  <a:srgbClr val="000090"/>
                </a:solidFill>
                <a:latin typeface="Gill Sans Light" charset="0"/>
                <a:ea typeface="ＭＳ Ｐゴシック" charset="0"/>
              </a:rPr>
              <a:t> Design</a:t>
            </a:r>
            <a:endParaRPr lang="en-US" dirty="0">
              <a:solidFill>
                <a:srgbClr val="000090"/>
              </a:solidFill>
              <a:latin typeface="Gill Sans Light" charset="0"/>
              <a:ea typeface="ＭＳ Ｐゴシック" charset="0"/>
            </a:endParaRPr>
          </a:p>
        </p:txBody>
      </p:sp>
      <p:sp>
        <p:nvSpPr>
          <p:cNvPr id="147459" name="TextBox 7"/>
          <p:cNvSpPr txBox="1">
            <a:spLocks noChangeArrowheads="1"/>
          </p:cNvSpPr>
          <p:nvPr/>
        </p:nvSpPr>
        <p:spPr bwMode="auto">
          <a:xfrm>
            <a:off x="10793413" y="4595813"/>
            <a:ext cx="185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endParaRPr lang="en-US" sz="2400" b="0" smtClean="0">
              <a:solidFill>
                <a:srgbClr val="000000"/>
              </a:solidFill>
              <a:latin typeface="Arial" charset="0"/>
            </a:endParaRPr>
          </a:p>
        </p:txBody>
      </p:sp>
      <p:sp>
        <p:nvSpPr>
          <p:cNvPr id="3" name="Content Placeholder 2"/>
          <p:cNvSpPr>
            <a:spLocks noGrp="1"/>
          </p:cNvSpPr>
          <p:nvPr>
            <p:ph idx="1"/>
          </p:nvPr>
        </p:nvSpPr>
        <p:spPr>
          <a:xfrm>
            <a:off x="315913" y="1600200"/>
            <a:ext cx="4826000" cy="4525963"/>
          </a:xfrm>
        </p:spPr>
        <p:txBody>
          <a:bodyPr/>
          <a:lstStyle/>
          <a:p>
            <a:pPr marL="514350" indent="-514350">
              <a:buFont typeface="Corbel" charset="0"/>
              <a:buAutoNum type="arabicPeriod"/>
            </a:pPr>
            <a:r>
              <a:rPr lang="en-US" sz="2800">
                <a:latin typeface="Gill Sans Light" charset="0"/>
                <a:ea typeface="ＭＳ Ｐゴシック" charset="0"/>
              </a:rPr>
              <a:t>Scalable system design</a:t>
            </a:r>
          </a:p>
          <a:p>
            <a:pPr marL="971550" lvl="1" indent="-514350"/>
            <a:r>
              <a:rPr lang="en-US" sz="2400">
                <a:solidFill>
                  <a:srgbClr val="FF0000"/>
                </a:solidFill>
                <a:latin typeface="Gill Sans Light" charset="0"/>
                <a:ea typeface="ＭＳ Ｐゴシック" charset="0"/>
              </a:rPr>
              <a:t>Classifying flows at access edge</a:t>
            </a:r>
          </a:p>
          <a:p>
            <a:pPr marL="971550" lvl="1" indent="-514350"/>
            <a:r>
              <a:rPr lang="en-US" sz="2400">
                <a:solidFill>
                  <a:srgbClr val="FF0000"/>
                </a:solidFill>
                <a:latin typeface="Gill Sans Light" charset="0"/>
                <a:ea typeface="ＭＳ Ｐゴシック" charset="0"/>
              </a:rPr>
              <a:t>Offloading controller tasks to switch local agent</a:t>
            </a:r>
            <a:endParaRPr lang="en-US" sz="2400" i="1">
              <a:latin typeface="Gill Sans Light" charset="0"/>
              <a:ea typeface="ＭＳ Ｐゴシック" charset="0"/>
            </a:endParaRPr>
          </a:p>
          <a:p>
            <a:pPr marL="514350" indent="-514350">
              <a:buFont typeface="Corbel" charset="0"/>
              <a:buAutoNum type="arabicPeriod"/>
            </a:pPr>
            <a:r>
              <a:rPr lang="en-US" sz="2800">
                <a:latin typeface="Gill Sans Light" charset="0"/>
                <a:ea typeface="ＭＳ Ｐゴシック" charset="0"/>
              </a:rPr>
              <a:t>Intelligent algorithms</a:t>
            </a:r>
            <a:endParaRPr lang="en-US" sz="2400">
              <a:solidFill>
                <a:srgbClr val="FF0000"/>
              </a:solidFill>
              <a:latin typeface="Gill Sans Light" charset="0"/>
              <a:ea typeface="ＭＳ Ｐゴシック" charset="0"/>
            </a:endParaRPr>
          </a:p>
          <a:p>
            <a:pPr marL="971550" lvl="1" indent="-514350"/>
            <a:r>
              <a:rPr lang="en-US" sz="2400">
                <a:solidFill>
                  <a:srgbClr val="FF0000"/>
                </a:solidFill>
                <a:latin typeface="Gill Sans Light" charset="0"/>
                <a:ea typeface="ＭＳ Ｐゴシック" charset="0"/>
              </a:rPr>
              <a:t>Enforcing policy consistency under mobility</a:t>
            </a:r>
          </a:p>
          <a:p>
            <a:pPr marL="971550" lvl="1" indent="-514350"/>
            <a:r>
              <a:rPr lang="en-US" sz="2400">
                <a:solidFill>
                  <a:srgbClr val="FF0000"/>
                </a:solidFill>
                <a:latin typeface="Gill Sans Light" charset="0"/>
                <a:ea typeface="ＭＳ Ｐゴシック" charset="0"/>
              </a:rPr>
              <a:t>Multi-dimension aggregation to reduce switch rule entries</a:t>
            </a:r>
          </a:p>
        </p:txBody>
      </p:sp>
      <p:grpSp>
        <p:nvGrpSpPr>
          <p:cNvPr id="147461" name="Group 5"/>
          <p:cNvGrpSpPr>
            <a:grpSpLocks/>
          </p:cNvGrpSpPr>
          <p:nvPr/>
        </p:nvGrpSpPr>
        <p:grpSpPr bwMode="auto">
          <a:xfrm>
            <a:off x="4924425" y="2322513"/>
            <a:ext cx="3843338" cy="3011487"/>
            <a:chOff x="2155183" y="1257009"/>
            <a:chExt cx="4477061" cy="3011432"/>
          </a:xfrm>
        </p:grpSpPr>
        <p:sp>
          <p:nvSpPr>
            <p:cNvPr id="7" name="Teardrop 6"/>
            <p:cNvSpPr>
              <a:spLocks noChangeAspect="1"/>
            </p:cNvSpPr>
            <p:nvPr/>
          </p:nvSpPr>
          <p:spPr>
            <a:xfrm rot="2711176">
              <a:off x="2782660" y="1290822"/>
              <a:ext cx="2743150" cy="3088266"/>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defRPr/>
              </a:pPr>
              <a:endParaRPr lang="en-US" sz="2400">
                <a:solidFill>
                  <a:prstClr val="black"/>
                </a:solidFill>
                <a:latin typeface="Corbel"/>
              </a:endParaRPr>
            </a:p>
          </p:txBody>
        </p:sp>
        <p:pic>
          <p:nvPicPr>
            <p:cNvPr id="14747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944" y="270140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479" name="Group 9"/>
            <p:cNvGrpSpPr>
              <a:grpSpLocks/>
            </p:cNvGrpSpPr>
            <p:nvPr/>
          </p:nvGrpSpPr>
          <p:grpSpPr bwMode="auto">
            <a:xfrm>
              <a:off x="2684928" y="1257009"/>
              <a:ext cx="746653" cy="1072355"/>
              <a:chOff x="1220243" y="2040952"/>
              <a:chExt cx="746653" cy="1072354"/>
            </a:xfrm>
          </p:grpSpPr>
          <p:graphicFrame>
            <p:nvGraphicFramePr>
              <p:cNvPr id="147506" name="Object 37"/>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1216"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9"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0" name="Group 10"/>
            <p:cNvGrpSpPr>
              <a:grpSpLocks/>
            </p:cNvGrpSpPr>
            <p:nvPr/>
          </p:nvGrpSpPr>
          <p:grpSpPr bwMode="auto">
            <a:xfrm>
              <a:off x="2295739" y="1894136"/>
              <a:ext cx="746653" cy="1072355"/>
              <a:chOff x="1220243" y="2040952"/>
              <a:chExt cx="746653" cy="1072354"/>
            </a:xfrm>
          </p:grpSpPr>
          <p:graphicFrame>
            <p:nvGraphicFramePr>
              <p:cNvPr id="147504" name="Object 35"/>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1217"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1" name="Group 11"/>
            <p:cNvGrpSpPr>
              <a:grpSpLocks/>
            </p:cNvGrpSpPr>
            <p:nvPr/>
          </p:nvGrpSpPr>
          <p:grpSpPr bwMode="auto">
            <a:xfrm>
              <a:off x="2155183" y="2559295"/>
              <a:ext cx="746653" cy="1072355"/>
              <a:chOff x="1220243" y="2040952"/>
              <a:chExt cx="746653" cy="1072354"/>
            </a:xfrm>
          </p:grpSpPr>
          <p:graphicFrame>
            <p:nvGraphicFramePr>
              <p:cNvPr id="147502" name="Object 33"/>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1218"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2" name="Group 12"/>
            <p:cNvGrpSpPr>
              <a:grpSpLocks/>
            </p:cNvGrpSpPr>
            <p:nvPr/>
          </p:nvGrpSpPr>
          <p:grpSpPr bwMode="auto">
            <a:xfrm>
              <a:off x="2468939" y="3196086"/>
              <a:ext cx="746653" cy="1072355"/>
              <a:chOff x="1220243" y="2040952"/>
              <a:chExt cx="746653" cy="1072354"/>
            </a:xfrm>
          </p:grpSpPr>
          <p:graphicFrame>
            <p:nvGraphicFramePr>
              <p:cNvPr id="147500" name="Object 31"/>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61219" name="Visio" r:id="rId9" imgW="635000" imgH="1511300" progId="">
                      <p:embed/>
                    </p:oleObj>
                  </mc:Choice>
                  <mc:Fallback>
                    <p:oleObj name="Visio" r:id="rId9"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7483" name="Picture 61" descr="Protocol_Transla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8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stCxn id="39" idx="3"/>
              <a:endCxn id="147484" idx="1"/>
            </p:cNvCxnSpPr>
            <p:nvPr/>
          </p:nvCxnSpPr>
          <p:spPr>
            <a:xfrm>
              <a:off x="3431173" y="1815799"/>
              <a:ext cx="373551" cy="74134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7" idx="3"/>
              <a:endCxn id="147484" idx="1"/>
            </p:cNvCxnSpPr>
            <p:nvPr/>
          </p:nvCxnSpPr>
          <p:spPr>
            <a:xfrm>
              <a:off x="3042828" y="2453962"/>
              <a:ext cx="761895" cy="10318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87"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stCxn id="33" idx="3"/>
              <a:endCxn id="147487" idx="1"/>
            </p:cNvCxnSpPr>
            <p:nvPr/>
          </p:nvCxnSpPr>
          <p:spPr>
            <a:xfrm flipV="1">
              <a:off x="3214810" y="3049263"/>
              <a:ext cx="589914" cy="7064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5" idx="3"/>
              <a:endCxn id="147487" idx="1"/>
            </p:cNvCxnSpPr>
            <p:nvPr/>
          </p:nvCxnSpPr>
          <p:spPr>
            <a:xfrm flipV="1">
              <a:off x="2902284" y="3049263"/>
              <a:ext cx="902439" cy="69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7487" idx="3"/>
              <a:endCxn id="147478" idx="1"/>
            </p:cNvCxnSpPr>
            <p:nvPr/>
          </p:nvCxnSpPr>
          <p:spPr>
            <a:xfrm flipV="1">
              <a:off x="4553675" y="2844480"/>
              <a:ext cx="1329618" cy="20478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47484" idx="2"/>
              <a:endCxn id="147487" idx="0"/>
            </p:cNvCxnSpPr>
            <p:nvPr/>
          </p:nvCxnSpPr>
          <p:spPr>
            <a:xfrm>
              <a:off x="4180124" y="2701608"/>
              <a:ext cx="0" cy="2031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47484" idx="3"/>
              <a:endCxn id="147478" idx="1"/>
            </p:cNvCxnSpPr>
            <p:nvPr/>
          </p:nvCxnSpPr>
          <p:spPr>
            <a:xfrm>
              <a:off x="4553675" y="2557147"/>
              <a:ext cx="1329618" cy="287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3"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a:stCxn id="147493" idx="0"/>
              <a:endCxn id="147487" idx="2"/>
            </p:cNvCxnSpPr>
            <p:nvPr/>
          </p:nvCxnSpPr>
          <p:spPr>
            <a:xfrm flipH="1" flipV="1">
              <a:off x="4180124" y="3192136"/>
              <a:ext cx="678678" cy="155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5" name="Picture 60" descr="Content_Transformation_En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96" name="Picture 68" descr="Network_Mgmt_Applia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147495" idx="0"/>
              <a:endCxn id="147487" idx="2"/>
            </p:cNvCxnSpPr>
            <p:nvPr/>
          </p:nvCxnSpPr>
          <p:spPr>
            <a:xfrm flipV="1">
              <a:off x="3947117" y="3192136"/>
              <a:ext cx="233007" cy="3936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47496" idx="2"/>
              <a:endCxn id="147484" idx="0"/>
            </p:cNvCxnSpPr>
            <p:nvPr/>
          </p:nvCxnSpPr>
          <p:spPr>
            <a:xfrm flipH="1">
              <a:off x="4180124" y="2276165"/>
              <a:ext cx="608406" cy="13810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47484" idx="0"/>
              <a:endCxn id="147483" idx="2"/>
            </p:cNvCxnSpPr>
            <p:nvPr/>
          </p:nvCxnSpPr>
          <p:spPr>
            <a:xfrm flipH="1" flipV="1">
              <a:off x="4039580" y="2207904"/>
              <a:ext cx="140544" cy="20637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7462" name="TextBox 39"/>
          <p:cNvSpPr txBox="1">
            <a:spLocks noChangeArrowheads="1"/>
          </p:cNvSpPr>
          <p:nvPr/>
        </p:nvSpPr>
        <p:spPr bwMode="auto">
          <a:xfrm>
            <a:off x="5159375" y="5432425"/>
            <a:ext cx="2295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~1K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~10K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 – 10 Gbps</a:t>
            </a:r>
          </a:p>
        </p:txBody>
      </p:sp>
      <p:cxnSp>
        <p:nvCxnSpPr>
          <p:cNvPr id="41" name="Straight Connector 40"/>
          <p:cNvCxnSpPr/>
          <p:nvPr/>
        </p:nvCxnSpPr>
        <p:spPr>
          <a:xfrm flipV="1">
            <a:off x="8739188" y="3833813"/>
            <a:ext cx="328612" cy="0"/>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47464" name="Rectangle 44"/>
          <p:cNvSpPr>
            <a:spLocks noChangeArrowheads="1"/>
          </p:cNvSpPr>
          <p:nvPr/>
        </p:nvSpPr>
        <p:spPr bwMode="auto">
          <a:xfrm>
            <a:off x="7434263" y="3470275"/>
            <a:ext cx="1854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FF0000"/>
                </a:solidFill>
                <a:latin typeface="Gill Sans Light" charset="0"/>
                <a:ea typeface="ＭＳ Ｐゴシック" charset="0"/>
                <a:cs typeface="Gill Sans Light" charset="0"/>
              </a:rPr>
              <a:t>Gateway Edge</a:t>
            </a:r>
          </a:p>
        </p:txBody>
      </p:sp>
      <p:sp>
        <p:nvSpPr>
          <p:cNvPr id="147465" name="TextBox 45"/>
          <p:cNvSpPr txBox="1">
            <a:spLocks noChangeArrowheads="1"/>
          </p:cNvSpPr>
          <p:nvPr/>
        </p:nvSpPr>
        <p:spPr bwMode="auto">
          <a:xfrm>
            <a:off x="7448550" y="4011613"/>
            <a:ext cx="1803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 million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 million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~up to 2 Tbps</a:t>
            </a:r>
          </a:p>
        </p:txBody>
      </p:sp>
      <p:sp>
        <p:nvSpPr>
          <p:cNvPr id="147466" name="Rectangle 46"/>
          <p:cNvSpPr>
            <a:spLocks noChangeArrowheads="1"/>
          </p:cNvSpPr>
          <p:nvPr/>
        </p:nvSpPr>
        <p:spPr bwMode="auto">
          <a:xfrm>
            <a:off x="5092700" y="5160963"/>
            <a:ext cx="15033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FF0000"/>
                </a:solidFill>
                <a:latin typeface="Gill Sans Light" charset="0"/>
                <a:ea typeface="ＭＳ Ｐゴシック" charset="0"/>
                <a:cs typeface="Gill Sans Light" charset="0"/>
              </a:rPr>
              <a:t>Access Edge</a:t>
            </a:r>
          </a:p>
        </p:txBody>
      </p:sp>
      <p:sp>
        <p:nvSpPr>
          <p:cNvPr id="147467" name="Rectangle 47"/>
          <p:cNvSpPr>
            <a:spLocks noChangeArrowheads="1"/>
          </p:cNvSpPr>
          <p:nvPr/>
        </p:nvSpPr>
        <p:spPr bwMode="auto">
          <a:xfrm>
            <a:off x="6478588" y="1600200"/>
            <a:ext cx="1828800" cy="415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smtClean="0">
                <a:solidFill>
                  <a:srgbClr val="FF0000"/>
                </a:solidFill>
                <a:latin typeface="Arial" charset="0"/>
                <a:ea typeface="ＭＳ Ｐゴシック" charset="0"/>
                <a:cs typeface="ＭＳ Ｐゴシック" charset="0"/>
              </a:rPr>
              <a:t>Controller</a:t>
            </a:r>
          </a:p>
        </p:txBody>
      </p:sp>
      <p:grpSp>
        <p:nvGrpSpPr>
          <p:cNvPr id="88" name="Group 87"/>
          <p:cNvGrpSpPr>
            <a:grpSpLocks/>
          </p:cNvGrpSpPr>
          <p:nvPr/>
        </p:nvGrpSpPr>
        <p:grpSpPr bwMode="auto">
          <a:xfrm>
            <a:off x="5116513" y="2544763"/>
            <a:ext cx="806450" cy="2174875"/>
            <a:chOff x="4912493" y="2544089"/>
            <a:chExt cx="806472" cy="2175919"/>
          </a:xfrm>
        </p:grpSpPr>
        <p:sp>
          <p:nvSpPr>
            <p:cNvPr id="147473" name="Rectangle 48"/>
            <p:cNvSpPr>
              <a:spLocks noChangeArrowheads="1"/>
            </p:cNvSpPr>
            <p:nvPr/>
          </p:nvSpPr>
          <p:spPr bwMode="auto">
            <a:xfrm>
              <a:off x="5315729" y="2544089"/>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4" name="Rectangle 49"/>
            <p:cNvSpPr>
              <a:spLocks noChangeArrowheads="1"/>
            </p:cNvSpPr>
            <p:nvPr/>
          </p:nvSpPr>
          <p:spPr bwMode="auto">
            <a:xfrm>
              <a:off x="5079277" y="3192931"/>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5" name="Rectangle 50"/>
            <p:cNvSpPr>
              <a:spLocks noChangeArrowheads="1"/>
            </p:cNvSpPr>
            <p:nvPr/>
          </p:nvSpPr>
          <p:spPr bwMode="auto">
            <a:xfrm>
              <a:off x="4912493" y="3893039"/>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6" name="Rectangle 51"/>
            <p:cNvSpPr>
              <a:spLocks noChangeArrowheads="1"/>
            </p:cNvSpPr>
            <p:nvPr/>
          </p:nvSpPr>
          <p:spPr bwMode="auto">
            <a:xfrm>
              <a:off x="5190751" y="4466092"/>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grpSp>
      <p:cxnSp>
        <p:nvCxnSpPr>
          <p:cNvPr id="53" name="Straight Connector 52"/>
          <p:cNvCxnSpPr>
            <a:stCxn id="147484" idx="0"/>
          </p:cNvCxnSpPr>
          <p:nvPr/>
        </p:nvCxnSpPr>
        <p:spPr>
          <a:xfrm flipV="1">
            <a:off x="6662738" y="2020888"/>
            <a:ext cx="746125" cy="145891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9" idx="0"/>
          </p:cNvCxnSpPr>
          <p:nvPr/>
        </p:nvCxnSpPr>
        <p:spPr>
          <a:xfrm flipV="1">
            <a:off x="5784850" y="2020888"/>
            <a:ext cx="1624013" cy="755650"/>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802438" y="2020888"/>
            <a:ext cx="606425" cy="209391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74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4CE42398-E52F-9C4A-ADB2-87E3A07A8446}" type="slidenum">
              <a:rPr lang="en-US" sz="1200">
                <a:solidFill>
                  <a:srgbClr val="898989"/>
                </a:solidFill>
                <a:latin typeface="Gill Sans Light" charset="0"/>
              </a:rPr>
              <a:pPr eaLnBrk="1" hangingPunct="1"/>
              <a:t>18</a:t>
            </a:fld>
            <a:endParaRPr lang="en-US" sz="1200">
              <a:solidFill>
                <a:srgbClr val="898989"/>
              </a:solidFill>
              <a:latin typeface="Gill Sans Light" charset="0"/>
            </a:endParaRPr>
          </a:p>
        </p:txBody>
      </p:sp>
    </p:spTree>
    <p:extLst>
      <p:ext uri="{BB962C8B-B14F-4D97-AF65-F5344CB8AC3E}">
        <p14:creationId xmlns:p14="http://schemas.microsoft.com/office/powerpoint/2010/main" val="292050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1"/>
          <p:cNvSpPr>
            <a:spLocks noGrp="1"/>
          </p:cNvSpPr>
          <p:nvPr>
            <p:ph type="title"/>
          </p:nvPr>
        </p:nvSpPr>
        <p:spPr/>
        <p:txBody>
          <a:bodyPr/>
          <a:lstStyle/>
          <a:p>
            <a:r>
              <a:rPr lang="en-US" dirty="0" smtClean="0">
                <a:solidFill>
                  <a:srgbClr val="000090"/>
                </a:solidFill>
                <a:cs typeface="Gill Sans Light"/>
              </a:rPr>
              <a:t>Summary</a:t>
            </a:r>
            <a:endParaRPr lang="en-US" dirty="0">
              <a:solidFill>
                <a:srgbClr val="000090"/>
              </a:solidFill>
              <a:cs typeface="Gill Sans Light"/>
            </a:endParaRPr>
          </a:p>
        </p:txBody>
      </p:sp>
      <p:sp>
        <p:nvSpPr>
          <p:cNvPr id="284674" name="Content Placeholder 2"/>
          <p:cNvSpPr>
            <a:spLocks noGrp="1"/>
          </p:cNvSpPr>
          <p:nvPr>
            <p:ph idx="1"/>
          </p:nvPr>
        </p:nvSpPr>
        <p:spPr>
          <a:xfrm>
            <a:off x="457200" y="1600200"/>
            <a:ext cx="8318500" cy="4324350"/>
          </a:xfrm>
        </p:spPr>
        <p:txBody>
          <a:bodyPr/>
          <a:lstStyle/>
          <a:p>
            <a:r>
              <a:rPr lang="en-US" altLang="zh-CN" sz="2400" dirty="0" err="1">
                <a:solidFill>
                  <a:srgbClr val="800000"/>
                </a:solidFill>
                <a:ea typeface="宋体" charset="0"/>
                <a:cs typeface="Gill Sans Light"/>
              </a:rPr>
              <a:t>SoftCell</a:t>
            </a:r>
            <a:r>
              <a:rPr lang="en-US" altLang="zh-CN" sz="2400" dirty="0">
                <a:solidFill>
                  <a:srgbClr val="800000"/>
                </a:solidFill>
                <a:ea typeface="宋体" charset="0"/>
                <a:cs typeface="Gill Sans Light"/>
              </a:rPr>
              <a:t> </a:t>
            </a:r>
            <a:r>
              <a:rPr lang="en-US" sz="2400" dirty="0">
                <a:solidFill>
                  <a:srgbClr val="800000"/>
                </a:solidFill>
                <a:cs typeface="Gill Sans Light"/>
              </a:rPr>
              <a:t>uses commodity switches and </a:t>
            </a:r>
            <a:r>
              <a:rPr lang="en-US" sz="2400" dirty="0" err="1">
                <a:solidFill>
                  <a:srgbClr val="800000"/>
                </a:solidFill>
                <a:cs typeface="Gill Sans Light"/>
              </a:rPr>
              <a:t>middelboxes</a:t>
            </a:r>
            <a:r>
              <a:rPr lang="en-US" sz="2400" dirty="0">
                <a:solidFill>
                  <a:srgbClr val="800000"/>
                </a:solidFill>
                <a:cs typeface="Gill Sans Light"/>
              </a:rPr>
              <a:t> to build flexible and cost-effective cellular core networks</a:t>
            </a:r>
          </a:p>
          <a:p>
            <a:pPr marL="0" indent="0">
              <a:buNone/>
            </a:pPr>
            <a:endParaRPr lang="en-US" sz="1400" dirty="0">
              <a:solidFill>
                <a:srgbClr val="800000"/>
              </a:solidFill>
              <a:cs typeface="Gill Sans Light"/>
            </a:endParaRPr>
          </a:p>
          <a:p>
            <a:r>
              <a:rPr lang="en-US" sz="2400" dirty="0" err="1">
                <a:solidFill>
                  <a:srgbClr val="800000"/>
                </a:solidFill>
                <a:cs typeface="Gill Sans Light"/>
              </a:rPr>
              <a:t>SoftCell</a:t>
            </a:r>
            <a:r>
              <a:rPr lang="en-US" sz="2400" dirty="0">
                <a:solidFill>
                  <a:srgbClr val="800000"/>
                </a:solidFill>
                <a:cs typeface="Gill Sans Light"/>
              </a:rPr>
              <a:t> achieves scalability with</a:t>
            </a:r>
          </a:p>
        </p:txBody>
      </p:sp>
      <p:sp>
        <p:nvSpPr>
          <p:cNvPr id="284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AFFC77BA-C19D-EC42-A6CC-D65501F1AE37}" type="slidenum">
              <a:rPr lang="en-US" sz="1000" b="0">
                <a:solidFill>
                  <a:srgbClr val="000000"/>
                </a:solidFill>
                <a:latin typeface="Calibri" charset="0"/>
              </a:rPr>
              <a:pPr eaLnBrk="1" hangingPunct="1"/>
              <a:t>19</a:t>
            </a:fld>
            <a:endParaRPr lang="en-US" sz="1000" b="0">
              <a:solidFill>
                <a:srgbClr val="000000"/>
              </a:solidFill>
              <a:latin typeface="Calibri" charset="0"/>
            </a:endParaRPr>
          </a:p>
        </p:txBody>
      </p:sp>
      <p:cxnSp>
        <p:nvCxnSpPr>
          <p:cNvPr id="6" name="Straight Connector 5"/>
          <p:cNvCxnSpPr/>
          <p:nvPr/>
        </p:nvCxnSpPr>
        <p:spPr>
          <a:xfrm>
            <a:off x="2824162" y="3328988"/>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824162" y="3773488"/>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28925" y="3316288"/>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66962" y="3544888"/>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85825" y="3328988"/>
            <a:ext cx="11969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Data Plane</a:t>
            </a:r>
          </a:p>
        </p:txBody>
      </p:sp>
      <p:grpSp>
        <p:nvGrpSpPr>
          <p:cNvPr id="284681" name="Group 10"/>
          <p:cNvGrpSpPr>
            <a:grpSpLocks/>
          </p:cNvGrpSpPr>
          <p:nvPr/>
        </p:nvGrpSpPr>
        <p:grpSpPr bwMode="auto">
          <a:xfrm>
            <a:off x="873125" y="4044950"/>
            <a:ext cx="2584450" cy="369888"/>
            <a:chOff x="6757921" y="2070100"/>
            <a:chExt cx="2584657" cy="369332"/>
          </a:xfrm>
        </p:grpSpPr>
        <p:cxnSp>
          <p:nvCxnSpPr>
            <p:cNvPr id="15" name="Straight Connector 14"/>
            <p:cNvCxnSpPr/>
            <p:nvPr/>
          </p:nvCxnSpPr>
          <p:spPr>
            <a:xfrm>
              <a:off x="8288394" y="2285675"/>
              <a:ext cx="105418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57921" y="2070100"/>
              <a:ext cx="1454266" cy="369332"/>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Control Plane</a:t>
              </a:r>
            </a:p>
          </p:txBody>
        </p:sp>
      </p:grpSp>
      <p:sp>
        <p:nvSpPr>
          <p:cNvPr id="18" name="TextBox 17"/>
          <p:cNvSpPr txBox="1"/>
          <p:nvPr/>
        </p:nvSpPr>
        <p:spPr>
          <a:xfrm>
            <a:off x="3657600" y="3124200"/>
            <a:ext cx="2497137" cy="369888"/>
          </a:xfrm>
          <a:prstGeom prst="rect">
            <a:avLst/>
          </a:prstGeom>
          <a:noFill/>
        </p:spPr>
        <p:txBody>
          <a:bodyPr wrap="none">
            <a:spAutoFit/>
          </a:bodyPr>
          <a:lstStyle/>
          <a:p>
            <a:pPr defTabSz="457200">
              <a:defRPr/>
            </a:pPr>
            <a:r>
              <a:rPr lang="en-US" dirty="0">
                <a:solidFill>
                  <a:srgbClr val="C0504D"/>
                </a:solidFill>
                <a:latin typeface="Calibri"/>
                <a:ea typeface="ＭＳ Ｐゴシック" charset="0"/>
                <a:cs typeface="ＭＳ Ｐゴシック" charset="0"/>
              </a:rPr>
              <a:t>Asymmetric</a:t>
            </a:r>
            <a:r>
              <a:rPr lang="en-US" dirty="0">
                <a:solidFill>
                  <a:prstClr val="black"/>
                </a:solidFill>
                <a:latin typeface="Calibri"/>
                <a:ea typeface="ＭＳ Ｐゴシック" charset="0"/>
                <a:cs typeface="ＭＳ Ｐゴシック" charset="0"/>
              </a:rPr>
              <a:t> Edge Design</a:t>
            </a:r>
          </a:p>
        </p:txBody>
      </p:sp>
      <p:sp>
        <p:nvSpPr>
          <p:cNvPr id="19" name="TextBox 18"/>
          <p:cNvSpPr txBox="1"/>
          <p:nvPr/>
        </p:nvSpPr>
        <p:spPr>
          <a:xfrm>
            <a:off x="3657600" y="3557588"/>
            <a:ext cx="3089275" cy="369887"/>
          </a:xfrm>
          <a:prstGeom prst="rect">
            <a:avLst/>
          </a:prstGeom>
          <a:noFill/>
        </p:spPr>
        <p:txBody>
          <a:bodyPr wrap="none">
            <a:spAutoFit/>
          </a:bodyPr>
          <a:lstStyle/>
          <a:p>
            <a:pPr defTabSz="457200">
              <a:defRPr/>
            </a:pPr>
            <a:r>
              <a:rPr lang="en-US" dirty="0">
                <a:solidFill>
                  <a:srgbClr val="C0504D"/>
                </a:solidFill>
                <a:latin typeface="Calibri"/>
                <a:ea typeface="ＭＳ Ｐゴシック" charset="0"/>
                <a:cs typeface="ＭＳ Ｐゴシック" charset="0"/>
              </a:rPr>
              <a:t>Multi-dimensional </a:t>
            </a:r>
            <a:r>
              <a:rPr lang="en-US" dirty="0">
                <a:solidFill>
                  <a:prstClr val="black"/>
                </a:solidFill>
                <a:latin typeface="Calibri"/>
                <a:ea typeface="ＭＳ Ｐゴシック" charset="0"/>
                <a:cs typeface="ＭＳ Ｐゴシック" charset="0"/>
              </a:rPr>
              <a:t>Aggregation</a:t>
            </a:r>
          </a:p>
        </p:txBody>
      </p:sp>
      <p:sp>
        <p:nvSpPr>
          <p:cNvPr id="20" name="TextBox 19"/>
          <p:cNvSpPr txBox="1"/>
          <p:nvPr/>
        </p:nvSpPr>
        <p:spPr>
          <a:xfrm>
            <a:off x="3657600" y="4057650"/>
            <a:ext cx="2981325" cy="369888"/>
          </a:xfrm>
          <a:prstGeom prst="rect">
            <a:avLst/>
          </a:prstGeom>
          <a:noFill/>
        </p:spPr>
        <p:txBody>
          <a:bodyPr wrap="none">
            <a:spAutoFit/>
          </a:bodyPr>
          <a:lstStyle/>
          <a:p>
            <a:pPr defTabSz="457200">
              <a:defRPr/>
            </a:pPr>
            <a:r>
              <a:rPr lang="en-US" altLang="zh-CN" dirty="0">
                <a:solidFill>
                  <a:srgbClr val="C0504D"/>
                </a:solidFill>
                <a:latin typeface="Calibri"/>
                <a:ea typeface="宋体"/>
                <a:cs typeface="ＭＳ Ｐゴシック" charset="0"/>
              </a:rPr>
              <a:t>Hierarchical</a:t>
            </a:r>
            <a:r>
              <a:rPr lang="en-US" altLang="zh-CN" dirty="0">
                <a:solidFill>
                  <a:prstClr val="black"/>
                </a:solidFill>
                <a:latin typeface="Calibri"/>
                <a:ea typeface="宋体"/>
                <a:cs typeface="ＭＳ Ｐゴシック" charset="0"/>
              </a:rPr>
              <a:t> Controller Design</a:t>
            </a:r>
            <a:endParaRPr lang="en-US" dirty="0">
              <a:solidFill>
                <a:prstClr val="black"/>
              </a:solidFill>
              <a:latin typeface="Calibri"/>
              <a:ea typeface="ＭＳ Ｐゴシック" charset="0"/>
              <a:cs typeface="ＭＳ Ｐゴシック" charset="0"/>
            </a:endParaRPr>
          </a:p>
        </p:txBody>
      </p:sp>
      <p:sp>
        <p:nvSpPr>
          <p:cNvPr id="17" name="Content Placeholder 2"/>
          <p:cNvSpPr txBox="1">
            <a:spLocks/>
          </p:cNvSpPr>
          <p:nvPr/>
        </p:nvSpPr>
        <p:spPr>
          <a:xfrm>
            <a:off x="457200" y="4343400"/>
            <a:ext cx="8229600" cy="1100137"/>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1600" dirty="0" smtClean="0">
              <a:solidFill>
                <a:srgbClr val="800000"/>
              </a:solidFill>
              <a:latin typeface="Calibri"/>
            </a:endParaRPr>
          </a:p>
          <a:p>
            <a:pPr>
              <a:defRPr/>
            </a:pPr>
            <a:r>
              <a:rPr lang="en-US" sz="2800" dirty="0" smtClean="0">
                <a:solidFill>
                  <a:srgbClr val="800000"/>
                </a:solidFill>
                <a:latin typeface="Gill Sans Light"/>
                <a:cs typeface="Gill Sans Light"/>
              </a:rPr>
              <a:t>Exploit multi-stage tables in modern switches</a:t>
            </a:r>
          </a:p>
          <a:p>
            <a:pPr lvl="1">
              <a:defRPr/>
            </a:pPr>
            <a:r>
              <a:rPr lang="en-US" sz="2300" dirty="0" smtClean="0">
                <a:solidFill>
                  <a:prstClr val="black"/>
                </a:solidFill>
                <a:latin typeface="Gill Sans Light"/>
                <a:cs typeface="Gill Sans Light"/>
              </a:rPr>
              <a:t>Reduce </a:t>
            </a:r>
            <a:r>
              <a:rPr lang="en-US" sz="2300" dirty="0" err="1">
                <a:solidFill>
                  <a:prstClr val="black"/>
                </a:solidFill>
                <a:latin typeface="Gill Sans Light"/>
                <a:cs typeface="Gill Sans Light"/>
              </a:rPr>
              <a:t>m×n</a:t>
            </a:r>
            <a:r>
              <a:rPr lang="en-US" sz="2300" dirty="0">
                <a:solidFill>
                  <a:prstClr val="black"/>
                </a:solidFill>
                <a:latin typeface="Gill Sans Light"/>
                <a:cs typeface="Gill Sans Light"/>
              </a:rPr>
              <a:t> rules to </a:t>
            </a:r>
            <a:r>
              <a:rPr lang="en-US" sz="2300" dirty="0" err="1">
                <a:solidFill>
                  <a:prstClr val="black"/>
                </a:solidFill>
                <a:latin typeface="Gill Sans Light"/>
                <a:cs typeface="Gill Sans Light"/>
              </a:rPr>
              <a:t>m+n</a:t>
            </a:r>
            <a:r>
              <a:rPr lang="en-US" sz="2300" dirty="0">
                <a:solidFill>
                  <a:prstClr val="black"/>
                </a:solidFill>
                <a:latin typeface="Gill Sans Light"/>
                <a:cs typeface="Gill Sans Light"/>
              </a:rPr>
              <a:t> rules</a:t>
            </a:r>
          </a:p>
          <a:p>
            <a:pPr>
              <a:defRPr/>
            </a:pPr>
            <a:endParaRPr lang="en-US" sz="2800" dirty="0" smtClean="0">
              <a:solidFill>
                <a:srgbClr val="C0504D"/>
              </a:solidFill>
              <a:latin typeface="Gill Sans Light"/>
              <a:cs typeface="Gill Sans Light"/>
            </a:endParaRPr>
          </a:p>
        </p:txBody>
      </p:sp>
    </p:spTree>
    <p:extLst>
      <p:ext uri="{BB962C8B-B14F-4D97-AF65-F5344CB8AC3E}">
        <p14:creationId xmlns:p14="http://schemas.microsoft.com/office/powerpoint/2010/main" val="1271828138"/>
      </p:ext>
    </p:extLst>
  </p:cSld>
  <p:clrMapOvr>
    <a:masterClrMapping/>
  </p:clrMapOvr>
  <p:transition xmlns:p14="http://schemas.microsoft.com/office/powerpoint/2010/main" spd="slow" advTm="15244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970266" y="1600200"/>
            <a:ext cx="5327067" cy="2667001"/>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endParaRPr>
          </a:p>
        </p:txBody>
      </p:sp>
      <p:sp>
        <p:nvSpPr>
          <p:cNvPr id="2" name="Title 1"/>
          <p:cNvSpPr>
            <a:spLocks noGrp="1"/>
          </p:cNvSpPr>
          <p:nvPr>
            <p:ph type="title"/>
          </p:nvPr>
        </p:nvSpPr>
        <p:spPr/>
        <p:txBody>
          <a:bodyPr>
            <a:normAutofit/>
          </a:bodyPr>
          <a:lstStyle/>
          <a:p>
            <a:r>
              <a:rPr lang="en-US" sz="3600" dirty="0" smtClean="0"/>
              <a:t>LTE Cellular Network Architecture</a:t>
            </a:r>
            <a:endParaRPr lang="en-US" sz="3600" dirty="0">
              <a:solidFill>
                <a:srgbClr val="C0504D"/>
              </a:solidFill>
            </a:endParaRPr>
          </a:p>
        </p:txBody>
      </p:sp>
      <p:sp>
        <p:nvSpPr>
          <p:cNvPr id="5" name="Rectangle 4"/>
          <p:cNvSpPr/>
          <p:nvPr/>
        </p:nvSpPr>
        <p:spPr>
          <a:xfrm>
            <a:off x="2057400" y="6172200"/>
            <a:ext cx="787395" cy="369332"/>
          </a:xfrm>
          <a:prstGeom prst="rect">
            <a:avLst/>
          </a:prstGeom>
        </p:spPr>
        <p:txBody>
          <a:bodyPr wrap="none">
            <a:spAutoFit/>
          </a:bodyPr>
          <a:lstStyle/>
          <a:p>
            <a:r>
              <a:rPr lang="en-US" dirty="0" smtClean="0">
                <a:cs typeface="Lucida Sans"/>
              </a:rPr>
              <a:t>access</a:t>
            </a:r>
            <a:endParaRPr lang="en-US" dirty="0">
              <a:cs typeface="Lucida Sans"/>
            </a:endParaRPr>
          </a:p>
        </p:txBody>
      </p:sp>
      <p:sp>
        <p:nvSpPr>
          <p:cNvPr id="6" name="Rectangle 5"/>
          <p:cNvSpPr/>
          <p:nvPr/>
        </p:nvSpPr>
        <p:spPr>
          <a:xfrm>
            <a:off x="3752645" y="6221593"/>
            <a:ext cx="599330" cy="369332"/>
          </a:xfrm>
          <a:prstGeom prst="rect">
            <a:avLst/>
          </a:prstGeom>
        </p:spPr>
        <p:txBody>
          <a:bodyPr wrap="none">
            <a:spAutoFit/>
          </a:bodyPr>
          <a:lstStyle/>
          <a:p>
            <a:r>
              <a:rPr lang="en-US" dirty="0" smtClean="0">
                <a:cs typeface="Lucida Sans"/>
              </a:rPr>
              <a:t>core</a:t>
            </a:r>
            <a:endParaRPr lang="en-US" dirty="0">
              <a:cs typeface="Lucida Sans"/>
            </a:endParaRPr>
          </a:p>
        </p:txBody>
      </p:sp>
      <p:grpSp>
        <p:nvGrpSpPr>
          <p:cNvPr id="7" name="Group 6"/>
          <p:cNvGrpSpPr/>
          <p:nvPr/>
        </p:nvGrpSpPr>
        <p:grpSpPr>
          <a:xfrm>
            <a:off x="2249752" y="4427341"/>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316268399"/>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1326"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51156746"/>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1327"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5"/>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1254530247"/>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1328"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67344899"/>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1329"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59"/>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219493"/>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grpSp>
      <p:grpSp>
        <p:nvGrpSpPr>
          <p:cNvPr id="29" name="Group 28"/>
          <p:cNvGrpSpPr>
            <a:grpSpLocks/>
          </p:cNvGrpSpPr>
          <p:nvPr/>
        </p:nvGrpSpPr>
        <p:grpSpPr bwMode="auto">
          <a:xfrm rot="10076633" flipH="1">
            <a:off x="1650085"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grpSp>
      <p:sp>
        <p:nvSpPr>
          <p:cNvPr id="37" name="Rectangle 36"/>
          <p:cNvSpPr>
            <a:spLocks/>
          </p:cNvSpPr>
          <p:nvPr/>
        </p:nvSpPr>
        <p:spPr>
          <a:xfrm>
            <a:off x="6324600" y="2438400"/>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248400" y="2514600"/>
            <a:ext cx="1968718" cy="646331"/>
          </a:xfrm>
          <a:prstGeom prst="rect">
            <a:avLst/>
          </a:prstGeom>
        </p:spPr>
        <p:txBody>
          <a:bodyPr wrap="square">
            <a:spAutoFit/>
          </a:bodyPr>
          <a:lstStyle/>
          <a:p>
            <a:pPr algn="ctr"/>
            <a:r>
              <a:rPr lang="en-US" dirty="0" smtClean="0">
                <a:cs typeface="Lucida Sans"/>
              </a:rPr>
              <a:t>Packet Data </a:t>
            </a:r>
            <a:br>
              <a:rPr lang="en-US" dirty="0" smtClean="0">
                <a:cs typeface="Lucida Sans"/>
              </a:rPr>
            </a:br>
            <a:r>
              <a:rPr lang="en-US" dirty="0" smtClean="0">
                <a:cs typeface="Lucida Sans"/>
              </a:rPr>
              <a:t>Network Gateway</a:t>
            </a:r>
            <a:endParaRPr lang="en-US" dirty="0">
              <a:cs typeface="Lucida Sans"/>
            </a:endParaRPr>
          </a:p>
        </p:txBody>
      </p:sp>
      <p:sp>
        <p:nvSpPr>
          <p:cNvPr id="39" name="Rectangle 38"/>
          <p:cNvSpPr>
            <a:spLocks noChangeAspect="1"/>
          </p:cNvSpPr>
          <p:nvPr/>
        </p:nvSpPr>
        <p:spPr>
          <a:xfrm>
            <a:off x="3851793" y="2086185"/>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897256" y="2243221"/>
            <a:ext cx="1753830" cy="369332"/>
          </a:xfrm>
          <a:prstGeom prst="rect">
            <a:avLst/>
          </a:prstGeom>
        </p:spPr>
        <p:txBody>
          <a:bodyPr wrap="none">
            <a:spAutoFit/>
          </a:bodyPr>
          <a:lstStyle/>
          <a:p>
            <a:pPr algn="ctr"/>
            <a:r>
              <a:rPr lang="en-US" dirty="0" smtClean="0">
                <a:cs typeface="Lucida Sans"/>
              </a:rPr>
              <a:t>Serving Gateway</a:t>
            </a:r>
            <a:endParaRPr lang="en-US" dirty="0">
              <a:cs typeface="Lucida Sans"/>
            </a:endParaRPr>
          </a:p>
        </p:txBody>
      </p:sp>
      <p:sp>
        <p:nvSpPr>
          <p:cNvPr id="41" name="Rectangle 40"/>
          <p:cNvSpPr/>
          <p:nvPr/>
        </p:nvSpPr>
        <p:spPr>
          <a:xfrm>
            <a:off x="8244992" y="3429031"/>
            <a:ext cx="865141" cy="338554"/>
          </a:xfrm>
          <a:prstGeom prst="rect">
            <a:avLst/>
          </a:prstGeom>
        </p:spPr>
        <p:txBody>
          <a:bodyPr wrap="none">
            <a:spAutoFit/>
          </a:bodyPr>
          <a:lstStyle/>
          <a:p>
            <a:r>
              <a:rPr lang="en-US" sz="1600" dirty="0" smtClean="0">
                <a:cs typeface="Lucida Sans"/>
              </a:rPr>
              <a:t>Internet</a:t>
            </a:r>
            <a:endParaRPr lang="en-US" sz="1600" dirty="0"/>
          </a:p>
        </p:txBody>
      </p:sp>
      <p:cxnSp>
        <p:nvCxnSpPr>
          <p:cNvPr id="42" name="Straight Connector 41"/>
          <p:cNvCxnSpPr>
            <a:stCxn id="37" idx="3"/>
          </p:cNvCxnSpPr>
          <p:nvPr/>
        </p:nvCxnSpPr>
        <p:spPr>
          <a:xfrm>
            <a:off x="8153400" y="2804160"/>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886200" y="3200400"/>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886200" y="3352800"/>
            <a:ext cx="1753830" cy="369332"/>
          </a:xfrm>
          <a:prstGeom prst="rect">
            <a:avLst/>
          </a:prstGeom>
        </p:spPr>
        <p:txBody>
          <a:bodyPr wrap="none">
            <a:spAutoFit/>
          </a:bodyPr>
          <a:lstStyle/>
          <a:p>
            <a:pPr algn="ctr"/>
            <a:r>
              <a:rPr lang="en-US" dirty="0" smtClean="0">
                <a:cs typeface="Lucida Sans"/>
              </a:rPr>
              <a:t>Serving Gateway</a:t>
            </a:r>
            <a:endParaRPr lang="en-US" dirty="0">
              <a:cs typeface="Lucida Sans"/>
            </a:endParaRPr>
          </a:p>
        </p:txBody>
      </p:sp>
      <p:cxnSp>
        <p:nvCxnSpPr>
          <p:cNvPr id="45" name="Elbow Connector 44"/>
          <p:cNvCxnSpPr>
            <a:stCxn id="39" idx="3"/>
            <a:endCxn id="37" idx="1"/>
          </p:cNvCxnSpPr>
          <p:nvPr/>
        </p:nvCxnSpPr>
        <p:spPr>
          <a:xfrm>
            <a:off x="5680593" y="2443043"/>
            <a:ext cx="644007" cy="361117"/>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715000" y="2971800"/>
            <a:ext cx="609600" cy="5854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11" idx="3"/>
            <a:endCxn id="39" idx="1"/>
          </p:cNvCxnSpPr>
          <p:nvPr/>
        </p:nvCxnSpPr>
        <p:spPr>
          <a:xfrm flipV="1">
            <a:off x="2626422" y="2443043"/>
            <a:ext cx="1225371" cy="25737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3" idx="1"/>
          </p:cNvCxnSpPr>
          <p:nvPr/>
        </p:nvCxnSpPr>
        <p:spPr>
          <a:xfrm>
            <a:off x="2590800" y="3276600"/>
            <a:ext cx="1295400" cy="2806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1600200"/>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371600" y="1600200"/>
            <a:ext cx="1415735" cy="307777"/>
          </a:xfrm>
          <a:prstGeom prst="rect">
            <a:avLst/>
          </a:prstGeom>
        </p:spPr>
        <p:txBody>
          <a:bodyPr wrap="none">
            <a:spAutoFit/>
          </a:bodyPr>
          <a:lstStyle/>
          <a:p>
            <a:pPr algn="ctr"/>
            <a:r>
              <a:rPr lang="en-US" sz="1400" dirty="0" smtClean="0">
                <a:cs typeface="Lucida Sans"/>
              </a:rPr>
              <a:t>Base Station (BS)</a:t>
            </a:r>
            <a:endParaRPr lang="en-US" sz="1400" dirty="0"/>
          </a:p>
        </p:txBody>
      </p:sp>
      <p:cxnSp>
        <p:nvCxnSpPr>
          <p:cNvPr id="51" name="Straight Connector 50"/>
          <p:cNvCxnSpPr/>
          <p:nvPr/>
        </p:nvCxnSpPr>
        <p:spPr>
          <a:xfrm>
            <a:off x="2440713" y="1939672"/>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992" y="3874918"/>
            <a:ext cx="1713968" cy="307777"/>
          </a:xfrm>
          <a:prstGeom prst="rect">
            <a:avLst/>
          </a:prstGeom>
        </p:spPr>
        <p:txBody>
          <a:bodyPr wrap="none">
            <a:spAutoFit/>
          </a:bodyPr>
          <a:lstStyle/>
          <a:p>
            <a:pPr algn="ctr"/>
            <a:r>
              <a:rPr lang="en-US" sz="1400" dirty="0" smtClean="0">
                <a:cs typeface="Lucida Sans"/>
              </a:rPr>
              <a:t>User Equipment (UE)</a:t>
            </a:r>
            <a:endParaRPr lang="en-US" sz="1400" dirty="0"/>
          </a:p>
        </p:txBody>
      </p:sp>
      <p:cxnSp>
        <p:nvCxnSpPr>
          <p:cNvPr id="53" name="Straight Connector 52"/>
          <p:cNvCxnSpPr/>
          <p:nvPr/>
        </p:nvCxnSpPr>
        <p:spPr>
          <a:xfrm>
            <a:off x="1158971" y="4410841"/>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718992C-B9AF-2F49-8B31-EC7F489F3004}" type="slidenum">
              <a:rPr lang="en-US" smtClean="0"/>
              <a:t>2</a:t>
            </a:fld>
            <a:endParaRPr lang="en-US"/>
          </a:p>
        </p:txBody>
      </p:sp>
      <p:sp>
        <p:nvSpPr>
          <p:cNvPr id="55" name="Cloud 54"/>
          <p:cNvSpPr/>
          <p:nvPr/>
        </p:nvSpPr>
        <p:spPr>
          <a:xfrm>
            <a:off x="3505200" y="4343400"/>
            <a:ext cx="4800600" cy="2274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endParaRPr>
          </a:p>
        </p:txBody>
      </p:sp>
    </p:spTree>
    <p:extLst>
      <p:ext uri="{BB962C8B-B14F-4D97-AF65-F5344CB8AC3E}">
        <p14:creationId xmlns:p14="http://schemas.microsoft.com/office/powerpoint/2010/main" val="168602366"/>
      </p:ext>
    </p:extLst>
  </p:cSld>
  <p:clrMapOvr>
    <a:masterClrMapping/>
  </p:clrMapOvr>
  <mc:AlternateContent xmlns:mc="http://schemas.openxmlformats.org/markup-compatibility/2006" xmlns:p14="http://schemas.microsoft.com/office/powerpoint/2010/main">
    <mc:Choice Requires="p14">
      <p:transition spd="slow" p14:dur="2000" advTm="35938"/>
    </mc:Choice>
    <mc:Fallback xmlns="">
      <p:transition xmlns:p14="http://schemas.microsoft.com/office/powerpoint/2010/main" spd="slow" advTm="35938"/>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3"/>
          <p:cNvSpPr>
            <a:spLocks noGrp="1"/>
          </p:cNvSpPr>
          <p:nvPr>
            <p:ph type="ctrTitle"/>
          </p:nvPr>
        </p:nvSpPr>
        <p:spPr>
          <a:xfrm>
            <a:off x="685800" y="2130425"/>
            <a:ext cx="7772400" cy="2105025"/>
          </a:xfrm>
        </p:spPr>
        <p:txBody>
          <a:bodyPr/>
          <a:lstStyle/>
          <a:p>
            <a:r>
              <a:rPr lang="en-US" dirty="0" smtClean="0">
                <a:solidFill>
                  <a:srgbClr val="000090"/>
                </a:solidFill>
                <a:ea typeface="ＭＳ Ｐゴシック" charset="0"/>
                <a:cs typeface="Gill Sans Light"/>
              </a:rPr>
              <a:t>PART III: Cellular WAN</a:t>
            </a:r>
            <a:endParaRPr lang="en-US" dirty="0">
              <a:solidFill>
                <a:srgbClr val="000090"/>
              </a:solidFill>
              <a:ea typeface="ＭＳ Ｐゴシック" charset="0"/>
              <a:cs typeface="Gill Sans Light"/>
            </a:endParaRPr>
          </a:p>
        </p:txBody>
      </p:sp>
      <p:sp>
        <p:nvSpPr>
          <p:cNvPr id="143362" name="Slide Number Placeholder 3"/>
          <p:cNvSpPr>
            <a:spLocks noGrp="1"/>
          </p:cNvSpPr>
          <p:nvPr>
            <p:ph type="sldNum" sz="quarter" idx="12"/>
          </p:nvPr>
        </p:nvSpPr>
        <p:spPr bwMode="auto">
          <a:xfrm>
            <a:off x="6996113" y="6496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8C3C287-A7D6-ED46-BBA1-10D426C43B8A}" type="slidenum">
              <a:rPr lang="en-US" sz="1000" b="0">
                <a:solidFill>
                  <a:srgbClr val="BFBFBF"/>
                </a:solidFill>
              </a:rPr>
              <a:pPr eaLnBrk="1" hangingPunct="1"/>
              <a:t>20</a:t>
            </a:fld>
            <a:endParaRPr lang="en-US" sz="1000" b="0">
              <a:solidFill>
                <a:srgbClr val="BFBFBF"/>
              </a:solidFill>
            </a:endParaRPr>
          </a:p>
        </p:txBody>
      </p:sp>
    </p:spTree>
    <p:extLst>
      <p:ext uri="{BB962C8B-B14F-4D97-AF65-F5344CB8AC3E}">
        <p14:creationId xmlns:p14="http://schemas.microsoft.com/office/powerpoint/2010/main" val="34793772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970266" y="1600200"/>
            <a:ext cx="5327067" cy="2667001"/>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endParaRPr>
          </a:p>
        </p:txBody>
      </p:sp>
      <p:sp>
        <p:nvSpPr>
          <p:cNvPr id="2" name="Title 1"/>
          <p:cNvSpPr>
            <a:spLocks noGrp="1"/>
          </p:cNvSpPr>
          <p:nvPr>
            <p:ph type="title"/>
          </p:nvPr>
        </p:nvSpPr>
        <p:spPr/>
        <p:txBody>
          <a:bodyPr>
            <a:normAutofit/>
          </a:bodyPr>
          <a:lstStyle/>
          <a:p>
            <a:r>
              <a:rPr lang="en-US" sz="3600" dirty="0" smtClean="0">
                <a:solidFill>
                  <a:srgbClr val="000090"/>
                </a:solidFill>
              </a:rPr>
              <a:t>LTE Cellular Network Architecture</a:t>
            </a:r>
            <a:endParaRPr lang="en-US" sz="3600" dirty="0">
              <a:solidFill>
                <a:srgbClr val="000090"/>
              </a:solidFill>
            </a:endParaRPr>
          </a:p>
        </p:txBody>
      </p:sp>
      <p:sp>
        <p:nvSpPr>
          <p:cNvPr id="5" name="Rectangle 4"/>
          <p:cNvSpPr/>
          <p:nvPr/>
        </p:nvSpPr>
        <p:spPr>
          <a:xfrm>
            <a:off x="2057400" y="6172200"/>
            <a:ext cx="787395" cy="369332"/>
          </a:xfrm>
          <a:prstGeom prst="rect">
            <a:avLst/>
          </a:prstGeom>
        </p:spPr>
        <p:txBody>
          <a:bodyPr wrap="none">
            <a:spAutoFit/>
          </a:bodyPr>
          <a:lstStyle/>
          <a:p>
            <a:r>
              <a:rPr lang="en-US" dirty="0" smtClean="0">
                <a:cs typeface="Lucida Sans"/>
              </a:rPr>
              <a:t>access</a:t>
            </a:r>
            <a:endParaRPr lang="en-US" dirty="0">
              <a:cs typeface="Lucida Sans"/>
            </a:endParaRPr>
          </a:p>
        </p:txBody>
      </p:sp>
      <p:sp>
        <p:nvSpPr>
          <p:cNvPr id="6" name="Rectangle 5"/>
          <p:cNvSpPr/>
          <p:nvPr/>
        </p:nvSpPr>
        <p:spPr>
          <a:xfrm>
            <a:off x="3752645" y="6221593"/>
            <a:ext cx="599330" cy="369332"/>
          </a:xfrm>
          <a:prstGeom prst="rect">
            <a:avLst/>
          </a:prstGeom>
        </p:spPr>
        <p:txBody>
          <a:bodyPr wrap="none">
            <a:spAutoFit/>
          </a:bodyPr>
          <a:lstStyle/>
          <a:p>
            <a:r>
              <a:rPr lang="en-US" dirty="0" smtClean="0">
                <a:cs typeface="Lucida Sans"/>
              </a:rPr>
              <a:t>core</a:t>
            </a:r>
            <a:endParaRPr lang="en-US" dirty="0">
              <a:cs typeface="Lucida Sans"/>
            </a:endParaRPr>
          </a:p>
        </p:txBody>
      </p:sp>
      <p:grpSp>
        <p:nvGrpSpPr>
          <p:cNvPr id="7" name="Group 6"/>
          <p:cNvGrpSpPr/>
          <p:nvPr/>
        </p:nvGrpSpPr>
        <p:grpSpPr>
          <a:xfrm>
            <a:off x="2249752" y="4427341"/>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3107853682"/>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181502"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60584903"/>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181503"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5"/>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696464618"/>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181504"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60528396"/>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181505"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59"/>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5" y="5219493"/>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grpSp>
      <p:grpSp>
        <p:nvGrpSpPr>
          <p:cNvPr id="29" name="Group 28"/>
          <p:cNvGrpSpPr>
            <a:grpSpLocks/>
          </p:cNvGrpSpPr>
          <p:nvPr/>
        </p:nvGrpSpPr>
        <p:grpSpPr bwMode="auto">
          <a:xfrm rot="10076633" flipH="1">
            <a:off x="1650085"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a:endParaRPr lang="en-US" sz="1700"/>
            </a:p>
          </p:txBody>
        </p:sp>
      </p:grpSp>
      <p:sp>
        <p:nvSpPr>
          <p:cNvPr id="37" name="Rectangle 36"/>
          <p:cNvSpPr>
            <a:spLocks/>
          </p:cNvSpPr>
          <p:nvPr/>
        </p:nvSpPr>
        <p:spPr>
          <a:xfrm>
            <a:off x="6324600" y="2438400"/>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248400" y="2514600"/>
            <a:ext cx="1968718" cy="646331"/>
          </a:xfrm>
          <a:prstGeom prst="rect">
            <a:avLst/>
          </a:prstGeom>
        </p:spPr>
        <p:txBody>
          <a:bodyPr wrap="square">
            <a:spAutoFit/>
          </a:bodyPr>
          <a:lstStyle/>
          <a:p>
            <a:pPr algn="ctr"/>
            <a:r>
              <a:rPr lang="en-US" dirty="0" smtClean="0">
                <a:cs typeface="Lucida Sans"/>
              </a:rPr>
              <a:t>Packet Data </a:t>
            </a:r>
            <a:br>
              <a:rPr lang="en-US" dirty="0" smtClean="0">
                <a:cs typeface="Lucida Sans"/>
              </a:rPr>
            </a:br>
            <a:r>
              <a:rPr lang="en-US" dirty="0" smtClean="0">
                <a:cs typeface="Lucida Sans"/>
              </a:rPr>
              <a:t>Network Gateway</a:t>
            </a:r>
            <a:endParaRPr lang="en-US" dirty="0">
              <a:cs typeface="Lucida Sans"/>
            </a:endParaRPr>
          </a:p>
        </p:txBody>
      </p:sp>
      <p:sp>
        <p:nvSpPr>
          <p:cNvPr id="39" name="Rectangle 38"/>
          <p:cNvSpPr>
            <a:spLocks noChangeAspect="1"/>
          </p:cNvSpPr>
          <p:nvPr/>
        </p:nvSpPr>
        <p:spPr>
          <a:xfrm>
            <a:off x="3851793" y="2086185"/>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897256" y="2243221"/>
            <a:ext cx="1753830" cy="369332"/>
          </a:xfrm>
          <a:prstGeom prst="rect">
            <a:avLst/>
          </a:prstGeom>
        </p:spPr>
        <p:txBody>
          <a:bodyPr wrap="none">
            <a:spAutoFit/>
          </a:bodyPr>
          <a:lstStyle/>
          <a:p>
            <a:pPr algn="ctr"/>
            <a:r>
              <a:rPr lang="en-US" dirty="0" smtClean="0">
                <a:cs typeface="Lucida Sans"/>
              </a:rPr>
              <a:t>Serving Gateway</a:t>
            </a:r>
            <a:endParaRPr lang="en-US" dirty="0">
              <a:cs typeface="Lucida Sans"/>
            </a:endParaRPr>
          </a:p>
        </p:txBody>
      </p:sp>
      <p:sp>
        <p:nvSpPr>
          <p:cNvPr id="41" name="Rectangle 40"/>
          <p:cNvSpPr/>
          <p:nvPr/>
        </p:nvSpPr>
        <p:spPr>
          <a:xfrm>
            <a:off x="8244992" y="3429031"/>
            <a:ext cx="865141" cy="338554"/>
          </a:xfrm>
          <a:prstGeom prst="rect">
            <a:avLst/>
          </a:prstGeom>
        </p:spPr>
        <p:txBody>
          <a:bodyPr wrap="none">
            <a:spAutoFit/>
          </a:bodyPr>
          <a:lstStyle/>
          <a:p>
            <a:r>
              <a:rPr lang="en-US" sz="1600" dirty="0" smtClean="0">
                <a:cs typeface="Lucida Sans"/>
              </a:rPr>
              <a:t>Internet</a:t>
            </a:r>
            <a:endParaRPr lang="en-US" sz="1600" dirty="0"/>
          </a:p>
        </p:txBody>
      </p:sp>
      <p:cxnSp>
        <p:nvCxnSpPr>
          <p:cNvPr id="42" name="Straight Connector 41"/>
          <p:cNvCxnSpPr>
            <a:stCxn id="37" idx="3"/>
          </p:cNvCxnSpPr>
          <p:nvPr/>
        </p:nvCxnSpPr>
        <p:spPr>
          <a:xfrm>
            <a:off x="8153400" y="2804160"/>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886200" y="3200400"/>
            <a:ext cx="1828800" cy="713715"/>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886200" y="3352800"/>
            <a:ext cx="1753830" cy="369332"/>
          </a:xfrm>
          <a:prstGeom prst="rect">
            <a:avLst/>
          </a:prstGeom>
        </p:spPr>
        <p:txBody>
          <a:bodyPr wrap="none">
            <a:spAutoFit/>
          </a:bodyPr>
          <a:lstStyle/>
          <a:p>
            <a:pPr algn="ctr"/>
            <a:r>
              <a:rPr lang="en-US" dirty="0" smtClean="0">
                <a:cs typeface="Lucida Sans"/>
              </a:rPr>
              <a:t>Serving Gateway</a:t>
            </a:r>
            <a:endParaRPr lang="en-US" dirty="0">
              <a:cs typeface="Lucida Sans"/>
            </a:endParaRPr>
          </a:p>
        </p:txBody>
      </p:sp>
      <p:cxnSp>
        <p:nvCxnSpPr>
          <p:cNvPr id="45" name="Elbow Connector 44"/>
          <p:cNvCxnSpPr>
            <a:stCxn id="39" idx="3"/>
            <a:endCxn id="37" idx="1"/>
          </p:cNvCxnSpPr>
          <p:nvPr/>
        </p:nvCxnSpPr>
        <p:spPr>
          <a:xfrm>
            <a:off x="5680593" y="2443043"/>
            <a:ext cx="644007" cy="361117"/>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715000" y="2971800"/>
            <a:ext cx="609600" cy="5854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11" idx="3"/>
            <a:endCxn id="39" idx="1"/>
          </p:cNvCxnSpPr>
          <p:nvPr/>
        </p:nvCxnSpPr>
        <p:spPr>
          <a:xfrm flipV="1">
            <a:off x="2626422" y="2443043"/>
            <a:ext cx="1225371" cy="25737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3" idx="1"/>
          </p:cNvCxnSpPr>
          <p:nvPr/>
        </p:nvCxnSpPr>
        <p:spPr>
          <a:xfrm>
            <a:off x="2590800" y="3276600"/>
            <a:ext cx="1295400" cy="2806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1600200"/>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371600" y="1600200"/>
            <a:ext cx="1415735" cy="307777"/>
          </a:xfrm>
          <a:prstGeom prst="rect">
            <a:avLst/>
          </a:prstGeom>
        </p:spPr>
        <p:txBody>
          <a:bodyPr wrap="none">
            <a:spAutoFit/>
          </a:bodyPr>
          <a:lstStyle/>
          <a:p>
            <a:pPr algn="ctr"/>
            <a:r>
              <a:rPr lang="en-US" sz="1400" dirty="0" smtClean="0">
                <a:cs typeface="Lucida Sans"/>
              </a:rPr>
              <a:t>Base Station (BS)</a:t>
            </a:r>
            <a:endParaRPr lang="en-US" sz="1400" dirty="0"/>
          </a:p>
        </p:txBody>
      </p:sp>
      <p:cxnSp>
        <p:nvCxnSpPr>
          <p:cNvPr id="51" name="Straight Connector 50"/>
          <p:cNvCxnSpPr/>
          <p:nvPr/>
        </p:nvCxnSpPr>
        <p:spPr>
          <a:xfrm>
            <a:off x="2440713" y="1939672"/>
            <a:ext cx="0" cy="173736"/>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1992" y="3874918"/>
            <a:ext cx="1713968" cy="307777"/>
          </a:xfrm>
          <a:prstGeom prst="rect">
            <a:avLst/>
          </a:prstGeom>
        </p:spPr>
        <p:txBody>
          <a:bodyPr wrap="none">
            <a:spAutoFit/>
          </a:bodyPr>
          <a:lstStyle/>
          <a:p>
            <a:pPr algn="ctr"/>
            <a:r>
              <a:rPr lang="en-US" sz="1400" dirty="0" smtClean="0">
                <a:cs typeface="Lucida Sans"/>
              </a:rPr>
              <a:t>User Equipment (UE)</a:t>
            </a:r>
            <a:endParaRPr lang="en-US" sz="1400" dirty="0"/>
          </a:p>
        </p:txBody>
      </p:sp>
      <p:cxnSp>
        <p:nvCxnSpPr>
          <p:cNvPr id="53" name="Straight Connector 52"/>
          <p:cNvCxnSpPr/>
          <p:nvPr/>
        </p:nvCxnSpPr>
        <p:spPr>
          <a:xfrm>
            <a:off x="1158971" y="4410841"/>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718992C-B9AF-2F49-8B31-EC7F489F3004}" type="slidenum">
              <a:rPr lang="en-US" smtClean="0"/>
              <a:t>21</a:t>
            </a:fld>
            <a:endParaRPr lang="en-US"/>
          </a:p>
        </p:txBody>
      </p:sp>
      <p:sp>
        <p:nvSpPr>
          <p:cNvPr id="55" name="Cloud 54"/>
          <p:cNvSpPr/>
          <p:nvPr/>
        </p:nvSpPr>
        <p:spPr>
          <a:xfrm>
            <a:off x="3505200" y="4343400"/>
            <a:ext cx="4800600" cy="2274879"/>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endParaRPr>
          </a:p>
        </p:txBody>
      </p:sp>
    </p:spTree>
    <p:extLst>
      <p:ext uri="{BB962C8B-B14F-4D97-AF65-F5344CB8AC3E}">
        <p14:creationId xmlns:p14="http://schemas.microsoft.com/office/powerpoint/2010/main" val="750647090"/>
      </p:ext>
    </p:extLst>
  </p:cSld>
  <p:clrMapOvr>
    <a:masterClrMapping/>
  </p:clrMapOvr>
  <mc:AlternateContent xmlns:mc="http://schemas.openxmlformats.org/markup-compatibility/2006" xmlns:p14="http://schemas.microsoft.com/office/powerpoint/2010/main">
    <mc:Choice Requires="p14">
      <p:transition spd="slow" p14:dur="2000" advTm="35938"/>
    </mc:Choice>
    <mc:Fallback xmlns="">
      <p:transition xmlns:p14="http://schemas.microsoft.com/office/powerpoint/2010/main" spd="slow" advTm="35938"/>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a:xfrm>
            <a:off x="457200" y="117475"/>
            <a:ext cx="8229600" cy="1039813"/>
          </a:xfrm>
        </p:spPr>
        <p:txBody>
          <a:bodyPr/>
          <a:lstStyle/>
          <a:p>
            <a:r>
              <a:rPr lang="en-US">
                <a:latin typeface="Gill Sans Light" charset="0"/>
                <a:ea typeface="ＭＳ Ｐゴシック" charset="0"/>
                <a:cs typeface="Gill Sans Light" charset="0"/>
              </a:rPr>
              <a:t>Current Mobile WANs</a:t>
            </a:r>
          </a:p>
        </p:txBody>
      </p:sp>
      <p:sp>
        <p:nvSpPr>
          <p:cNvPr id="285698" name="Content Placeholder 2"/>
          <p:cNvSpPr>
            <a:spLocks noGrp="1"/>
          </p:cNvSpPr>
          <p:nvPr>
            <p:ph idx="1"/>
          </p:nvPr>
        </p:nvSpPr>
        <p:spPr>
          <a:xfrm>
            <a:off x="457200" y="931863"/>
            <a:ext cx="8229600" cy="4525962"/>
          </a:xfrm>
        </p:spPr>
        <p:txBody>
          <a:bodyPr/>
          <a:lstStyle/>
          <a:p>
            <a:r>
              <a:rPr lang="en-US" dirty="0">
                <a:latin typeface="Gill Sans Light" charset="0"/>
                <a:ea typeface="ＭＳ Ｐゴシック" charset="0"/>
                <a:cs typeface="Gill Sans Light" charset="0"/>
              </a:rPr>
              <a:t>Organized into rigid and very large regions</a:t>
            </a:r>
          </a:p>
          <a:p>
            <a:r>
              <a:rPr lang="en-US" dirty="0">
                <a:latin typeface="Gill Sans Light" charset="0"/>
                <a:ea typeface="ＭＳ Ｐゴシック" charset="0"/>
                <a:cs typeface="Gill Sans Light" charset="0"/>
              </a:rPr>
              <a:t>Minimal interactions among regions </a:t>
            </a:r>
            <a:endParaRPr lang="en-US" dirty="0" smtClean="0">
              <a:latin typeface="Gill Sans Light" charset="0"/>
              <a:ea typeface="ＭＳ Ｐゴシック" charset="0"/>
              <a:cs typeface="Gill Sans Light" charset="0"/>
            </a:endParaRPr>
          </a:p>
          <a:p>
            <a:r>
              <a:rPr lang="en-US" dirty="0" smtClean="0">
                <a:solidFill>
                  <a:srgbClr val="FF0000"/>
                </a:solidFill>
                <a:latin typeface="Gill Sans Light" charset="0"/>
                <a:ea typeface="ＭＳ Ｐゴシック" charset="0"/>
                <a:cs typeface="Gill Sans Light" charset="0"/>
              </a:rPr>
              <a:t>Leads to poor user experience and poor resource utilization</a:t>
            </a:r>
            <a:endParaRPr lang="en-US" dirty="0">
              <a:solidFill>
                <a:srgbClr val="FF0000"/>
              </a:solidFill>
              <a:latin typeface="Gill Sans Light" charset="0"/>
              <a:ea typeface="ＭＳ Ｐゴシック" charset="0"/>
              <a:cs typeface="Gill Sans Light" charset="0"/>
            </a:endParaRPr>
          </a:p>
          <a:p>
            <a:pPr lvl="1"/>
            <a:endParaRPr lang="en-US" dirty="0">
              <a:latin typeface="Gill Sans Light" charset="0"/>
              <a:ea typeface="ＭＳ Ｐゴシック" charset="0"/>
              <a:cs typeface="Gill Sans Light" charset="0"/>
            </a:endParaRPr>
          </a:p>
          <a:p>
            <a:pPr lvl="1"/>
            <a:endParaRPr lang="en-US" dirty="0">
              <a:latin typeface="Gill Sans Light" charset="0"/>
              <a:ea typeface="ＭＳ Ｐゴシック" charset="0"/>
              <a:cs typeface="Gill Sans Light" charset="0"/>
            </a:endParaRPr>
          </a:p>
        </p:txBody>
      </p:sp>
      <p:sp>
        <p:nvSpPr>
          <p:cNvPr id="5" name="TextBox 4"/>
          <p:cNvSpPr txBox="1"/>
          <p:nvPr/>
        </p:nvSpPr>
        <p:spPr>
          <a:xfrm>
            <a:off x="457200" y="6040438"/>
            <a:ext cx="2068513" cy="400050"/>
          </a:xfrm>
          <a:prstGeom prst="rect">
            <a:avLst/>
          </a:prstGeom>
          <a:noFill/>
        </p:spPr>
        <p:txBody>
          <a:bodyPr>
            <a:spAutoFit/>
          </a:bodyPr>
          <a:lstStyle/>
          <a:p>
            <a:pPr algn="ctr" fontAlgn="base">
              <a:spcBef>
                <a:spcPct val="0"/>
              </a:spcBef>
              <a:spcAft>
                <a:spcPct val="0"/>
              </a:spcAft>
              <a:defRPr/>
            </a:pPr>
            <a:r>
              <a:rPr lang="en-US" sz="2000" b="1" dirty="0">
                <a:solidFill>
                  <a:prstClr val="black"/>
                </a:solidFill>
                <a:latin typeface="Calibri"/>
                <a:ea typeface="ＭＳ Ｐゴシック" charset="0"/>
                <a:cs typeface="ＭＳ Ｐゴシック" charset="0"/>
              </a:rPr>
              <a:t>Two Regions</a:t>
            </a:r>
          </a:p>
        </p:txBody>
      </p:sp>
      <p:pic>
        <p:nvPicPr>
          <p:cNvPr id="15" name="Picture 14"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325938"/>
            <a:ext cx="6794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2728913"/>
            <a:ext cx="474345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5229225"/>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5840413"/>
            <a:ext cx="6794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6180138"/>
            <a:ext cx="6778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936750" y="3460750"/>
            <a:ext cx="2347913" cy="1997075"/>
          </a:xfrm>
          <a:custGeom>
            <a:avLst/>
            <a:gdLst>
              <a:gd name="connsiteX0" fmla="*/ 0 w 2346810"/>
              <a:gd name="connsiteY0" fmla="*/ 931156 h 1497581"/>
              <a:gd name="connsiteX1" fmla="*/ 840618 w 2346810"/>
              <a:gd name="connsiteY1" fmla="*/ 638808 h 1497581"/>
              <a:gd name="connsiteX2" fmla="*/ 2211190 w 2346810"/>
              <a:gd name="connsiteY2" fmla="*/ 8433 h 1497581"/>
              <a:gd name="connsiteX3" fmla="*/ 2165504 w 2346810"/>
              <a:gd name="connsiteY3" fmla="*/ 309917 h 1497581"/>
              <a:gd name="connsiteX4" fmla="*/ 1050772 w 2346810"/>
              <a:gd name="connsiteY4" fmla="*/ 794118 h 1497581"/>
              <a:gd name="connsiteX5" fmla="*/ 511680 w 2346810"/>
              <a:gd name="connsiteY5" fmla="*/ 1497581 h 149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810" h="1497581">
                <a:moveTo>
                  <a:pt x="0" y="931156"/>
                </a:moveTo>
                <a:cubicBezTo>
                  <a:pt x="236043" y="861875"/>
                  <a:pt x="472086" y="792595"/>
                  <a:pt x="840618" y="638808"/>
                </a:cubicBezTo>
                <a:cubicBezTo>
                  <a:pt x="1209150" y="485021"/>
                  <a:pt x="1990376" y="63248"/>
                  <a:pt x="2211190" y="8433"/>
                </a:cubicBezTo>
                <a:cubicBezTo>
                  <a:pt x="2432004" y="-46382"/>
                  <a:pt x="2358907" y="178969"/>
                  <a:pt x="2165504" y="309917"/>
                </a:cubicBezTo>
                <a:cubicBezTo>
                  <a:pt x="1972101" y="440864"/>
                  <a:pt x="1326409" y="596174"/>
                  <a:pt x="1050772" y="794118"/>
                </a:cubicBezTo>
                <a:cubicBezTo>
                  <a:pt x="775135" y="992062"/>
                  <a:pt x="612189" y="1378815"/>
                  <a:pt x="511680" y="1497581"/>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8" name="Freeform 7"/>
          <p:cNvSpPr/>
          <p:nvPr/>
        </p:nvSpPr>
        <p:spPr>
          <a:xfrm>
            <a:off x="3097213" y="3505200"/>
            <a:ext cx="2655887" cy="2779713"/>
          </a:xfrm>
          <a:custGeom>
            <a:avLst/>
            <a:gdLst>
              <a:gd name="connsiteX0" fmla="*/ 0 w 2654935"/>
              <a:gd name="connsiteY0" fmla="*/ 1939595 h 2085769"/>
              <a:gd name="connsiteX1" fmla="*/ 603052 w 2654935"/>
              <a:gd name="connsiteY1" fmla="*/ 1263540 h 2085769"/>
              <a:gd name="connsiteX2" fmla="*/ 1142143 w 2654935"/>
              <a:gd name="connsiteY2" fmla="*/ 286000 h 2085769"/>
              <a:gd name="connsiteX3" fmla="*/ 1736058 w 2654935"/>
              <a:gd name="connsiteY3" fmla="*/ 2788 h 2085769"/>
              <a:gd name="connsiteX4" fmla="*/ 2503578 w 2654935"/>
              <a:gd name="connsiteY4" fmla="*/ 176370 h 2085769"/>
              <a:gd name="connsiteX5" fmla="*/ 2622361 w 2654935"/>
              <a:gd name="connsiteY5" fmla="*/ 715387 h 2085769"/>
              <a:gd name="connsiteX6" fmla="*/ 2092407 w 2654935"/>
              <a:gd name="connsiteY6" fmla="*/ 1464529 h 2085769"/>
              <a:gd name="connsiteX7" fmla="*/ 1133006 w 2654935"/>
              <a:gd name="connsiteY7" fmla="*/ 1893915 h 2085769"/>
              <a:gd name="connsiteX8" fmla="*/ 1032498 w 2654935"/>
              <a:gd name="connsiteY8" fmla="*/ 2085769 h 208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35" h="2085769">
                <a:moveTo>
                  <a:pt x="0" y="1939595"/>
                </a:moveTo>
                <a:cubicBezTo>
                  <a:pt x="206347" y="1739367"/>
                  <a:pt x="412695" y="1539139"/>
                  <a:pt x="603052" y="1263540"/>
                </a:cubicBezTo>
                <a:cubicBezTo>
                  <a:pt x="793409" y="987941"/>
                  <a:pt x="953309" y="496125"/>
                  <a:pt x="1142143" y="286000"/>
                </a:cubicBezTo>
                <a:cubicBezTo>
                  <a:pt x="1330977" y="75875"/>
                  <a:pt x="1509152" y="21060"/>
                  <a:pt x="1736058" y="2788"/>
                </a:cubicBezTo>
                <a:cubicBezTo>
                  <a:pt x="1962964" y="-15484"/>
                  <a:pt x="2355861" y="57604"/>
                  <a:pt x="2503578" y="176370"/>
                </a:cubicBezTo>
                <a:cubicBezTo>
                  <a:pt x="2651295" y="295136"/>
                  <a:pt x="2690889" y="500694"/>
                  <a:pt x="2622361" y="715387"/>
                </a:cubicBezTo>
                <a:cubicBezTo>
                  <a:pt x="2553833" y="930080"/>
                  <a:pt x="2340633" y="1268108"/>
                  <a:pt x="2092407" y="1464529"/>
                </a:cubicBezTo>
                <a:cubicBezTo>
                  <a:pt x="1844181" y="1660950"/>
                  <a:pt x="1309658" y="1790375"/>
                  <a:pt x="1133006" y="1893915"/>
                </a:cubicBezTo>
                <a:cubicBezTo>
                  <a:pt x="956354" y="1997455"/>
                  <a:pt x="1032498" y="2085769"/>
                  <a:pt x="1032498" y="2085769"/>
                </a:cubicBezTo>
              </a:path>
            </a:pathLst>
          </a:custGeom>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txBody>
          <a:bodyPr anchor="ctr">
            <a:scene3d>
              <a:camera prst="orthographicFront"/>
              <a:lightRig rig="threePt" dir="t"/>
            </a:scene3d>
            <a:sp3d extrusionH="57150">
              <a:bevelT w="38100" h="38100" prst="relaxedInset"/>
            </a:sp3d>
          </a:bodyPr>
          <a:lstStyle/>
          <a:p>
            <a:pPr algn="ctr" fontAlgn="base">
              <a:spcBef>
                <a:spcPct val="0"/>
              </a:spcBef>
              <a:spcAft>
                <a:spcPct val="0"/>
              </a:spcAft>
              <a:defRPr/>
            </a:pPr>
            <a:endParaRPr lang="en-US" sz="2000" b="1">
              <a:solidFill>
                <a:prstClr val="black"/>
              </a:solidFill>
              <a:latin typeface="Calibri"/>
            </a:endParaRPr>
          </a:p>
        </p:txBody>
      </p:sp>
      <p:sp>
        <p:nvSpPr>
          <p:cNvPr id="12" name="Freeform 11"/>
          <p:cNvSpPr/>
          <p:nvPr/>
        </p:nvSpPr>
        <p:spPr>
          <a:xfrm>
            <a:off x="1700213" y="3300413"/>
            <a:ext cx="3170237" cy="1169987"/>
          </a:xfrm>
          <a:custGeom>
            <a:avLst/>
            <a:gdLst>
              <a:gd name="connsiteX0" fmla="*/ 0 w 3170590"/>
              <a:gd name="connsiteY0" fmla="*/ 877045 h 877045"/>
              <a:gd name="connsiteX1" fmla="*/ 1069047 w 3170590"/>
              <a:gd name="connsiteY1" fmla="*/ 703463 h 877045"/>
              <a:gd name="connsiteX2" fmla="*/ 2467030 w 3170590"/>
              <a:gd name="connsiteY2" fmla="*/ 36544 h 877045"/>
              <a:gd name="connsiteX3" fmla="*/ 2859927 w 3170590"/>
              <a:gd name="connsiteY3" fmla="*/ 127903 h 877045"/>
              <a:gd name="connsiteX4" fmla="*/ 3170590 w 3170590"/>
              <a:gd name="connsiteY4" fmla="*/ 0 h 87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590" h="877045">
                <a:moveTo>
                  <a:pt x="0" y="877045"/>
                </a:moveTo>
                <a:cubicBezTo>
                  <a:pt x="328937" y="860296"/>
                  <a:pt x="657875" y="843547"/>
                  <a:pt x="1069047" y="703463"/>
                </a:cubicBezTo>
                <a:cubicBezTo>
                  <a:pt x="1480219" y="563379"/>
                  <a:pt x="2168550" y="132471"/>
                  <a:pt x="2467030" y="36544"/>
                </a:cubicBezTo>
                <a:cubicBezTo>
                  <a:pt x="2765510" y="-59383"/>
                  <a:pt x="2742667" y="133994"/>
                  <a:pt x="2859927" y="127903"/>
                </a:cubicBezTo>
                <a:cubicBezTo>
                  <a:pt x="2977187" y="121812"/>
                  <a:pt x="3170590" y="0"/>
                  <a:pt x="3170590" y="0"/>
                </a:cubicBezTo>
              </a:path>
            </a:pathLst>
          </a:custGeom>
          <a:ln w="28575" cmpd="sng"/>
        </p:spPr>
        <p:style>
          <a:lnRef idx="3">
            <a:schemeClr val="accent2"/>
          </a:lnRef>
          <a:fillRef idx="0">
            <a:schemeClr val="accent2"/>
          </a:fillRef>
          <a:effectRef idx="2">
            <a:schemeClr val="accent2"/>
          </a:effectRef>
          <a:fontRef idx="minor">
            <a:schemeClr val="tx1"/>
          </a:fontRef>
        </p:style>
        <p:txBody>
          <a:bodyPr anchor="ctr"/>
          <a:lstStyle/>
          <a:p>
            <a:pPr algn="ctr" fontAlgn="base">
              <a:spcBef>
                <a:spcPct val="0"/>
              </a:spcBef>
              <a:spcAft>
                <a:spcPct val="0"/>
              </a:spcAft>
              <a:defRPr/>
            </a:pPr>
            <a:endParaRPr lang="en-US" sz="2000" b="1">
              <a:solidFill>
                <a:prstClr val="black"/>
              </a:solidFill>
              <a:latin typeface="Calibri"/>
            </a:endParaRPr>
          </a:p>
        </p:txBody>
      </p:sp>
      <p:sp>
        <p:nvSpPr>
          <p:cNvPr id="13" name="Slide Number Placeholder 12"/>
          <p:cNvSpPr>
            <a:spLocks noGrp="1"/>
          </p:cNvSpPr>
          <p:nvPr>
            <p:ph type="sldNum" sz="quarter" idx="12"/>
          </p:nvPr>
        </p:nvSpPr>
        <p:spPr/>
        <p:txBody>
          <a:bodyPr/>
          <a:lstStyle/>
          <a:p>
            <a:pPr>
              <a:defRPr/>
            </a:pPr>
            <a:fld id="{9B4CAE07-F9F2-2D4A-A223-E2CDAF50A289}" type="slidenum">
              <a:rPr lang="en-US">
                <a:solidFill>
                  <a:prstClr val="white">
                    <a:lumMod val="75000"/>
                  </a:prstClr>
                </a:solidFill>
              </a:rPr>
              <a:pPr>
                <a:defRPr/>
              </a:pPr>
              <a:t>22</a:t>
            </a:fld>
            <a:endParaRPr lang="en-US">
              <a:solidFill>
                <a:prstClr val="white">
                  <a:lumMod val="75000"/>
                </a:prstClr>
              </a:solidFill>
            </a:endParaRPr>
          </a:p>
        </p:txBody>
      </p:sp>
      <p:pic>
        <p:nvPicPr>
          <p:cNvPr id="6" name="Picture 5"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2693988"/>
            <a:ext cx="4556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093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a:xfrm>
            <a:off x="457200" y="107950"/>
            <a:ext cx="8229600" cy="1008063"/>
          </a:xfrm>
        </p:spPr>
        <p:txBody>
          <a:bodyPr/>
          <a:lstStyle/>
          <a:p>
            <a:r>
              <a:rPr lang="en-US">
                <a:latin typeface="Gill Sans Light" charset="0"/>
                <a:ea typeface="ＭＳ Ｐゴシック" charset="0"/>
                <a:cs typeface="Gill Sans Light" charset="0"/>
              </a:rPr>
              <a:t>SoftMoW Solution</a:t>
            </a:r>
          </a:p>
        </p:txBody>
      </p:sp>
      <p:sp>
        <p:nvSpPr>
          <p:cNvPr id="3" name="Content Placeholder 2"/>
          <p:cNvSpPr>
            <a:spLocks noGrp="1"/>
          </p:cNvSpPr>
          <p:nvPr>
            <p:ph idx="1"/>
          </p:nvPr>
        </p:nvSpPr>
        <p:spPr>
          <a:xfrm>
            <a:off x="369888" y="1008063"/>
            <a:ext cx="8529637" cy="2830512"/>
          </a:xfrm>
        </p:spPr>
        <p:txBody>
          <a:bodyPr>
            <a:normAutofit fontScale="85000" lnSpcReduction="20000"/>
          </a:bodyPr>
          <a:lstStyle/>
          <a:p>
            <a:pPr>
              <a:defRPr/>
            </a:pPr>
            <a:r>
              <a:rPr lang="en-US" dirty="0" smtClean="0">
                <a:latin typeface="Gill Sans Light"/>
                <a:cs typeface="Gill Sans Light"/>
              </a:rPr>
              <a:t>Hierarchically </a:t>
            </a:r>
            <a:r>
              <a:rPr lang="en-US" dirty="0">
                <a:latin typeface="Gill Sans Light"/>
                <a:cs typeface="Gill Sans Light"/>
              </a:rPr>
              <a:t>builds up a network-wide control </a:t>
            </a:r>
            <a:r>
              <a:rPr lang="en-US" dirty="0" smtClean="0">
                <a:latin typeface="Gill Sans Light"/>
                <a:cs typeface="Gill Sans Light"/>
              </a:rPr>
              <a:t>plane  </a:t>
            </a:r>
          </a:p>
          <a:p>
            <a:pPr lvl="1">
              <a:defRPr/>
            </a:pPr>
            <a:r>
              <a:rPr lang="en-US" dirty="0">
                <a:solidFill>
                  <a:srgbClr val="000000"/>
                </a:solidFill>
                <a:latin typeface="Gill Sans Light"/>
                <a:cs typeface="Gill Sans Light"/>
              </a:rPr>
              <a:t>Lies in the family of recursive SDN designs (e.g. XBAR, ONS’13</a:t>
            </a:r>
            <a:r>
              <a:rPr lang="en-US" dirty="0" smtClean="0">
                <a:solidFill>
                  <a:srgbClr val="000000"/>
                </a:solidFill>
                <a:latin typeface="Gill Sans Light"/>
                <a:cs typeface="Gill Sans Light"/>
              </a:rPr>
              <a:t>)</a:t>
            </a:r>
          </a:p>
          <a:p>
            <a:pPr>
              <a:defRPr/>
            </a:pPr>
            <a:r>
              <a:rPr lang="en-US" dirty="0" smtClean="0">
                <a:latin typeface="Gill Sans Light"/>
                <a:cs typeface="Gill Sans Light"/>
              </a:rPr>
              <a:t>In each level, abstracts both control and data planes and exposes a set of  “dynamically-defined” logical components to the control plane of the level above.</a:t>
            </a:r>
            <a:endParaRPr lang="ar-IQ" dirty="0" smtClean="0">
              <a:latin typeface="Gill Sans Light"/>
              <a:cs typeface="Gill Sans Light"/>
            </a:endParaRPr>
          </a:p>
          <a:p>
            <a:pPr lvl="1">
              <a:defRPr/>
            </a:pPr>
            <a:r>
              <a:rPr lang="en-US" dirty="0" smtClean="0">
                <a:solidFill>
                  <a:srgbClr val="000000"/>
                </a:solidFill>
                <a:latin typeface="Gill Sans Light"/>
                <a:cs typeface="Gill Sans Light"/>
              </a:rPr>
              <a:t>Virtual Base stations (VBS), Gigantic Switches (GS), and Virtual </a:t>
            </a:r>
            <a:r>
              <a:rPr lang="en-US" dirty="0" err="1" smtClean="0">
                <a:solidFill>
                  <a:srgbClr val="000000"/>
                </a:solidFill>
                <a:latin typeface="Gill Sans Light"/>
                <a:cs typeface="Gill Sans Light"/>
              </a:rPr>
              <a:t>Middleboxes</a:t>
            </a:r>
            <a:r>
              <a:rPr lang="en-US" dirty="0" smtClean="0">
                <a:solidFill>
                  <a:srgbClr val="000000"/>
                </a:solidFill>
                <a:latin typeface="Gill Sans Light"/>
                <a:cs typeface="Gill Sans Light"/>
              </a:rPr>
              <a:t> (VMB)</a:t>
            </a: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a:defRPr/>
            </a:pPr>
            <a:endParaRPr lang="en-US" dirty="0">
              <a:latin typeface="Gill Sans Light"/>
              <a:cs typeface="Gill Sans Light"/>
            </a:endParaRPr>
          </a:p>
          <a:p>
            <a:pPr>
              <a:defRPr/>
            </a:pPr>
            <a:endParaRPr lang="en-US" dirty="0">
              <a:latin typeface="Gill Sans Light"/>
              <a:cs typeface="Gill Sans Light"/>
            </a:endParaRPr>
          </a:p>
        </p:txBody>
      </p:sp>
      <p:sp>
        <p:nvSpPr>
          <p:cNvPr id="5" name="Slide Number Placeholder 4"/>
          <p:cNvSpPr>
            <a:spLocks noGrp="1"/>
          </p:cNvSpPr>
          <p:nvPr>
            <p:ph type="sldNum" sz="quarter" idx="12"/>
          </p:nvPr>
        </p:nvSpPr>
        <p:spPr/>
        <p:txBody>
          <a:bodyPr/>
          <a:lstStyle/>
          <a:p>
            <a:pPr>
              <a:defRPr/>
            </a:pPr>
            <a:fld id="{D4981E72-40C7-194F-8E9E-6040FA961FB8}" type="slidenum">
              <a:rPr lang="en-US">
                <a:solidFill>
                  <a:prstClr val="white">
                    <a:lumMod val="75000"/>
                  </a:prstClr>
                </a:solidFill>
              </a:rPr>
              <a:pPr>
                <a:defRPr/>
              </a:pPr>
              <a:t>23</a:t>
            </a:fld>
            <a:endParaRPr lang="en-US">
              <a:solidFill>
                <a:prstClr val="white">
                  <a:lumMod val="75000"/>
                </a:prstClr>
              </a:solidFill>
            </a:endParaRPr>
          </a:p>
        </p:txBody>
      </p:sp>
      <p:sp>
        <p:nvSpPr>
          <p:cNvPr id="288772" name="TextBox 19"/>
          <p:cNvSpPr txBox="1">
            <a:spLocks noChangeArrowheads="1"/>
          </p:cNvSpPr>
          <p:nvPr/>
        </p:nvSpPr>
        <p:spPr bwMode="auto">
          <a:xfrm>
            <a:off x="2851150" y="5519738"/>
            <a:ext cx="4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endParaRPr lang="en-US" smtClean="0">
              <a:solidFill>
                <a:prstClr val="black"/>
              </a:solidFill>
            </a:endParaRPr>
          </a:p>
        </p:txBody>
      </p:sp>
      <p:grpSp>
        <p:nvGrpSpPr>
          <p:cNvPr id="32" name="Group 31"/>
          <p:cNvGrpSpPr>
            <a:grpSpLocks/>
          </p:cNvGrpSpPr>
          <p:nvPr/>
        </p:nvGrpSpPr>
        <p:grpSpPr bwMode="auto">
          <a:xfrm>
            <a:off x="457200" y="3740150"/>
            <a:ext cx="2892425" cy="2811463"/>
            <a:chOff x="457200" y="2805613"/>
            <a:chExt cx="2891838" cy="2108655"/>
          </a:xfrm>
        </p:grpSpPr>
        <p:grpSp>
          <p:nvGrpSpPr>
            <p:cNvPr id="288788" name="Group 24"/>
            <p:cNvGrpSpPr>
              <a:grpSpLocks/>
            </p:cNvGrpSpPr>
            <p:nvPr/>
          </p:nvGrpSpPr>
          <p:grpSpPr bwMode="auto">
            <a:xfrm>
              <a:off x="457200" y="2805613"/>
              <a:ext cx="2831233" cy="2108655"/>
              <a:chOff x="711200" y="2805613"/>
              <a:chExt cx="2622019" cy="1874943"/>
            </a:xfrm>
          </p:grpSpPr>
          <p:sp>
            <p:nvSpPr>
              <p:cNvPr id="288790" name="TextBox 9"/>
              <p:cNvSpPr txBox="1">
                <a:spLocks noChangeArrowheads="1"/>
              </p:cNvSpPr>
              <p:nvPr/>
            </p:nvSpPr>
            <p:spPr bwMode="auto">
              <a:xfrm>
                <a:off x="1599260" y="4454783"/>
                <a:ext cx="1251186"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Core Net</a:t>
                </a:r>
              </a:p>
            </p:txBody>
          </p:sp>
          <p:grpSp>
            <p:nvGrpSpPr>
              <p:cNvPr id="288791" name="Group 23"/>
              <p:cNvGrpSpPr>
                <a:grpSpLocks/>
              </p:cNvGrpSpPr>
              <p:nvPr/>
            </p:nvGrpSpPr>
            <p:grpSpPr bwMode="auto">
              <a:xfrm>
                <a:off x="711200" y="2805613"/>
                <a:ext cx="2622019" cy="1565825"/>
                <a:chOff x="711200" y="2805613"/>
                <a:chExt cx="2622019" cy="1565825"/>
              </a:xfrm>
            </p:grpSpPr>
            <p:pic>
              <p:nvPicPr>
                <p:cNvPr id="2887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805613"/>
                  <a:ext cx="2622019" cy="15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93" name="TextBox 20"/>
                <p:cNvSpPr txBox="1">
                  <a:spLocks noChangeArrowheads="1"/>
                </p:cNvSpPr>
                <p:nvPr/>
              </p:nvSpPr>
              <p:spPr bwMode="auto">
                <a:xfrm>
                  <a:off x="2726067" y="4029872"/>
                  <a:ext cx="484855"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GS</a:t>
                  </a:r>
                </a:p>
              </p:txBody>
            </p:sp>
          </p:grpSp>
        </p:grpSp>
        <p:sp>
          <p:nvSpPr>
            <p:cNvPr id="29" name="Rounded Rectangular Callout 28"/>
            <p:cNvSpPr/>
            <p:nvPr/>
          </p:nvSpPr>
          <p:spPr>
            <a:xfrm>
              <a:off x="2352290" y="2992547"/>
              <a:ext cx="996748" cy="556037"/>
            </a:xfrm>
            <a:prstGeom prst="wedgeRoundRectCallou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r>
                <a:rPr lang="en-US" sz="1600" b="1" dirty="0">
                  <a:solidFill>
                    <a:prstClr val="white"/>
                  </a:solidFill>
                  <a:latin typeface="Calibri"/>
                </a:rPr>
                <a:t>Latency Matrix</a:t>
              </a:r>
            </a:p>
          </p:txBody>
        </p:sp>
      </p:grpSp>
      <p:grpSp>
        <p:nvGrpSpPr>
          <p:cNvPr id="33" name="Group 32"/>
          <p:cNvGrpSpPr>
            <a:grpSpLocks/>
          </p:cNvGrpSpPr>
          <p:nvPr/>
        </p:nvGrpSpPr>
        <p:grpSpPr bwMode="auto">
          <a:xfrm>
            <a:off x="3394075" y="3740150"/>
            <a:ext cx="2987675" cy="3057695"/>
            <a:chOff x="3394757" y="2805613"/>
            <a:chExt cx="2987356" cy="2293334"/>
          </a:xfrm>
        </p:grpSpPr>
        <p:grpSp>
          <p:nvGrpSpPr>
            <p:cNvPr id="288782" name="Group 25"/>
            <p:cNvGrpSpPr>
              <a:grpSpLocks/>
            </p:cNvGrpSpPr>
            <p:nvPr/>
          </p:nvGrpSpPr>
          <p:grpSpPr bwMode="auto">
            <a:xfrm>
              <a:off x="3394757" y="2805613"/>
              <a:ext cx="2963417" cy="2293334"/>
              <a:chOff x="3542433" y="2805613"/>
              <a:chExt cx="2722900" cy="2039153"/>
            </a:xfrm>
          </p:grpSpPr>
          <p:grpSp>
            <p:nvGrpSpPr>
              <p:cNvPr id="288784" name="Group 17"/>
              <p:cNvGrpSpPr>
                <a:grpSpLocks/>
              </p:cNvGrpSpPr>
              <p:nvPr/>
            </p:nvGrpSpPr>
            <p:grpSpPr bwMode="auto">
              <a:xfrm>
                <a:off x="3542433" y="2805613"/>
                <a:ext cx="2607727" cy="2039153"/>
                <a:chOff x="3542433" y="2805613"/>
                <a:chExt cx="2607727" cy="2039153"/>
              </a:xfrm>
            </p:grpSpPr>
            <p:pic>
              <p:nvPicPr>
                <p:cNvPr id="2887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433" y="2805613"/>
                  <a:ext cx="2607727" cy="1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7" name="TextBox 10"/>
                <p:cNvSpPr txBox="1">
                  <a:spLocks noChangeArrowheads="1"/>
                </p:cNvSpPr>
                <p:nvPr/>
              </p:nvSpPr>
              <p:spPr bwMode="auto">
                <a:xfrm>
                  <a:off x="4235921" y="4454783"/>
                  <a:ext cx="1438839"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dirty="0" err="1" smtClean="0">
                      <a:solidFill>
                        <a:prstClr val="black"/>
                      </a:solidFill>
                    </a:rPr>
                    <a:t>RadioAccess</a:t>
                  </a:r>
                  <a:r>
                    <a:rPr lang="en-US" sz="1600" dirty="0" smtClean="0">
                      <a:solidFill>
                        <a:prstClr val="black"/>
                      </a:solidFill>
                    </a:rPr>
                    <a:t> Network</a:t>
                  </a:r>
                </a:p>
              </p:txBody>
            </p:sp>
          </p:grpSp>
          <p:sp>
            <p:nvSpPr>
              <p:cNvPr id="288785" name="TextBox 21"/>
              <p:cNvSpPr txBox="1">
                <a:spLocks noChangeArrowheads="1"/>
              </p:cNvSpPr>
              <p:nvPr/>
            </p:nvSpPr>
            <p:spPr bwMode="auto">
              <a:xfrm>
                <a:off x="5665305" y="3969982"/>
                <a:ext cx="600028" cy="22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VBS</a:t>
                </a:r>
              </a:p>
            </p:txBody>
          </p:sp>
        </p:grpSp>
        <p:sp>
          <p:nvSpPr>
            <p:cNvPr id="30" name="Rounded Rectangular Callout 29"/>
            <p:cNvSpPr/>
            <p:nvPr/>
          </p:nvSpPr>
          <p:spPr>
            <a:xfrm>
              <a:off x="5323364" y="2963971"/>
              <a:ext cx="1058749" cy="533415"/>
            </a:xfrm>
            <a:prstGeom prst="wedgeRoundRectCallout">
              <a:avLst/>
            </a:prstGeom>
          </p:spPr>
          <p:style>
            <a:lnRef idx="1">
              <a:schemeClr val="accent5"/>
            </a:lnRef>
            <a:fillRef idx="3">
              <a:schemeClr val="accent5"/>
            </a:fillRef>
            <a:effectRef idx="2">
              <a:schemeClr val="accent5"/>
            </a:effectRef>
            <a:fontRef idx="minor">
              <a:schemeClr val="lt1"/>
            </a:fontRef>
          </p:style>
          <p:txBody>
            <a:bodyPr anchor="ctr"/>
            <a:lstStyle/>
            <a:p>
              <a:pPr algn="ctr" fontAlgn="base">
                <a:spcBef>
                  <a:spcPct val="0"/>
                </a:spcBef>
                <a:spcAft>
                  <a:spcPct val="0"/>
                </a:spcAft>
                <a:defRPr/>
              </a:pPr>
              <a:r>
                <a:rPr lang="en-US" sz="1400" b="1" dirty="0">
                  <a:solidFill>
                    <a:prstClr val="white"/>
                  </a:solidFill>
                  <a:latin typeface="Calibri"/>
                </a:rPr>
                <a:t>Union of Coverage</a:t>
              </a:r>
            </a:p>
          </p:txBody>
        </p:sp>
      </p:grpSp>
      <p:grpSp>
        <p:nvGrpSpPr>
          <p:cNvPr id="34" name="Group 33"/>
          <p:cNvGrpSpPr>
            <a:grpSpLocks/>
          </p:cNvGrpSpPr>
          <p:nvPr/>
        </p:nvGrpSpPr>
        <p:grpSpPr bwMode="auto">
          <a:xfrm>
            <a:off x="6505575" y="3838575"/>
            <a:ext cx="2487613" cy="2705100"/>
            <a:chOff x="6505850" y="2878667"/>
            <a:chExt cx="2487631" cy="2028712"/>
          </a:xfrm>
        </p:grpSpPr>
        <p:grpSp>
          <p:nvGrpSpPr>
            <p:cNvPr id="288776" name="Group 27"/>
            <p:cNvGrpSpPr>
              <a:grpSpLocks/>
            </p:cNvGrpSpPr>
            <p:nvPr/>
          </p:nvGrpSpPr>
          <p:grpSpPr bwMode="auto">
            <a:xfrm>
              <a:off x="6505850" y="2878667"/>
              <a:ext cx="2487631" cy="2028712"/>
              <a:chOff x="6505850" y="2878667"/>
              <a:chExt cx="2247769" cy="1771803"/>
            </a:xfrm>
          </p:grpSpPr>
          <p:sp>
            <p:nvSpPr>
              <p:cNvPr id="288778" name="TextBox 11"/>
              <p:cNvSpPr txBox="1">
                <a:spLocks noChangeArrowheads="1"/>
              </p:cNvSpPr>
              <p:nvPr/>
            </p:nvSpPr>
            <p:spPr bwMode="auto">
              <a:xfrm>
                <a:off x="7174605" y="4428709"/>
                <a:ext cx="759182" cy="2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Policy</a:t>
                </a:r>
              </a:p>
            </p:txBody>
          </p:sp>
          <p:grpSp>
            <p:nvGrpSpPr>
              <p:cNvPr id="288779" name="Group 26"/>
              <p:cNvGrpSpPr>
                <a:grpSpLocks/>
              </p:cNvGrpSpPr>
              <p:nvPr/>
            </p:nvGrpSpPr>
            <p:grpSpPr bwMode="auto">
              <a:xfrm>
                <a:off x="6505850" y="2878667"/>
                <a:ext cx="2247769" cy="1506303"/>
                <a:chOff x="6505850" y="2878667"/>
                <a:chExt cx="2247769" cy="1506303"/>
              </a:xfrm>
            </p:grpSpPr>
            <p:pic>
              <p:nvPicPr>
                <p:cNvPr id="28878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850" y="2878667"/>
                  <a:ext cx="2037430" cy="135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1" name="TextBox 22"/>
                <p:cNvSpPr txBox="1">
                  <a:spLocks noChangeArrowheads="1"/>
                </p:cNvSpPr>
                <p:nvPr/>
              </p:nvSpPr>
              <p:spPr bwMode="auto">
                <a:xfrm>
                  <a:off x="8097477" y="4163209"/>
                  <a:ext cx="656142" cy="2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VMB</a:t>
                  </a:r>
                </a:p>
              </p:txBody>
            </p:sp>
          </p:grpSp>
        </p:grpSp>
        <p:sp>
          <p:nvSpPr>
            <p:cNvPr id="31" name="Rounded Rectangular Callout 30"/>
            <p:cNvSpPr/>
            <p:nvPr/>
          </p:nvSpPr>
          <p:spPr>
            <a:xfrm>
              <a:off x="7653621" y="2964387"/>
              <a:ext cx="1106495" cy="533370"/>
            </a:xfrm>
            <a:prstGeom prst="wedgeRoundRectCallou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1600" b="1" dirty="0">
                  <a:solidFill>
                    <a:prstClr val="white"/>
                  </a:solidFill>
                  <a:latin typeface="Calibri"/>
                </a:rPr>
                <a:t>Sum of capacities</a:t>
              </a:r>
            </a:p>
          </p:txBody>
        </p:sp>
      </p:grpSp>
    </p:spTree>
    <p:extLst>
      <p:ext uri="{BB962C8B-B14F-4D97-AF65-F5344CB8AC3E}">
        <p14:creationId xmlns:p14="http://schemas.microsoft.com/office/powerpoint/2010/main" val="4100763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par>
                                <p:cTn id="22" presetID="9"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par>
                                <p:cTn id="25" presetID="9"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p:txBody>
          <a:bodyPr/>
          <a:lstStyle/>
          <a:p>
            <a:r>
              <a:rPr lang="en-US" dirty="0" smtClean="0">
                <a:ea typeface="ＭＳ Ｐゴシック" charset="0"/>
                <a:cs typeface="Gill Sans Light"/>
              </a:rPr>
              <a:t>Conclusion and Future Work</a:t>
            </a:r>
            <a:endParaRPr lang="en-US" dirty="0">
              <a:ea typeface="ＭＳ Ｐゴシック" charset="0"/>
              <a:cs typeface="Gill Sans Light"/>
            </a:endParaRPr>
          </a:p>
        </p:txBody>
      </p:sp>
      <p:sp>
        <p:nvSpPr>
          <p:cNvPr id="294914" name="Content Placeholder 2"/>
          <p:cNvSpPr>
            <a:spLocks noGrp="1"/>
          </p:cNvSpPr>
          <p:nvPr>
            <p:ph idx="1"/>
          </p:nvPr>
        </p:nvSpPr>
        <p:spPr/>
        <p:txBody>
          <a:bodyPr/>
          <a:lstStyle/>
          <a:p>
            <a:r>
              <a:rPr lang="en-US" dirty="0" err="1" smtClean="0">
                <a:ea typeface="ＭＳ Ｐゴシック" charset="0"/>
                <a:cs typeface="Gill Sans Light"/>
              </a:rPr>
              <a:t>CellSDN</a:t>
            </a:r>
            <a:r>
              <a:rPr lang="en-US" dirty="0" smtClean="0">
                <a:ea typeface="ＭＳ Ｐゴシック" charset="0"/>
                <a:cs typeface="Gill Sans Light"/>
              </a:rPr>
              <a:t> seeks to address fundamental limitations of current cellular architecture </a:t>
            </a:r>
          </a:p>
          <a:p>
            <a:pPr lvl="1"/>
            <a:r>
              <a:rPr lang="en-US" dirty="0" smtClean="0">
                <a:ea typeface="ＭＳ Ｐゴシック" charset="0"/>
                <a:cs typeface="Gill Sans Light"/>
              </a:rPr>
              <a:t>Control plane abstractions: 3D resource grid, big base station, virtual data plane</a:t>
            </a:r>
          </a:p>
          <a:p>
            <a:pPr lvl="1"/>
            <a:r>
              <a:rPr lang="en-US" dirty="0">
                <a:ea typeface="ＭＳ Ｐゴシック" charset="0"/>
                <a:cs typeface="Gill Sans Light"/>
              </a:rPr>
              <a:t>I</a:t>
            </a:r>
            <a:r>
              <a:rPr lang="en-US" dirty="0" smtClean="0">
                <a:ea typeface="ＭＳ Ｐゴシック" charset="0"/>
                <a:cs typeface="Gill Sans Light"/>
              </a:rPr>
              <a:t>ntelligent algorithms in the control plane to achieve global objects: interference management</a:t>
            </a:r>
            <a:r>
              <a:rPr lang="en-US" smtClean="0">
                <a:ea typeface="ＭＳ Ｐゴシック" charset="0"/>
                <a:cs typeface="Gill Sans Light"/>
              </a:rPr>
              <a:t>, routing</a:t>
            </a:r>
            <a:endParaRPr lang="en-US" dirty="0" smtClean="0">
              <a:ea typeface="ＭＳ Ｐゴシック" charset="0"/>
              <a:cs typeface="Gill Sans Light"/>
            </a:endParaRPr>
          </a:p>
          <a:p>
            <a:pPr lvl="1"/>
            <a:endParaRPr lang="en-US" sz="1800" dirty="0" smtClean="0">
              <a:ea typeface="ＭＳ Ｐゴシック" charset="0"/>
              <a:cs typeface="Gill Sans Light"/>
            </a:endParaRPr>
          </a:p>
          <a:p>
            <a:r>
              <a:rPr lang="en-US" dirty="0" smtClean="0">
                <a:ea typeface="ＭＳ Ｐゴシック" charset="0"/>
                <a:cs typeface="Gill Sans Light"/>
              </a:rPr>
              <a:t>Future work on </a:t>
            </a:r>
            <a:r>
              <a:rPr lang="en-US" dirty="0" err="1" smtClean="0">
                <a:ea typeface="ＭＳ Ｐゴシック" charset="0"/>
                <a:cs typeface="Gill Sans Light"/>
              </a:rPr>
              <a:t>CellSDN</a:t>
            </a:r>
            <a:endParaRPr lang="en-US" dirty="0" smtClean="0">
              <a:ea typeface="ＭＳ Ｐゴシック" charset="0"/>
              <a:cs typeface="Gill Sans Light"/>
            </a:endParaRPr>
          </a:p>
          <a:p>
            <a:pPr lvl="1"/>
            <a:r>
              <a:rPr lang="en-US" dirty="0" smtClean="0">
                <a:ea typeface="ＭＳ Ｐゴシック" charset="0"/>
                <a:cs typeface="Gill Sans Light"/>
              </a:rPr>
              <a:t>Security</a:t>
            </a:r>
          </a:p>
          <a:p>
            <a:pPr lvl="1"/>
            <a:r>
              <a:rPr lang="en-US" dirty="0" smtClean="0">
                <a:ea typeface="ＭＳ Ｐゴシック" charset="0"/>
                <a:cs typeface="Gill Sans Light"/>
              </a:rPr>
              <a:t>Scalable real-time monitoring and analytics </a:t>
            </a:r>
            <a:endParaRPr lang="en-US" dirty="0">
              <a:ea typeface="ＭＳ Ｐゴシック" charset="0"/>
              <a:cs typeface="Gill Sans Light"/>
            </a:endParaRPr>
          </a:p>
        </p:txBody>
      </p:sp>
      <p:sp>
        <p:nvSpPr>
          <p:cNvPr id="2949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88EEBA2-E6A2-E74D-A0FA-BF47626F4F2D}" type="slidenum">
              <a:rPr lang="en-US" sz="1000" b="0">
                <a:solidFill>
                  <a:srgbClr val="BFBFBF"/>
                </a:solidFill>
              </a:rPr>
              <a:pPr eaLnBrk="1" hangingPunct="1"/>
              <a:t>24</a:t>
            </a:fld>
            <a:endParaRPr lang="en-US" sz="1000" b="0">
              <a:solidFill>
                <a:srgbClr val="BFBFBF"/>
              </a:solidFill>
            </a:endParaRPr>
          </a:p>
        </p:txBody>
      </p:sp>
    </p:spTree>
    <p:extLst>
      <p:ext uri="{BB962C8B-B14F-4D97-AF65-F5344CB8AC3E}">
        <p14:creationId xmlns:p14="http://schemas.microsoft.com/office/powerpoint/2010/main" val="11975910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25</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3"/>
          <p:cNvSpPr>
            <a:spLocks noGrp="1"/>
          </p:cNvSpPr>
          <p:nvPr>
            <p:ph type="ctrTitle"/>
          </p:nvPr>
        </p:nvSpPr>
        <p:spPr>
          <a:xfrm>
            <a:off x="685800" y="2130425"/>
            <a:ext cx="7772400" cy="2105025"/>
          </a:xfrm>
        </p:spPr>
        <p:txBody>
          <a:bodyPr/>
          <a:lstStyle/>
          <a:p>
            <a:r>
              <a:rPr lang="en-US" dirty="0" smtClean="0">
                <a:ea typeface="ＭＳ Ｐゴシック" charset="0"/>
                <a:cs typeface="Gill Sans Light"/>
              </a:rPr>
              <a:t>PART I: Radio </a:t>
            </a:r>
            <a:r>
              <a:rPr lang="en-US" dirty="0">
                <a:ea typeface="ＭＳ Ｐゴシック" charset="0"/>
                <a:cs typeface="Gill Sans Light"/>
              </a:rPr>
              <a:t>Access Networks</a:t>
            </a:r>
          </a:p>
        </p:txBody>
      </p:sp>
      <p:sp>
        <p:nvSpPr>
          <p:cNvPr id="141314" name="Slide Number Placeholder 3"/>
          <p:cNvSpPr>
            <a:spLocks noGrp="1"/>
          </p:cNvSpPr>
          <p:nvPr>
            <p:ph type="sldNum" sz="quarter" idx="12"/>
          </p:nvPr>
        </p:nvSpPr>
        <p:spPr bwMode="auto">
          <a:xfrm>
            <a:off x="6996113" y="6496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B530372-7363-6C46-8435-68E533ABC9A8}" type="slidenum">
              <a:rPr lang="en-US" sz="1000" b="0">
                <a:solidFill>
                  <a:srgbClr val="BFBFBF"/>
                </a:solidFill>
              </a:rPr>
              <a:pPr eaLnBrk="1" hangingPunct="1"/>
              <a:t>3</a:t>
            </a:fld>
            <a:endParaRPr lang="en-US" sz="1000" b="0">
              <a:solidFill>
                <a:srgbClr val="BFBFBF"/>
              </a:solidFill>
            </a:endParaRPr>
          </a:p>
        </p:txBody>
      </p:sp>
    </p:spTree>
    <p:extLst>
      <p:ext uri="{BB962C8B-B14F-4D97-AF65-F5344CB8AC3E}">
        <p14:creationId xmlns:p14="http://schemas.microsoft.com/office/powerpoint/2010/main" val="4179574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r>
              <a:rPr lang="en-US" dirty="0">
                <a:ea typeface="ＭＳ Ｐゴシック" charset="0"/>
                <a:cs typeface="Gill Sans Light"/>
              </a:rPr>
              <a:t>Dense and Chaotic Deployments</a:t>
            </a:r>
          </a:p>
        </p:txBody>
      </p:sp>
      <p:sp>
        <p:nvSpPr>
          <p:cNvPr id="3" name="Content Placeholder 2"/>
          <p:cNvSpPr>
            <a:spLocks noGrp="1"/>
          </p:cNvSpPr>
          <p:nvPr>
            <p:ph idx="1"/>
          </p:nvPr>
        </p:nvSpPr>
        <p:spPr>
          <a:xfrm>
            <a:off x="325438" y="4892675"/>
            <a:ext cx="8686800" cy="1831975"/>
          </a:xfrm>
        </p:spPr>
        <p:txBody>
          <a:bodyPr/>
          <a:lstStyle/>
          <a:p>
            <a:pPr marL="457200" indent="-419100">
              <a:buClr>
                <a:srgbClr val="434343"/>
              </a:buClr>
              <a:buSzPct val="167000"/>
            </a:pPr>
            <a:r>
              <a:rPr lang="en-US" dirty="0">
                <a:ea typeface="ＭＳ Ｐゴシック" charset="0"/>
                <a:cs typeface="Gill Sans Light"/>
              </a:rPr>
              <a:t>Dense: high SNR per user leads to higher capacity</a:t>
            </a:r>
          </a:p>
          <a:p>
            <a:pPr marL="914400" lvl="1" indent="-381000">
              <a:buClr>
                <a:srgbClr val="666666"/>
              </a:buClr>
              <a:buSzPct val="80000"/>
              <a:buFont typeface="Courier New" charset="0"/>
              <a:buChar char="o"/>
            </a:pPr>
            <a:r>
              <a:rPr lang="en-US" sz="2600" dirty="0">
                <a:ea typeface="ＭＳ Ｐゴシック" charset="0"/>
                <a:cs typeface="Gill Sans Light"/>
              </a:rPr>
              <a:t>Small cells, </a:t>
            </a:r>
            <a:r>
              <a:rPr lang="en-US" sz="2600" dirty="0" err="1">
                <a:ea typeface="ＭＳ Ｐゴシック" charset="0"/>
                <a:cs typeface="Gill Sans Light"/>
              </a:rPr>
              <a:t>femto</a:t>
            </a:r>
            <a:r>
              <a:rPr lang="en-US" sz="2600" dirty="0">
                <a:ea typeface="ＭＳ Ｐゴシック" charset="0"/>
                <a:cs typeface="Gill Sans Light"/>
              </a:rPr>
              <a:t> cells, repeaters, </a:t>
            </a:r>
            <a:r>
              <a:rPr lang="en-US" sz="2600" dirty="0" err="1">
                <a:ea typeface="ＭＳ Ｐゴシック" charset="0"/>
                <a:cs typeface="Gill Sans Light"/>
              </a:rPr>
              <a:t>etc</a:t>
            </a:r>
            <a:endParaRPr lang="en-US" sz="2600" dirty="0">
              <a:ea typeface="ＭＳ Ｐゴシック" charset="0"/>
              <a:cs typeface="Gill Sans Light"/>
            </a:endParaRPr>
          </a:p>
        </p:txBody>
      </p:sp>
      <p:sp>
        <p:nvSpPr>
          <p:cNvPr id="4" name="Slide Number Placeholder 3"/>
          <p:cNvSpPr>
            <a:spLocks noGrp="1"/>
          </p:cNvSpPr>
          <p:nvPr>
            <p:ph type="sldNum" sz="quarter" idx="12"/>
          </p:nvPr>
        </p:nvSpPr>
        <p:spPr/>
        <p:txBody>
          <a:bodyPr/>
          <a:lstStyle/>
          <a:p>
            <a:pPr>
              <a:defRPr/>
            </a:pPr>
            <a:fld id="{E129F111-85AA-0F44-966D-C53332AC8F2E}" type="slidenum">
              <a:rPr lang="en-US">
                <a:solidFill>
                  <a:prstClr val="white">
                    <a:lumMod val="75000"/>
                  </a:prstClr>
                </a:solidFill>
              </a:rPr>
              <a:pPr>
                <a:defRPr/>
              </a:pPr>
              <a:t>4</a:t>
            </a:fld>
            <a:endParaRPr lang="en-US">
              <a:solidFill>
                <a:prstClr val="white">
                  <a:lumMod val="75000"/>
                </a:prstClr>
              </a:solidFill>
            </a:endParaRPr>
          </a:p>
        </p:txBody>
      </p:sp>
      <p:pic>
        <p:nvPicPr>
          <p:cNvPr id="5" name="Picture 2" descr="http://www.atributosurbanos.es/images/fotos/sim-city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9487" y="2590801"/>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8251" y="2235710"/>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6800" y="243525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1085" y="2235710"/>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4873" y="3106585"/>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85260" y="3132357"/>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3460" y="2881086"/>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0368" y="387673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1826" y="400362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1887" y="3352801"/>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3344" y="324162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4859" y="3622629"/>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4859" y="2235710"/>
            <a:ext cx="487141" cy="4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86" name="Picture 2" descr="http://www.atributosurbanos.es/images/fotos/sim-city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71688"/>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743201"/>
            <a:ext cx="1160472" cy="117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2040" y="2716845"/>
            <a:ext cx="1006560" cy="10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a:off x="4365625" y="3095625"/>
            <a:ext cx="434975" cy="38576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Tree>
    <p:extLst>
      <p:ext uri="{BB962C8B-B14F-4D97-AF65-F5344CB8AC3E}">
        <p14:creationId xmlns:p14="http://schemas.microsoft.com/office/powerpoint/2010/main" val="3945459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hape 33"/>
          <p:cNvSpPr>
            <a:spLocks noGrp="1"/>
          </p:cNvSpPr>
          <p:nvPr>
            <p:ph type="title"/>
          </p:nvPr>
        </p:nvSpPr>
        <p:spPr>
          <a:xfrm>
            <a:off x="457200" y="274638"/>
            <a:ext cx="8229600" cy="1143000"/>
          </a:xfrm>
        </p:spPr>
        <p:txBody>
          <a:bodyPr/>
          <a:lstStyle/>
          <a:p>
            <a:r>
              <a:rPr lang="en-US">
                <a:solidFill>
                  <a:srgbClr val="000090"/>
                </a:solidFill>
                <a:latin typeface="Calibri" charset="0"/>
                <a:ea typeface="ＭＳ Ｐゴシック" charset="0"/>
                <a:cs typeface="ＭＳ Ｐゴシック" charset="0"/>
              </a:rPr>
              <a:t>Problems</a:t>
            </a:r>
          </a:p>
        </p:txBody>
      </p:sp>
      <p:sp>
        <p:nvSpPr>
          <p:cNvPr id="34" name="Shape 34"/>
          <p:cNvSpPr txBox="1">
            <a:spLocks noGrp="1"/>
          </p:cNvSpPr>
          <p:nvPr>
            <p:ph type="body" idx="1"/>
          </p:nvPr>
        </p:nvSpPr>
        <p:spPr>
          <a:xfrm>
            <a:off x="457200" y="1577975"/>
            <a:ext cx="8229600" cy="4968875"/>
          </a:xfrm>
        </p:spPr>
        <p:txBody>
          <a:bodyPr>
            <a:noAutofit/>
          </a:bodyPr>
          <a:lstStyle/>
          <a:p>
            <a:pPr marL="457200" indent="-431800">
              <a:lnSpc>
                <a:spcPct val="115000"/>
              </a:lnSpc>
              <a:spcBef>
                <a:spcPts val="800"/>
              </a:spcBef>
              <a:buSzPct val="166666"/>
              <a:buFont typeface="Arial"/>
              <a:buChar char="•"/>
              <a:defRPr/>
            </a:pPr>
            <a:r>
              <a:rPr lang="en-US" sz="2800" dirty="0">
                <a:solidFill>
                  <a:srgbClr val="800000"/>
                </a:solidFill>
              </a:rPr>
              <a:t>Current LTE distributed control plane is ill-suited</a:t>
            </a:r>
            <a:endParaRPr lang="en" sz="2800" dirty="0">
              <a:solidFill>
                <a:srgbClr val="800000"/>
              </a:solidFill>
            </a:endParaRPr>
          </a:p>
          <a:p>
            <a:pPr marL="914400" lvl="1" indent="-406400">
              <a:lnSpc>
                <a:spcPct val="115000"/>
              </a:lnSpc>
              <a:spcBef>
                <a:spcPts val="700"/>
              </a:spcBef>
              <a:buFont typeface="Courier New"/>
              <a:buChar char="o"/>
              <a:defRPr/>
            </a:pPr>
            <a:r>
              <a:rPr lang="en-US" dirty="0">
                <a:solidFill>
                  <a:schemeClr val="tx1"/>
                </a:solidFill>
              </a:rPr>
              <a:t>Hard to manage inter-cell interference</a:t>
            </a:r>
          </a:p>
          <a:p>
            <a:pPr marL="914400" lvl="1" indent="-406400">
              <a:lnSpc>
                <a:spcPct val="115000"/>
              </a:lnSpc>
              <a:spcBef>
                <a:spcPts val="700"/>
              </a:spcBef>
              <a:buFont typeface="Courier New"/>
              <a:buChar char="o"/>
              <a:defRPr/>
            </a:pPr>
            <a:r>
              <a:rPr lang="en-US" dirty="0">
                <a:solidFill>
                  <a:schemeClr val="tx1"/>
                </a:solidFill>
              </a:rPr>
              <a:t>Hard to </a:t>
            </a:r>
            <a:r>
              <a:rPr lang="en-US" dirty="0" smtClean="0">
                <a:solidFill>
                  <a:schemeClr val="tx1"/>
                </a:solidFill>
              </a:rPr>
              <a:t>optimize </a:t>
            </a:r>
            <a:r>
              <a:rPr lang="en-US" dirty="0">
                <a:solidFill>
                  <a:schemeClr val="tx1"/>
                </a:solidFill>
              </a:rPr>
              <a:t>for variable </a:t>
            </a:r>
            <a:r>
              <a:rPr lang="en-US" dirty="0" smtClean="0">
                <a:solidFill>
                  <a:schemeClr val="tx1"/>
                </a:solidFill>
              </a:rPr>
              <a:t>load of cells</a:t>
            </a:r>
          </a:p>
          <a:p>
            <a:pPr marL="457200" indent="-431800">
              <a:lnSpc>
                <a:spcPct val="115000"/>
              </a:lnSpc>
              <a:spcBef>
                <a:spcPts val="800"/>
              </a:spcBef>
              <a:buSzPct val="166666"/>
              <a:buFont typeface="Arial"/>
              <a:buChar char="•"/>
              <a:defRPr/>
            </a:pPr>
            <a:r>
              <a:rPr lang="en-US" sz="2800" dirty="0" smtClean="0">
                <a:solidFill>
                  <a:srgbClr val="800000"/>
                </a:solidFill>
              </a:rPr>
              <a:t>Dense deployment is costly</a:t>
            </a:r>
          </a:p>
          <a:p>
            <a:pPr marL="914400" lvl="1" indent="-406400">
              <a:lnSpc>
                <a:spcPct val="115000"/>
              </a:lnSpc>
              <a:spcBef>
                <a:spcPts val="700"/>
              </a:spcBef>
              <a:buFont typeface="Courier New"/>
              <a:buChar char="o"/>
              <a:defRPr/>
            </a:pPr>
            <a:r>
              <a:rPr lang="en-US" dirty="0" smtClean="0">
                <a:solidFill>
                  <a:srgbClr val="000000"/>
                </a:solidFill>
              </a:rPr>
              <a:t>Need to share cost among operators</a:t>
            </a:r>
            <a:endParaRPr lang="en-US" dirty="0">
              <a:solidFill>
                <a:srgbClr val="000000"/>
              </a:solidFill>
            </a:endParaRPr>
          </a:p>
          <a:p>
            <a:pPr marL="914400" lvl="1" indent="-406400">
              <a:lnSpc>
                <a:spcPct val="115000"/>
              </a:lnSpc>
              <a:spcBef>
                <a:spcPts val="700"/>
              </a:spcBef>
              <a:buFont typeface="Courier New"/>
              <a:buChar char="o"/>
              <a:defRPr/>
            </a:pPr>
            <a:r>
              <a:rPr lang="en-US" dirty="0" smtClean="0">
                <a:solidFill>
                  <a:srgbClr val="000000"/>
                </a:solidFill>
              </a:rPr>
              <a:t>Maintain direct control of radio resources </a:t>
            </a:r>
          </a:p>
          <a:p>
            <a:pPr marL="1314450" lvl="2" indent="-406400">
              <a:lnSpc>
                <a:spcPct val="115000"/>
              </a:lnSpc>
              <a:spcBef>
                <a:spcPts val="700"/>
              </a:spcBef>
              <a:buFont typeface="Courier New"/>
              <a:buChar char="o"/>
              <a:defRPr/>
            </a:pPr>
            <a:r>
              <a:rPr lang="en-US" dirty="0" smtClean="0"/>
              <a:t>Lacking in current 3gpp RAN sharing standards</a:t>
            </a:r>
          </a:p>
          <a:p>
            <a:pPr marL="908050" lvl="2" indent="0">
              <a:lnSpc>
                <a:spcPct val="115000"/>
              </a:lnSpc>
              <a:spcBef>
                <a:spcPts val="700"/>
              </a:spcBef>
              <a:defRPr/>
            </a:pPr>
            <a:endParaRPr lang="en-US" sz="2800" dirty="0"/>
          </a:p>
        </p:txBody>
      </p:sp>
      <p:sp>
        <p:nvSpPr>
          <p:cNvPr id="264195" name="Slide Number Placeholder 2"/>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eaLnBrk="1" fontAlgn="base" hangingPunct="1">
              <a:spcBef>
                <a:spcPct val="0"/>
              </a:spcBef>
              <a:spcAft>
                <a:spcPct val="0"/>
              </a:spcAft>
            </a:pPr>
            <a:fld id="{8DDCBC34-F65A-5E4A-9908-79A192B0AC9F}" type="slidenum">
              <a:rPr lang="en-US" sz="1400" b="0" smtClean="0">
                <a:solidFill>
                  <a:schemeClr val="bg1">
                    <a:lumMod val="75000"/>
                  </a:schemeClr>
                </a:solidFill>
                <a:latin typeface="Arial" charset="0"/>
                <a:cs typeface="Arial" charset="0"/>
                <a:sym typeface="Arial" charset="0"/>
              </a:rPr>
              <a:pPr algn="r" eaLnBrk="1" fontAlgn="base" hangingPunct="1">
                <a:spcBef>
                  <a:spcPct val="0"/>
                </a:spcBef>
                <a:spcAft>
                  <a:spcPct val="0"/>
                </a:spcAft>
              </a:pPr>
              <a:t>5</a:t>
            </a:fld>
            <a:endParaRPr lang="en-US" sz="1400" b="0" dirty="0" smtClean="0">
              <a:solidFill>
                <a:schemeClr val="bg1">
                  <a:lumMod val="75000"/>
                </a:schemeClr>
              </a:solidFill>
              <a:latin typeface="Arial" charset="0"/>
              <a:cs typeface="Arial" charset="0"/>
              <a:sym typeface="Arial" charset="0"/>
            </a:endParaRPr>
          </a:p>
        </p:txBody>
      </p:sp>
    </p:spTree>
    <p:extLst>
      <p:ext uri="{BB962C8B-B14F-4D97-AF65-F5344CB8AC3E}">
        <p14:creationId xmlns:p14="http://schemas.microsoft.com/office/powerpoint/2010/main" val="12542076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solidFill>
                  <a:srgbClr val="000090"/>
                </a:solidFill>
                <a:ea typeface="+mj-ea"/>
                <a:cs typeface="+mj-cs"/>
              </a:rPr>
              <a:t>SoftRAN</a:t>
            </a:r>
            <a:r>
              <a:rPr lang="en-US" dirty="0" smtClean="0">
                <a:solidFill>
                  <a:srgbClr val="000090"/>
                </a:solidFill>
                <a:ea typeface="+mj-ea"/>
                <a:cs typeface="+mj-cs"/>
              </a:rPr>
              <a:t>: Big Base Station Abstraction</a:t>
            </a:r>
            <a:endParaRPr lang="en-US" dirty="0">
              <a:solidFill>
                <a:srgbClr val="000090"/>
              </a:solidFill>
              <a:ea typeface="+mj-ea"/>
              <a:cs typeface="+mj-cs"/>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927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1" name="Group 270"/>
          <p:cNvGrpSpPr>
            <a:grpSpLocks/>
          </p:cNvGrpSpPr>
          <p:nvPr/>
        </p:nvGrpSpPr>
        <p:grpSpPr bwMode="auto">
          <a:xfrm>
            <a:off x="1752600" y="4724400"/>
            <a:ext cx="914400" cy="914400"/>
            <a:chOff x="1752600" y="4724400"/>
            <a:chExt cx="914400" cy="914400"/>
          </a:xfrm>
        </p:grpSpPr>
        <p:sp>
          <p:nvSpPr>
            <p:cNvPr id="14" name="Frame 13"/>
            <p:cNvSpPr/>
            <p:nvPr/>
          </p:nvSpPr>
          <p:spPr>
            <a:xfrm>
              <a:off x="17526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5" name="Frame 14"/>
            <p:cNvSpPr/>
            <p:nvPr/>
          </p:nvSpPr>
          <p:spPr>
            <a:xfrm>
              <a:off x="19812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6" name="Frame 15"/>
            <p:cNvSpPr/>
            <p:nvPr/>
          </p:nvSpPr>
          <p:spPr>
            <a:xfrm>
              <a:off x="22098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7" name="Frame 16"/>
            <p:cNvSpPr/>
            <p:nvPr/>
          </p:nvSpPr>
          <p:spPr>
            <a:xfrm>
              <a:off x="24384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0" name="Frame 19"/>
            <p:cNvSpPr/>
            <p:nvPr/>
          </p:nvSpPr>
          <p:spPr>
            <a:xfrm>
              <a:off x="17526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1" name="Frame 20"/>
            <p:cNvSpPr/>
            <p:nvPr/>
          </p:nvSpPr>
          <p:spPr>
            <a:xfrm>
              <a:off x="19812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2" name="Frame 21"/>
            <p:cNvSpPr/>
            <p:nvPr/>
          </p:nvSpPr>
          <p:spPr>
            <a:xfrm>
              <a:off x="22098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3" name="Frame 22"/>
            <p:cNvSpPr/>
            <p:nvPr/>
          </p:nvSpPr>
          <p:spPr>
            <a:xfrm>
              <a:off x="24384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4" name="Frame 23"/>
            <p:cNvSpPr/>
            <p:nvPr/>
          </p:nvSpPr>
          <p:spPr>
            <a:xfrm>
              <a:off x="17526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5" name="Frame 24"/>
            <p:cNvSpPr/>
            <p:nvPr/>
          </p:nvSpPr>
          <p:spPr>
            <a:xfrm>
              <a:off x="19812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6" name="Frame 25"/>
            <p:cNvSpPr/>
            <p:nvPr/>
          </p:nvSpPr>
          <p:spPr>
            <a:xfrm>
              <a:off x="22098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7" name="Frame 26"/>
            <p:cNvSpPr/>
            <p:nvPr/>
          </p:nvSpPr>
          <p:spPr>
            <a:xfrm>
              <a:off x="24384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8" name="Frame 27"/>
            <p:cNvSpPr/>
            <p:nvPr/>
          </p:nvSpPr>
          <p:spPr>
            <a:xfrm>
              <a:off x="17526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9" name="Frame 28"/>
            <p:cNvSpPr/>
            <p:nvPr/>
          </p:nvSpPr>
          <p:spPr>
            <a:xfrm>
              <a:off x="19812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30" name="Frame 29"/>
            <p:cNvSpPr/>
            <p:nvPr/>
          </p:nvSpPr>
          <p:spPr>
            <a:xfrm>
              <a:off x="22098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31" name="Frame 30"/>
            <p:cNvSpPr/>
            <p:nvPr/>
          </p:nvSpPr>
          <p:spPr>
            <a:xfrm>
              <a:off x="24384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grpSp>
      <p:sp>
        <p:nvSpPr>
          <p:cNvPr id="32" name="TextBox 31"/>
          <p:cNvSpPr txBox="1"/>
          <p:nvPr/>
        </p:nvSpPr>
        <p:spPr>
          <a:xfrm>
            <a:off x="838200" y="4953000"/>
            <a:ext cx="6127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33" name="TextBox 32"/>
          <p:cNvSpPr txBox="1"/>
          <p:nvPr/>
        </p:nvSpPr>
        <p:spPr>
          <a:xfrm>
            <a:off x="1685925" y="5791200"/>
            <a:ext cx="11334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pic>
        <p:nvPicPr>
          <p:cNvPr id="72" name="Picture 7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927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ame 72"/>
          <p:cNvSpPr/>
          <p:nvPr/>
        </p:nvSpPr>
        <p:spPr>
          <a:xfrm>
            <a:off x="64008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4" name="Frame 73"/>
          <p:cNvSpPr/>
          <p:nvPr/>
        </p:nvSpPr>
        <p:spPr>
          <a:xfrm>
            <a:off x="66294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5" name="Frame 74"/>
          <p:cNvSpPr/>
          <p:nvPr/>
        </p:nvSpPr>
        <p:spPr>
          <a:xfrm>
            <a:off x="68580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6" name="Frame 75"/>
          <p:cNvSpPr/>
          <p:nvPr/>
        </p:nvSpPr>
        <p:spPr>
          <a:xfrm>
            <a:off x="70866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7" name="Frame 76"/>
          <p:cNvSpPr/>
          <p:nvPr/>
        </p:nvSpPr>
        <p:spPr>
          <a:xfrm>
            <a:off x="64008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8" name="Frame 77"/>
          <p:cNvSpPr/>
          <p:nvPr/>
        </p:nvSpPr>
        <p:spPr>
          <a:xfrm>
            <a:off x="66294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9" name="Frame 78"/>
          <p:cNvSpPr/>
          <p:nvPr/>
        </p:nvSpPr>
        <p:spPr>
          <a:xfrm>
            <a:off x="68580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0" name="Frame 79"/>
          <p:cNvSpPr/>
          <p:nvPr/>
        </p:nvSpPr>
        <p:spPr>
          <a:xfrm>
            <a:off x="70866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1" name="Frame 80"/>
          <p:cNvSpPr/>
          <p:nvPr/>
        </p:nvSpPr>
        <p:spPr>
          <a:xfrm>
            <a:off x="64008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2" name="Frame 81"/>
          <p:cNvSpPr/>
          <p:nvPr/>
        </p:nvSpPr>
        <p:spPr>
          <a:xfrm>
            <a:off x="66294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3" name="Frame 82"/>
          <p:cNvSpPr/>
          <p:nvPr/>
        </p:nvSpPr>
        <p:spPr>
          <a:xfrm>
            <a:off x="68580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4" name="Frame 83"/>
          <p:cNvSpPr/>
          <p:nvPr/>
        </p:nvSpPr>
        <p:spPr>
          <a:xfrm>
            <a:off x="70866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5" name="Frame 84"/>
          <p:cNvSpPr/>
          <p:nvPr/>
        </p:nvSpPr>
        <p:spPr>
          <a:xfrm>
            <a:off x="64008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6" name="Frame 85"/>
          <p:cNvSpPr/>
          <p:nvPr/>
        </p:nvSpPr>
        <p:spPr>
          <a:xfrm>
            <a:off x="66294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7" name="Frame 86"/>
          <p:cNvSpPr/>
          <p:nvPr/>
        </p:nvSpPr>
        <p:spPr>
          <a:xfrm>
            <a:off x="68580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8" name="Frame 87"/>
          <p:cNvSpPr/>
          <p:nvPr/>
        </p:nvSpPr>
        <p:spPr>
          <a:xfrm>
            <a:off x="70866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89" name="TextBox 88"/>
          <p:cNvSpPr txBox="1"/>
          <p:nvPr/>
        </p:nvSpPr>
        <p:spPr>
          <a:xfrm>
            <a:off x="5562600" y="5040313"/>
            <a:ext cx="6127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90" name="TextBox 89"/>
          <p:cNvSpPr txBox="1"/>
          <p:nvPr/>
        </p:nvSpPr>
        <p:spPr>
          <a:xfrm>
            <a:off x="6248400" y="5726113"/>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pic>
        <p:nvPicPr>
          <p:cNvPr id="91" name="Picture 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1306513"/>
            <a:ext cx="927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ame 91"/>
          <p:cNvSpPr/>
          <p:nvPr/>
        </p:nvSpPr>
        <p:spPr>
          <a:xfrm>
            <a:off x="39624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3" name="Frame 92"/>
          <p:cNvSpPr/>
          <p:nvPr/>
        </p:nvSpPr>
        <p:spPr>
          <a:xfrm>
            <a:off x="41910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4" name="Frame 93"/>
          <p:cNvSpPr/>
          <p:nvPr/>
        </p:nvSpPr>
        <p:spPr>
          <a:xfrm>
            <a:off x="44196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5" name="Frame 94"/>
          <p:cNvSpPr/>
          <p:nvPr/>
        </p:nvSpPr>
        <p:spPr>
          <a:xfrm>
            <a:off x="4648200" y="27543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6" name="Frame 95"/>
          <p:cNvSpPr/>
          <p:nvPr/>
        </p:nvSpPr>
        <p:spPr>
          <a:xfrm>
            <a:off x="39624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7" name="Frame 96"/>
          <p:cNvSpPr/>
          <p:nvPr/>
        </p:nvSpPr>
        <p:spPr>
          <a:xfrm>
            <a:off x="41910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8" name="Frame 97"/>
          <p:cNvSpPr/>
          <p:nvPr/>
        </p:nvSpPr>
        <p:spPr>
          <a:xfrm>
            <a:off x="44196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99" name="Frame 98"/>
          <p:cNvSpPr/>
          <p:nvPr/>
        </p:nvSpPr>
        <p:spPr>
          <a:xfrm>
            <a:off x="4648200" y="29829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0" name="Frame 99"/>
          <p:cNvSpPr/>
          <p:nvPr/>
        </p:nvSpPr>
        <p:spPr>
          <a:xfrm>
            <a:off x="39624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1" name="Frame 100"/>
          <p:cNvSpPr/>
          <p:nvPr/>
        </p:nvSpPr>
        <p:spPr>
          <a:xfrm>
            <a:off x="41910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2" name="Frame 101"/>
          <p:cNvSpPr/>
          <p:nvPr/>
        </p:nvSpPr>
        <p:spPr>
          <a:xfrm>
            <a:off x="44196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3" name="Frame 102"/>
          <p:cNvSpPr/>
          <p:nvPr/>
        </p:nvSpPr>
        <p:spPr>
          <a:xfrm>
            <a:off x="4648200" y="32115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4" name="Frame 103"/>
          <p:cNvSpPr/>
          <p:nvPr/>
        </p:nvSpPr>
        <p:spPr>
          <a:xfrm>
            <a:off x="39624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5" name="Frame 104"/>
          <p:cNvSpPr/>
          <p:nvPr/>
        </p:nvSpPr>
        <p:spPr>
          <a:xfrm>
            <a:off x="41910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6" name="Frame 105"/>
          <p:cNvSpPr/>
          <p:nvPr/>
        </p:nvSpPr>
        <p:spPr>
          <a:xfrm>
            <a:off x="44196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7" name="Frame 106"/>
          <p:cNvSpPr/>
          <p:nvPr/>
        </p:nvSpPr>
        <p:spPr>
          <a:xfrm>
            <a:off x="4648200" y="3440113"/>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108" name="TextBox 107"/>
          <p:cNvSpPr txBox="1"/>
          <p:nvPr/>
        </p:nvSpPr>
        <p:spPr>
          <a:xfrm>
            <a:off x="3200400" y="2982913"/>
            <a:ext cx="6127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109" name="TextBox 108"/>
          <p:cNvSpPr txBox="1"/>
          <p:nvPr/>
        </p:nvSpPr>
        <p:spPr>
          <a:xfrm>
            <a:off x="3895725" y="3668713"/>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sp>
        <p:nvSpPr>
          <p:cNvPr id="113" name="Donut 112"/>
          <p:cNvSpPr/>
          <p:nvPr/>
        </p:nvSpPr>
        <p:spPr>
          <a:xfrm>
            <a:off x="152400" y="1219200"/>
            <a:ext cx="8610600" cy="5562600"/>
          </a:xfrm>
          <a:prstGeom prst="donut">
            <a:avLst>
              <a:gd name="adj" fmla="val 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a:defRPr/>
            </a:pPr>
            <a:endParaRPr lang="en-US">
              <a:solidFill>
                <a:srgbClr val="FF0000"/>
              </a:solidFill>
              <a:latin typeface="Calibri"/>
            </a:endParaRPr>
          </a:p>
        </p:txBody>
      </p:sp>
      <p:grpSp>
        <p:nvGrpSpPr>
          <p:cNvPr id="200" name="Group 199"/>
          <p:cNvGrpSpPr>
            <a:grpSpLocks/>
          </p:cNvGrpSpPr>
          <p:nvPr/>
        </p:nvGrpSpPr>
        <p:grpSpPr bwMode="auto">
          <a:xfrm rot="227444">
            <a:off x="3616325" y="4765675"/>
            <a:ext cx="1295400" cy="1295400"/>
            <a:chOff x="4495800" y="2667000"/>
            <a:chExt cx="1295400" cy="1295400"/>
          </a:xfrm>
        </p:grpSpPr>
        <p:grpSp>
          <p:nvGrpSpPr>
            <p:cNvPr id="201" name="Group 200"/>
            <p:cNvGrpSpPr/>
            <p:nvPr/>
          </p:nvGrpSpPr>
          <p:grpSpPr>
            <a:xfrm>
              <a:off x="4495800" y="2667000"/>
              <a:ext cx="1143000" cy="1143000"/>
              <a:chOff x="4495800" y="2667000"/>
              <a:chExt cx="1143000" cy="1143000"/>
            </a:xfrm>
            <a:scene3d>
              <a:camera prst="perspectiveFront" fov="5400000">
                <a:rot lat="1812000" lon="19056000" rev="126000"/>
              </a:camera>
              <a:lightRig rig="harsh" dir="t">
                <a:rot lat="0" lon="0" rev="1980000"/>
              </a:lightRig>
            </a:scene3d>
          </p:grpSpPr>
          <p:sp>
            <p:nvSpPr>
              <p:cNvPr id="236" name="Rectangle 235"/>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7" name="Rectangle 236"/>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8" name="Rectangle 237"/>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0" name="Rectangle 239"/>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1" name="Rectangle 240"/>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2" name="Rectangle 241"/>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3" name="Rectangle 242"/>
              <p:cNvSpPr/>
              <p:nvPr/>
            </p:nvSpPr>
            <p:spPr>
              <a:xfrm>
                <a:off x="54102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4" name="Rectangle 243"/>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5" name="Rectangle 244"/>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6" name="Rectangle 245"/>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7" name="Rectangle 246"/>
              <p:cNvSpPr/>
              <p:nvPr/>
            </p:nvSpPr>
            <p:spPr>
              <a:xfrm>
                <a:off x="54102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49" name="Rectangle 248"/>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50" name="Rectangle 249"/>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51" name="Rectangle 250"/>
              <p:cNvSpPr/>
              <p:nvPr/>
            </p:nvSpPr>
            <p:spPr>
              <a:xfrm>
                <a:off x="54102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nvGrpSpPr>
            <p:cNvPr id="202" name="Group 201"/>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220" name="Rectangle 219"/>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1" name="Rectangle 220"/>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2" name="Rectangle 221"/>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24" name="Rectangle 223"/>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5" name="Rectangle 224"/>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6" name="Rectangle 225"/>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8" name="Rectangle 227"/>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29" name="Rectangle 228"/>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0" name="Rectangle 229"/>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3" name="Rectangle 232"/>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34" name="Rectangle 233"/>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nvGrpSpPr>
            <p:cNvPr id="203" name="Group 202"/>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04" name="Rectangle 203"/>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black"/>
                  </a:solidFill>
                  <a:latin typeface="Calibri"/>
                </a:endParaRPr>
              </a:p>
            </p:txBody>
          </p:sp>
          <p:sp>
            <p:nvSpPr>
              <p:cNvPr id="205" name="Rectangle 204"/>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6" name="Rectangle 205"/>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8" name="Rectangle 207"/>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9" name="Rectangle 208"/>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10" name="Rectangle 209"/>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12" name="Rectangle 211"/>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13" name="Rectangle 212"/>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14" name="Rectangle 213"/>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grpSp>
      <p:sp>
        <p:nvSpPr>
          <p:cNvPr id="253" name="TextBox 252"/>
          <p:cNvSpPr txBox="1"/>
          <p:nvPr/>
        </p:nvSpPr>
        <p:spPr>
          <a:xfrm rot="2076852">
            <a:off x="3433763" y="5970588"/>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sp>
        <p:nvSpPr>
          <p:cNvPr id="254" name="TextBox 253"/>
          <p:cNvSpPr txBox="1"/>
          <p:nvPr/>
        </p:nvSpPr>
        <p:spPr>
          <a:xfrm rot="19998822">
            <a:off x="4332288" y="5784850"/>
            <a:ext cx="1752600" cy="368300"/>
          </a:xfrm>
          <a:prstGeom prst="rect">
            <a:avLst/>
          </a:prstGeom>
          <a:noFill/>
        </p:spPr>
        <p:txBody>
          <a:bodyPr>
            <a:spAutoFit/>
          </a:bodyPr>
          <a:lstStyle/>
          <a:p>
            <a:pPr defTabSz="457200">
              <a:defRPr/>
            </a:pPr>
            <a:r>
              <a:rPr lang="en-US" dirty="0">
                <a:solidFill>
                  <a:prstClr val="black"/>
                </a:solidFill>
                <a:latin typeface="Calibri"/>
                <a:ea typeface="ＭＳ Ｐゴシック" charset="0"/>
                <a:cs typeface="ＭＳ Ｐゴシック" charset="0"/>
              </a:rPr>
              <a:t>radio element</a:t>
            </a:r>
          </a:p>
        </p:txBody>
      </p:sp>
      <p:sp>
        <p:nvSpPr>
          <p:cNvPr id="257" name="TextBox 256"/>
          <p:cNvSpPr txBox="1"/>
          <p:nvPr/>
        </p:nvSpPr>
        <p:spPr>
          <a:xfrm rot="16200000">
            <a:off x="3312319" y="5257007"/>
            <a:ext cx="6127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258" name="Donut 257"/>
          <p:cNvSpPr/>
          <p:nvPr/>
        </p:nvSpPr>
        <p:spPr>
          <a:xfrm>
            <a:off x="3429000" y="3429000"/>
            <a:ext cx="2133600" cy="762000"/>
          </a:xfrm>
          <a:prstGeom prst="donut">
            <a:avLst>
              <a:gd name="adj" fmla="val 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a:defRPr/>
            </a:pPr>
            <a:endParaRPr lang="en-US">
              <a:solidFill>
                <a:prstClr val="black"/>
              </a:solidFill>
              <a:latin typeface="Calibri"/>
            </a:endParaRPr>
          </a:p>
        </p:txBody>
      </p:sp>
      <p:sp>
        <p:nvSpPr>
          <p:cNvPr id="259" name="TextBox 258"/>
          <p:cNvSpPr txBox="1"/>
          <p:nvPr/>
        </p:nvSpPr>
        <p:spPr>
          <a:xfrm>
            <a:off x="3962400" y="3581400"/>
            <a:ext cx="11080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controller</a:t>
            </a:r>
          </a:p>
        </p:txBody>
      </p:sp>
      <p:cxnSp>
        <p:nvCxnSpPr>
          <p:cNvPr id="261" name="Straight Connector 260"/>
          <p:cNvCxnSpPr>
            <a:stCxn id="258" idx="6"/>
            <a:endCxn id="72" idx="1"/>
          </p:cNvCxnSpPr>
          <p:nvPr/>
        </p:nvCxnSpPr>
        <p:spPr>
          <a:xfrm>
            <a:off x="5562600" y="3810000"/>
            <a:ext cx="838200" cy="825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stCxn id="13" idx="3"/>
            <a:endCxn id="258" idx="2"/>
          </p:cNvCxnSpPr>
          <p:nvPr/>
        </p:nvCxnSpPr>
        <p:spPr>
          <a:xfrm flipV="1">
            <a:off x="2679700" y="3810000"/>
            <a:ext cx="749300" cy="825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58" idx="0"/>
          </p:cNvCxnSpPr>
          <p:nvPr/>
        </p:nvCxnSpPr>
        <p:spPr>
          <a:xfrm flipV="1">
            <a:off x="4495800" y="2590800"/>
            <a:ext cx="0" cy="8382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1600200" y="4648200"/>
            <a:ext cx="0" cy="1093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70038" y="5743575"/>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3840163" y="2638425"/>
            <a:ext cx="0" cy="1093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810000" y="3733800"/>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6278563" y="4619625"/>
            <a:ext cx="0" cy="1093788"/>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6248400" y="5715000"/>
            <a:ext cx="121920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4400" y="2057400"/>
            <a:ext cx="1716088"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Radio Element 1</a:t>
            </a:r>
          </a:p>
        </p:txBody>
      </p:sp>
      <p:sp>
        <p:nvSpPr>
          <p:cNvPr id="116" name="TextBox 115"/>
          <p:cNvSpPr txBox="1"/>
          <p:nvPr/>
        </p:nvSpPr>
        <p:spPr>
          <a:xfrm>
            <a:off x="341313" y="4049713"/>
            <a:ext cx="1716087"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Radio Element 2</a:t>
            </a:r>
          </a:p>
        </p:txBody>
      </p:sp>
      <p:sp>
        <p:nvSpPr>
          <p:cNvPr id="117" name="TextBox 116"/>
          <p:cNvSpPr txBox="1"/>
          <p:nvPr/>
        </p:nvSpPr>
        <p:spPr>
          <a:xfrm>
            <a:off x="6970713" y="4049713"/>
            <a:ext cx="1716087"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Radio Element 3</a:t>
            </a:r>
          </a:p>
        </p:txBody>
      </p:sp>
      <p:sp>
        <p:nvSpPr>
          <p:cNvPr id="6" name="TextBox 5"/>
          <p:cNvSpPr txBox="1"/>
          <p:nvPr/>
        </p:nvSpPr>
        <p:spPr>
          <a:xfrm>
            <a:off x="6934200" y="1371600"/>
            <a:ext cx="2173288" cy="461963"/>
          </a:xfrm>
          <a:prstGeom prst="rect">
            <a:avLst/>
          </a:prstGeom>
          <a:noFill/>
        </p:spPr>
        <p:txBody>
          <a:bodyPr wrap="none">
            <a:spAutoFit/>
          </a:bodyPr>
          <a:lstStyle/>
          <a:p>
            <a:pPr defTabSz="457200">
              <a:defRPr/>
            </a:pPr>
            <a:r>
              <a:rPr lang="en-US" sz="2400" dirty="0">
                <a:solidFill>
                  <a:prstClr val="black"/>
                </a:solidFill>
                <a:latin typeface="Calibri"/>
                <a:ea typeface="ＭＳ Ｐゴシック" charset="0"/>
                <a:cs typeface="ＭＳ Ｐゴシック" charset="0"/>
              </a:rPr>
              <a:t>Big Base Station</a:t>
            </a:r>
          </a:p>
        </p:txBody>
      </p:sp>
      <p:sp>
        <p:nvSpPr>
          <p:cNvPr id="124" name="Donut 123"/>
          <p:cNvSpPr/>
          <p:nvPr/>
        </p:nvSpPr>
        <p:spPr>
          <a:xfrm>
            <a:off x="282575" y="1257300"/>
            <a:ext cx="8610600" cy="5562600"/>
          </a:xfrm>
          <a:prstGeom prst="donu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a:defRPr/>
            </a:pPr>
            <a:endParaRPr lang="en-US">
              <a:solidFill>
                <a:prstClr val="white"/>
              </a:solidFill>
              <a:latin typeface="Calibri"/>
            </a:endParaRPr>
          </a:p>
        </p:txBody>
      </p:sp>
      <p:sp>
        <p:nvSpPr>
          <p:cNvPr id="123" name="Slide Number Placeholder 2"/>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eaLnBrk="1" fontAlgn="base" hangingPunct="1">
              <a:spcBef>
                <a:spcPct val="0"/>
              </a:spcBef>
              <a:spcAft>
                <a:spcPct val="0"/>
              </a:spcAft>
            </a:pPr>
            <a:fld id="{8DDCBC34-F65A-5E4A-9908-79A192B0AC9F}" type="slidenum">
              <a:rPr lang="en-US" sz="1400" b="0" smtClean="0">
                <a:solidFill>
                  <a:schemeClr val="bg1">
                    <a:lumMod val="75000"/>
                  </a:schemeClr>
                </a:solidFill>
                <a:latin typeface="Arial" charset="0"/>
                <a:cs typeface="Arial" charset="0"/>
                <a:sym typeface="Arial" charset="0"/>
              </a:rPr>
              <a:pPr algn="r" eaLnBrk="1" fontAlgn="base" hangingPunct="1">
                <a:spcBef>
                  <a:spcPct val="0"/>
                </a:spcBef>
                <a:spcAft>
                  <a:spcPct val="0"/>
                </a:spcAft>
              </a:pPr>
              <a:t>6</a:t>
            </a:fld>
            <a:endParaRPr lang="en-US" sz="1400" b="0" dirty="0" smtClean="0">
              <a:solidFill>
                <a:schemeClr val="bg1">
                  <a:lumMod val="75000"/>
                </a:schemeClr>
              </a:solidFill>
              <a:latin typeface="Arial" charset="0"/>
              <a:cs typeface="Arial" charset="0"/>
              <a:sym typeface="Arial" charset="0"/>
            </a:endParaRPr>
          </a:p>
        </p:txBody>
      </p:sp>
    </p:spTree>
    <p:extLst>
      <p:ext uri="{BB962C8B-B14F-4D97-AF65-F5344CB8AC3E}">
        <p14:creationId xmlns:p14="http://schemas.microsoft.com/office/powerpoint/2010/main" val="103484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xit" presetSubtype="0" fill="hold" nodeType="clickEffect">
                                  <p:stCondLst>
                                    <p:cond delay="0"/>
                                  </p:stCondLst>
                                  <p:childTnLst>
                                    <p:animEffect transition="out" filter="dissolve">
                                      <p:cBhvr>
                                        <p:cTn id="106" dur="500"/>
                                        <p:tgtEl>
                                          <p:spTgt spid="92"/>
                                        </p:tgtEl>
                                      </p:cBhvr>
                                    </p:animEffect>
                                    <p:set>
                                      <p:cBhvr>
                                        <p:cTn id="107" dur="1" fill="hold">
                                          <p:stCondLst>
                                            <p:cond delay="499"/>
                                          </p:stCondLst>
                                        </p:cTn>
                                        <p:tgtEl>
                                          <p:spTgt spid="92"/>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93"/>
                                        </p:tgtEl>
                                      </p:cBhvr>
                                    </p:animEffect>
                                    <p:set>
                                      <p:cBhvr>
                                        <p:cTn id="110" dur="1" fill="hold">
                                          <p:stCondLst>
                                            <p:cond delay="499"/>
                                          </p:stCondLst>
                                        </p:cTn>
                                        <p:tgtEl>
                                          <p:spTgt spid="93"/>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94"/>
                                        </p:tgtEl>
                                      </p:cBhvr>
                                    </p:animEffect>
                                    <p:set>
                                      <p:cBhvr>
                                        <p:cTn id="113" dur="1" fill="hold">
                                          <p:stCondLst>
                                            <p:cond delay="499"/>
                                          </p:stCondLst>
                                        </p:cTn>
                                        <p:tgtEl>
                                          <p:spTgt spid="94"/>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95"/>
                                        </p:tgtEl>
                                      </p:cBhvr>
                                    </p:animEffect>
                                    <p:set>
                                      <p:cBhvr>
                                        <p:cTn id="116" dur="1" fill="hold">
                                          <p:stCondLst>
                                            <p:cond delay="499"/>
                                          </p:stCondLst>
                                        </p:cTn>
                                        <p:tgtEl>
                                          <p:spTgt spid="95"/>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96"/>
                                        </p:tgtEl>
                                      </p:cBhvr>
                                    </p:animEffect>
                                    <p:set>
                                      <p:cBhvr>
                                        <p:cTn id="119" dur="1" fill="hold">
                                          <p:stCondLst>
                                            <p:cond delay="499"/>
                                          </p:stCondLst>
                                        </p:cTn>
                                        <p:tgtEl>
                                          <p:spTgt spid="96"/>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97"/>
                                        </p:tgtEl>
                                      </p:cBhvr>
                                    </p:animEffect>
                                    <p:set>
                                      <p:cBhvr>
                                        <p:cTn id="122" dur="1" fill="hold">
                                          <p:stCondLst>
                                            <p:cond delay="499"/>
                                          </p:stCondLst>
                                        </p:cTn>
                                        <p:tgtEl>
                                          <p:spTgt spid="97"/>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98"/>
                                        </p:tgtEl>
                                      </p:cBhvr>
                                    </p:animEffect>
                                    <p:set>
                                      <p:cBhvr>
                                        <p:cTn id="125" dur="1" fill="hold">
                                          <p:stCondLst>
                                            <p:cond delay="499"/>
                                          </p:stCondLst>
                                        </p:cTn>
                                        <p:tgtEl>
                                          <p:spTgt spid="98"/>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99"/>
                                        </p:tgtEl>
                                      </p:cBhvr>
                                    </p:animEffect>
                                    <p:set>
                                      <p:cBhvr>
                                        <p:cTn id="128" dur="1" fill="hold">
                                          <p:stCondLst>
                                            <p:cond delay="499"/>
                                          </p:stCondLst>
                                        </p:cTn>
                                        <p:tgtEl>
                                          <p:spTgt spid="99"/>
                                        </p:tgtEl>
                                        <p:attrNameLst>
                                          <p:attrName>style.visibility</p:attrName>
                                        </p:attrNameLst>
                                      </p:cBhvr>
                                      <p:to>
                                        <p:strVal val="hidden"/>
                                      </p:to>
                                    </p:set>
                                  </p:childTnLst>
                                </p:cTn>
                              </p:par>
                              <p:par>
                                <p:cTn id="129" presetID="9" presetClass="exit" presetSubtype="0" fill="hold" nodeType="withEffect">
                                  <p:stCondLst>
                                    <p:cond delay="0"/>
                                  </p:stCondLst>
                                  <p:childTnLst>
                                    <p:animEffect transition="out" filter="dissolve">
                                      <p:cBhvr>
                                        <p:cTn id="130" dur="500"/>
                                        <p:tgtEl>
                                          <p:spTgt spid="100"/>
                                        </p:tgtEl>
                                      </p:cBhvr>
                                    </p:animEffect>
                                    <p:set>
                                      <p:cBhvr>
                                        <p:cTn id="131" dur="1" fill="hold">
                                          <p:stCondLst>
                                            <p:cond delay="499"/>
                                          </p:stCondLst>
                                        </p:cTn>
                                        <p:tgtEl>
                                          <p:spTgt spid="100"/>
                                        </p:tgtEl>
                                        <p:attrNameLst>
                                          <p:attrName>style.visibility</p:attrName>
                                        </p:attrNameLst>
                                      </p:cBhvr>
                                      <p:to>
                                        <p:strVal val="hidden"/>
                                      </p:to>
                                    </p:set>
                                  </p:childTnLst>
                                </p:cTn>
                              </p:par>
                              <p:par>
                                <p:cTn id="132" presetID="9" presetClass="exit" presetSubtype="0" fill="hold" nodeType="withEffect">
                                  <p:stCondLst>
                                    <p:cond delay="0"/>
                                  </p:stCondLst>
                                  <p:childTnLst>
                                    <p:animEffect transition="out" filter="dissolve">
                                      <p:cBhvr>
                                        <p:cTn id="133" dur="500"/>
                                        <p:tgtEl>
                                          <p:spTgt spid="101"/>
                                        </p:tgtEl>
                                      </p:cBhvr>
                                    </p:animEffect>
                                    <p:set>
                                      <p:cBhvr>
                                        <p:cTn id="134" dur="1" fill="hold">
                                          <p:stCondLst>
                                            <p:cond delay="499"/>
                                          </p:stCondLst>
                                        </p:cTn>
                                        <p:tgtEl>
                                          <p:spTgt spid="101"/>
                                        </p:tgtEl>
                                        <p:attrNameLst>
                                          <p:attrName>style.visibility</p:attrName>
                                        </p:attrNameLst>
                                      </p:cBhvr>
                                      <p:to>
                                        <p:strVal val="hidden"/>
                                      </p:to>
                                    </p:set>
                                  </p:childTnLst>
                                </p:cTn>
                              </p:par>
                              <p:par>
                                <p:cTn id="135" presetID="9" presetClass="exit" presetSubtype="0" fill="hold" nodeType="withEffect">
                                  <p:stCondLst>
                                    <p:cond delay="0"/>
                                  </p:stCondLst>
                                  <p:childTnLst>
                                    <p:animEffect transition="out" filter="dissolv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par>
                                <p:cTn id="138" presetID="9" presetClass="exit" presetSubtype="0" fill="hold" nodeType="withEffect">
                                  <p:stCondLst>
                                    <p:cond delay="0"/>
                                  </p:stCondLst>
                                  <p:childTnLst>
                                    <p:animEffect transition="out" filter="dissolve">
                                      <p:cBhvr>
                                        <p:cTn id="139" dur="500"/>
                                        <p:tgtEl>
                                          <p:spTgt spid="103"/>
                                        </p:tgtEl>
                                      </p:cBhvr>
                                    </p:animEffect>
                                    <p:set>
                                      <p:cBhvr>
                                        <p:cTn id="140" dur="1" fill="hold">
                                          <p:stCondLst>
                                            <p:cond delay="499"/>
                                          </p:stCondLst>
                                        </p:cTn>
                                        <p:tgtEl>
                                          <p:spTgt spid="103"/>
                                        </p:tgtEl>
                                        <p:attrNameLst>
                                          <p:attrName>style.visibility</p:attrName>
                                        </p:attrNameLst>
                                      </p:cBhvr>
                                      <p:to>
                                        <p:strVal val="hidden"/>
                                      </p:to>
                                    </p:set>
                                  </p:childTnLst>
                                </p:cTn>
                              </p:par>
                              <p:par>
                                <p:cTn id="141" presetID="9" presetClass="exit" presetSubtype="0" fill="hold" nodeType="withEffect">
                                  <p:stCondLst>
                                    <p:cond delay="0"/>
                                  </p:stCondLst>
                                  <p:childTnLst>
                                    <p:animEffect transition="out" filter="dissolve">
                                      <p:cBhvr>
                                        <p:cTn id="142" dur="500"/>
                                        <p:tgtEl>
                                          <p:spTgt spid="104"/>
                                        </p:tgtEl>
                                      </p:cBhvr>
                                    </p:animEffect>
                                    <p:set>
                                      <p:cBhvr>
                                        <p:cTn id="143" dur="1" fill="hold">
                                          <p:stCondLst>
                                            <p:cond delay="499"/>
                                          </p:stCondLst>
                                        </p:cTn>
                                        <p:tgtEl>
                                          <p:spTgt spid="104"/>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105"/>
                                        </p:tgtEl>
                                      </p:cBhvr>
                                    </p:animEffect>
                                    <p:set>
                                      <p:cBhvr>
                                        <p:cTn id="146" dur="1" fill="hold">
                                          <p:stCondLst>
                                            <p:cond delay="499"/>
                                          </p:stCondLst>
                                        </p:cTn>
                                        <p:tgtEl>
                                          <p:spTgt spid="105"/>
                                        </p:tgtEl>
                                        <p:attrNameLst>
                                          <p:attrName>style.visibility</p:attrName>
                                        </p:attrNameLst>
                                      </p:cBhvr>
                                      <p:to>
                                        <p:strVal val="hidden"/>
                                      </p:to>
                                    </p:set>
                                  </p:childTnLst>
                                </p:cTn>
                              </p:par>
                              <p:par>
                                <p:cTn id="147" presetID="9" presetClass="exit" presetSubtype="0" fill="hold" nodeType="withEffect">
                                  <p:stCondLst>
                                    <p:cond delay="0"/>
                                  </p:stCondLst>
                                  <p:childTnLst>
                                    <p:animEffect transition="out" filter="dissolve">
                                      <p:cBhvr>
                                        <p:cTn id="148" dur="500"/>
                                        <p:tgtEl>
                                          <p:spTgt spid="106"/>
                                        </p:tgtEl>
                                      </p:cBhvr>
                                    </p:animEffect>
                                    <p:set>
                                      <p:cBhvr>
                                        <p:cTn id="149" dur="1" fill="hold">
                                          <p:stCondLst>
                                            <p:cond delay="499"/>
                                          </p:stCondLst>
                                        </p:cTn>
                                        <p:tgtEl>
                                          <p:spTgt spid="106"/>
                                        </p:tgtEl>
                                        <p:attrNameLst>
                                          <p:attrName>style.visibility</p:attrName>
                                        </p:attrNameLst>
                                      </p:cBhvr>
                                      <p:to>
                                        <p:strVal val="hidden"/>
                                      </p:to>
                                    </p:set>
                                  </p:childTnLst>
                                </p:cTn>
                              </p:par>
                              <p:par>
                                <p:cTn id="150" presetID="9" presetClass="exit" presetSubtype="0" fill="hold" nodeType="withEffect">
                                  <p:stCondLst>
                                    <p:cond delay="0"/>
                                  </p:stCondLst>
                                  <p:childTnLst>
                                    <p:animEffect transition="out" filter="dissolve">
                                      <p:cBhvr>
                                        <p:cTn id="151" dur="500"/>
                                        <p:tgtEl>
                                          <p:spTgt spid="107"/>
                                        </p:tgtEl>
                                      </p:cBhvr>
                                    </p:animEffect>
                                    <p:set>
                                      <p:cBhvr>
                                        <p:cTn id="152" dur="1" fill="hold">
                                          <p:stCondLst>
                                            <p:cond delay="499"/>
                                          </p:stCondLst>
                                        </p:cTn>
                                        <p:tgtEl>
                                          <p:spTgt spid="107"/>
                                        </p:tgtEl>
                                        <p:attrNameLst>
                                          <p:attrName>style.visibility</p:attrName>
                                        </p:attrNameLst>
                                      </p:cBhvr>
                                      <p:to>
                                        <p:strVal val="hidden"/>
                                      </p:to>
                                    </p:set>
                                  </p:childTnLst>
                                </p:cTn>
                              </p:par>
                              <p:par>
                                <p:cTn id="153" presetID="9" presetClass="exit" presetSubtype="0" fill="hold" grpId="1" nodeType="withEffect">
                                  <p:stCondLst>
                                    <p:cond delay="0"/>
                                  </p:stCondLst>
                                  <p:childTnLst>
                                    <p:animEffect transition="out" filter="dissolve">
                                      <p:cBhvr>
                                        <p:cTn id="154" dur="500"/>
                                        <p:tgtEl>
                                          <p:spTgt spid="108"/>
                                        </p:tgtEl>
                                      </p:cBhvr>
                                    </p:animEffect>
                                    <p:set>
                                      <p:cBhvr>
                                        <p:cTn id="155" dur="1" fill="hold">
                                          <p:stCondLst>
                                            <p:cond delay="499"/>
                                          </p:stCondLst>
                                        </p:cTn>
                                        <p:tgtEl>
                                          <p:spTgt spid="108"/>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109"/>
                                        </p:tgtEl>
                                      </p:cBhvr>
                                    </p:animEffect>
                                    <p:set>
                                      <p:cBhvr>
                                        <p:cTn id="158" dur="1" fill="hold">
                                          <p:stCondLst>
                                            <p:cond delay="499"/>
                                          </p:stCondLst>
                                        </p:cTn>
                                        <p:tgtEl>
                                          <p:spTgt spid="109"/>
                                        </p:tgtEl>
                                        <p:attrNameLst>
                                          <p:attrName>style.visibility</p:attrName>
                                        </p:attrNameLst>
                                      </p:cBhvr>
                                      <p:to>
                                        <p:strVal val="hidden"/>
                                      </p:to>
                                    </p:set>
                                  </p:childTnLst>
                                </p:cTn>
                              </p:par>
                              <p:par>
                                <p:cTn id="159" presetID="9" presetClass="exit" presetSubtype="0" fill="hold" nodeType="withEffect">
                                  <p:stCondLst>
                                    <p:cond delay="0"/>
                                  </p:stCondLst>
                                  <p:childTnLst>
                                    <p:animEffect transition="out" filter="dissolve">
                                      <p:cBhvr>
                                        <p:cTn id="160" dur="500"/>
                                        <p:tgtEl>
                                          <p:spTgt spid="73"/>
                                        </p:tgtEl>
                                      </p:cBhvr>
                                    </p:animEffect>
                                    <p:set>
                                      <p:cBhvr>
                                        <p:cTn id="161" dur="1" fill="hold">
                                          <p:stCondLst>
                                            <p:cond delay="499"/>
                                          </p:stCondLst>
                                        </p:cTn>
                                        <p:tgtEl>
                                          <p:spTgt spid="73"/>
                                        </p:tgtEl>
                                        <p:attrNameLst>
                                          <p:attrName>style.visibility</p:attrName>
                                        </p:attrNameLst>
                                      </p:cBhvr>
                                      <p:to>
                                        <p:strVal val="hidden"/>
                                      </p:to>
                                    </p:set>
                                  </p:childTnLst>
                                </p:cTn>
                              </p:par>
                              <p:par>
                                <p:cTn id="162" presetID="9" presetClass="exit" presetSubtype="0" fill="hold" nodeType="withEffect">
                                  <p:stCondLst>
                                    <p:cond delay="0"/>
                                  </p:stCondLst>
                                  <p:childTnLst>
                                    <p:animEffect transition="out" filter="dissolve">
                                      <p:cBhvr>
                                        <p:cTn id="163" dur="500"/>
                                        <p:tgtEl>
                                          <p:spTgt spid="74"/>
                                        </p:tgtEl>
                                      </p:cBhvr>
                                    </p:animEffect>
                                    <p:set>
                                      <p:cBhvr>
                                        <p:cTn id="164" dur="1" fill="hold">
                                          <p:stCondLst>
                                            <p:cond delay="499"/>
                                          </p:stCondLst>
                                        </p:cTn>
                                        <p:tgtEl>
                                          <p:spTgt spid="74"/>
                                        </p:tgtEl>
                                        <p:attrNameLst>
                                          <p:attrName>style.visibility</p:attrName>
                                        </p:attrNameLst>
                                      </p:cBhvr>
                                      <p:to>
                                        <p:strVal val="hidden"/>
                                      </p:to>
                                    </p:set>
                                  </p:childTnLst>
                                </p:cTn>
                              </p:par>
                              <p:par>
                                <p:cTn id="165" presetID="9" presetClass="exit" presetSubtype="0" fill="hold" nodeType="withEffect">
                                  <p:stCondLst>
                                    <p:cond delay="0"/>
                                  </p:stCondLst>
                                  <p:childTnLst>
                                    <p:animEffect transition="out" filter="dissolve">
                                      <p:cBhvr>
                                        <p:cTn id="166" dur="500"/>
                                        <p:tgtEl>
                                          <p:spTgt spid="75"/>
                                        </p:tgtEl>
                                      </p:cBhvr>
                                    </p:animEffect>
                                    <p:set>
                                      <p:cBhvr>
                                        <p:cTn id="167" dur="1" fill="hold">
                                          <p:stCondLst>
                                            <p:cond delay="499"/>
                                          </p:stCondLst>
                                        </p:cTn>
                                        <p:tgtEl>
                                          <p:spTgt spid="75"/>
                                        </p:tgtEl>
                                        <p:attrNameLst>
                                          <p:attrName>style.visibility</p:attrName>
                                        </p:attrNameLst>
                                      </p:cBhvr>
                                      <p:to>
                                        <p:strVal val="hidden"/>
                                      </p:to>
                                    </p:set>
                                  </p:childTnLst>
                                </p:cTn>
                              </p:par>
                              <p:par>
                                <p:cTn id="168" presetID="9" presetClass="exit" presetSubtype="0" fill="hold" nodeType="withEffect">
                                  <p:stCondLst>
                                    <p:cond delay="0"/>
                                  </p:stCondLst>
                                  <p:childTnLst>
                                    <p:animEffect transition="out" filter="dissolve">
                                      <p:cBhvr>
                                        <p:cTn id="169" dur="500"/>
                                        <p:tgtEl>
                                          <p:spTgt spid="76"/>
                                        </p:tgtEl>
                                      </p:cBhvr>
                                    </p:animEffect>
                                    <p:set>
                                      <p:cBhvr>
                                        <p:cTn id="170" dur="1" fill="hold">
                                          <p:stCondLst>
                                            <p:cond delay="499"/>
                                          </p:stCondLst>
                                        </p:cTn>
                                        <p:tgtEl>
                                          <p:spTgt spid="76"/>
                                        </p:tgtEl>
                                        <p:attrNameLst>
                                          <p:attrName>style.visibility</p:attrName>
                                        </p:attrNameLst>
                                      </p:cBhvr>
                                      <p:to>
                                        <p:strVal val="hidden"/>
                                      </p:to>
                                    </p:set>
                                  </p:childTnLst>
                                </p:cTn>
                              </p:par>
                              <p:par>
                                <p:cTn id="171" presetID="9" presetClass="exit" presetSubtype="0" fill="hold" nodeType="withEffect">
                                  <p:stCondLst>
                                    <p:cond delay="0"/>
                                  </p:stCondLst>
                                  <p:childTnLst>
                                    <p:animEffect transition="out" filter="dissolve">
                                      <p:cBhvr>
                                        <p:cTn id="172" dur="500"/>
                                        <p:tgtEl>
                                          <p:spTgt spid="77"/>
                                        </p:tgtEl>
                                      </p:cBhvr>
                                    </p:animEffect>
                                    <p:set>
                                      <p:cBhvr>
                                        <p:cTn id="173" dur="1" fill="hold">
                                          <p:stCondLst>
                                            <p:cond delay="499"/>
                                          </p:stCondLst>
                                        </p:cTn>
                                        <p:tgtEl>
                                          <p:spTgt spid="77"/>
                                        </p:tgtEl>
                                        <p:attrNameLst>
                                          <p:attrName>style.visibility</p:attrName>
                                        </p:attrNameLst>
                                      </p:cBhvr>
                                      <p:to>
                                        <p:strVal val="hidden"/>
                                      </p:to>
                                    </p:set>
                                  </p:childTnLst>
                                </p:cTn>
                              </p:par>
                              <p:par>
                                <p:cTn id="174" presetID="9" presetClass="exit" presetSubtype="0" fill="hold" nodeType="withEffect">
                                  <p:stCondLst>
                                    <p:cond delay="0"/>
                                  </p:stCondLst>
                                  <p:childTnLst>
                                    <p:animEffect transition="out" filter="dissolve">
                                      <p:cBhvr>
                                        <p:cTn id="175" dur="500"/>
                                        <p:tgtEl>
                                          <p:spTgt spid="78"/>
                                        </p:tgtEl>
                                      </p:cBhvr>
                                    </p:animEffect>
                                    <p:set>
                                      <p:cBhvr>
                                        <p:cTn id="176" dur="1" fill="hold">
                                          <p:stCondLst>
                                            <p:cond delay="499"/>
                                          </p:stCondLst>
                                        </p:cTn>
                                        <p:tgtEl>
                                          <p:spTgt spid="78"/>
                                        </p:tgtEl>
                                        <p:attrNameLst>
                                          <p:attrName>style.visibility</p:attrName>
                                        </p:attrNameLst>
                                      </p:cBhvr>
                                      <p:to>
                                        <p:strVal val="hidden"/>
                                      </p:to>
                                    </p:set>
                                  </p:childTnLst>
                                </p:cTn>
                              </p:par>
                              <p:par>
                                <p:cTn id="177" presetID="9" presetClass="exit" presetSubtype="0" fill="hold" nodeType="withEffect">
                                  <p:stCondLst>
                                    <p:cond delay="0"/>
                                  </p:stCondLst>
                                  <p:childTnLst>
                                    <p:animEffect transition="out" filter="dissolve">
                                      <p:cBhvr>
                                        <p:cTn id="178" dur="500"/>
                                        <p:tgtEl>
                                          <p:spTgt spid="79"/>
                                        </p:tgtEl>
                                      </p:cBhvr>
                                    </p:animEffect>
                                    <p:set>
                                      <p:cBhvr>
                                        <p:cTn id="179" dur="1" fill="hold">
                                          <p:stCondLst>
                                            <p:cond delay="499"/>
                                          </p:stCondLst>
                                        </p:cTn>
                                        <p:tgtEl>
                                          <p:spTgt spid="79"/>
                                        </p:tgtEl>
                                        <p:attrNameLst>
                                          <p:attrName>style.visibility</p:attrName>
                                        </p:attrNameLst>
                                      </p:cBhvr>
                                      <p:to>
                                        <p:strVal val="hidden"/>
                                      </p:to>
                                    </p:set>
                                  </p:childTnLst>
                                </p:cTn>
                              </p:par>
                              <p:par>
                                <p:cTn id="180" presetID="9" presetClass="exit" presetSubtype="0" fill="hold" nodeType="withEffect">
                                  <p:stCondLst>
                                    <p:cond delay="0"/>
                                  </p:stCondLst>
                                  <p:childTnLst>
                                    <p:animEffect transition="out" filter="dissolve">
                                      <p:cBhvr>
                                        <p:cTn id="181" dur="500"/>
                                        <p:tgtEl>
                                          <p:spTgt spid="80"/>
                                        </p:tgtEl>
                                      </p:cBhvr>
                                    </p:animEffect>
                                    <p:set>
                                      <p:cBhvr>
                                        <p:cTn id="182" dur="1" fill="hold">
                                          <p:stCondLst>
                                            <p:cond delay="499"/>
                                          </p:stCondLst>
                                        </p:cTn>
                                        <p:tgtEl>
                                          <p:spTgt spid="80"/>
                                        </p:tgtEl>
                                        <p:attrNameLst>
                                          <p:attrName>style.visibility</p:attrName>
                                        </p:attrNameLst>
                                      </p:cBhvr>
                                      <p:to>
                                        <p:strVal val="hidden"/>
                                      </p:to>
                                    </p:set>
                                  </p:childTnLst>
                                </p:cTn>
                              </p:par>
                              <p:par>
                                <p:cTn id="183" presetID="9" presetClass="exit" presetSubtype="0" fill="hold" nodeType="withEffect">
                                  <p:stCondLst>
                                    <p:cond delay="0"/>
                                  </p:stCondLst>
                                  <p:childTnLst>
                                    <p:animEffect transition="out" filter="dissolve">
                                      <p:cBhvr>
                                        <p:cTn id="184" dur="500"/>
                                        <p:tgtEl>
                                          <p:spTgt spid="81"/>
                                        </p:tgtEl>
                                      </p:cBhvr>
                                    </p:animEffect>
                                    <p:set>
                                      <p:cBhvr>
                                        <p:cTn id="185" dur="1" fill="hold">
                                          <p:stCondLst>
                                            <p:cond delay="499"/>
                                          </p:stCondLst>
                                        </p:cTn>
                                        <p:tgtEl>
                                          <p:spTgt spid="81"/>
                                        </p:tgtEl>
                                        <p:attrNameLst>
                                          <p:attrName>style.visibility</p:attrName>
                                        </p:attrNameLst>
                                      </p:cBhvr>
                                      <p:to>
                                        <p:strVal val="hidden"/>
                                      </p:to>
                                    </p:set>
                                  </p:childTnLst>
                                </p:cTn>
                              </p:par>
                              <p:par>
                                <p:cTn id="186" presetID="9" presetClass="exit" presetSubtype="0" fill="hold" nodeType="withEffect">
                                  <p:stCondLst>
                                    <p:cond delay="0"/>
                                  </p:stCondLst>
                                  <p:childTnLst>
                                    <p:animEffect transition="out" filter="dissolve">
                                      <p:cBhvr>
                                        <p:cTn id="187" dur="500"/>
                                        <p:tgtEl>
                                          <p:spTgt spid="82"/>
                                        </p:tgtEl>
                                      </p:cBhvr>
                                    </p:animEffect>
                                    <p:set>
                                      <p:cBhvr>
                                        <p:cTn id="188" dur="1" fill="hold">
                                          <p:stCondLst>
                                            <p:cond delay="499"/>
                                          </p:stCondLst>
                                        </p:cTn>
                                        <p:tgtEl>
                                          <p:spTgt spid="82"/>
                                        </p:tgtEl>
                                        <p:attrNameLst>
                                          <p:attrName>style.visibility</p:attrName>
                                        </p:attrNameLst>
                                      </p:cBhvr>
                                      <p:to>
                                        <p:strVal val="hidden"/>
                                      </p:to>
                                    </p:set>
                                  </p:childTnLst>
                                </p:cTn>
                              </p:par>
                              <p:par>
                                <p:cTn id="189" presetID="9" presetClass="exit" presetSubtype="0" fill="hold" nodeType="withEffect">
                                  <p:stCondLst>
                                    <p:cond delay="0"/>
                                  </p:stCondLst>
                                  <p:childTnLst>
                                    <p:animEffect transition="out" filter="dissolve">
                                      <p:cBhvr>
                                        <p:cTn id="190" dur="500"/>
                                        <p:tgtEl>
                                          <p:spTgt spid="83"/>
                                        </p:tgtEl>
                                      </p:cBhvr>
                                    </p:animEffect>
                                    <p:set>
                                      <p:cBhvr>
                                        <p:cTn id="191" dur="1" fill="hold">
                                          <p:stCondLst>
                                            <p:cond delay="499"/>
                                          </p:stCondLst>
                                        </p:cTn>
                                        <p:tgtEl>
                                          <p:spTgt spid="83"/>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84"/>
                                        </p:tgtEl>
                                      </p:cBhvr>
                                    </p:animEffect>
                                    <p:set>
                                      <p:cBhvr>
                                        <p:cTn id="194" dur="1" fill="hold">
                                          <p:stCondLst>
                                            <p:cond delay="499"/>
                                          </p:stCondLst>
                                        </p:cTn>
                                        <p:tgtEl>
                                          <p:spTgt spid="84"/>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85"/>
                                        </p:tgtEl>
                                      </p:cBhvr>
                                    </p:animEffect>
                                    <p:set>
                                      <p:cBhvr>
                                        <p:cTn id="197" dur="1" fill="hold">
                                          <p:stCondLst>
                                            <p:cond delay="499"/>
                                          </p:stCondLst>
                                        </p:cTn>
                                        <p:tgtEl>
                                          <p:spTgt spid="85"/>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86"/>
                                        </p:tgtEl>
                                      </p:cBhvr>
                                    </p:animEffect>
                                    <p:set>
                                      <p:cBhvr>
                                        <p:cTn id="200" dur="1" fill="hold">
                                          <p:stCondLst>
                                            <p:cond delay="499"/>
                                          </p:stCondLst>
                                        </p:cTn>
                                        <p:tgtEl>
                                          <p:spTgt spid="86"/>
                                        </p:tgtEl>
                                        <p:attrNameLst>
                                          <p:attrName>style.visibility</p:attrName>
                                        </p:attrNameLst>
                                      </p:cBhvr>
                                      <p:to>
                                        <p:strVal val="hidden"/>
                                      </p:to>
                                    </p:set>
                                  </p:childTnLst>
                                </p:cTn>
                              </p:par>
                              <p:par>
                                <p:cTn id="201" presetID="9" presetClass="exit" presetSubtype="0" fill="hold" nodeType="withEffect">
                                  <p:stCondLst>
                                    <p:cond delay="0"/>
                                  </p:stCondLst>
                                  <p:childTnLst>
                                    <p:animEffect transition="out" filter="dissolve">
                                      <p:cBhvr>
                                        <p:cTn id="202" dur="500"/>
                                        <p:tgtEl>
                                          <p:spTgt spid="87"/>
                                        </p:tgtEl>
                                      </p:cBhvr>
                                    </p:animEffect>
                                    <p:set>
                                      <p:cBhvr>
                                        <p:cTn id="203" dur="1" fill="hold">
                                          <p:stCondLst>
                                            <p:cond delay="499"/>
                                          </p:stCondLst>
                                        </p:cTn>
                                        <p:tgtEl>
                                          <p:spTgt spid="87"/>
                                        </p:tgtEl>
                                        <p:attrNameLst>
                                          <p:attrName>style.visibility</p:attrName>
                                        </p:attrNameLst>
                                      </p:cBhvr>
                                      <p:to>
                                        <p:strVal val="hidden"/>
                                      </p:to>
                                    </p:set>
                                  </p:childTnLst>
                                </p:cTn>
                              </p:par>
                              <p:par>
                                <p:cTn id="204" presetID="9" presetClass="exit" presetSubtype="0" fill="hold" nodeType="withEffect">
                                  <p:stCondLst>
                                    <p:cond delay="0"/>
                                  </p:stCondLst>
                                  <p:childTnLst>
                                    <p:animEffect transition="out" filter="dissolve">
                                      <p:cBhvr>
                                        <p:cTn id="205" dur="500"/>
                                        <p:tgtEl>
                                          <p:spTgt spid="88"/>
                                        </p:tgtEl>
                                      </p:cBhvr>
                                    </p:animEffect>
                                    <p:set>
                                      <p:cBhvr>
                                        <p:cTn id="206" dur="1" fill="hold">
                                          <p:stCondLst>
                                            <p:cond delay="499"/>
                                          </p:stCondLst>
                                        </p:cTn>
                                        <p:tgtEl>
                                          <p:spTgt spid="88"/>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5"/>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8"/>
                                        </p:tgtEl>
                                        <p:attrNameLst>
                                          <p:attrName>style.visibility</p:attrName>
                                        </p:attrNameLst>
                                      </p:cBhvr>
                                      <p:to>
                                        <p:strVal val="hidden"/>
                                      </p:to>
                                    </p:set>
                                  </p:childTnLst>
                                </p:cTn>
                              </p:par>
                              <p:par>
                                <p:cTn id="211" presetID="9" presetClass="exit" presetSubtype="0" fill="hold" grpId="1" nodeType="withEffect">
                                  <p:stCondLst>
                                    <p:cond delay="0"/>
                                  </p:stCondLst>
                                  <p:childTnLst>
                                    <p:animEffect transition="out" filter="dissolve">
                                      <p:cBhvr>
                                        <p:cTn id="212" dur="500"/>
                                        <p:tgtEl>
                                          <p:spTgt spid="89"/>
                                        </p:tgtEl>
                                      </p:cBhvr>
                                    </p:animEffect>
                                    <p:set>
                                      <p:cBhvr>
                                        <p:cTn id="213" dur="1" fill="hold">
                                          <p:stCondLst>
                                            <p:cond delay="499"/>
                                          </p:stCondLst>
                                        </p:cTn>
                                        <p:tgtEl>
                                          <p:spTgt spid="89"/>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90"/>
                                        </p:tgtEl>
                                      </p:cBhvr>
                                    </p:animEffect>
                                    <p:set>
                                      <p:cBhvr>
                                        <p:cTn id="216" dur="1" fill="hold">
                                          <p:stCondLst>
                                            <p:cond delay="499"/>
                                          </p:stCondLst>
                                        </p:cTn>
                                        <p:tgtEl>
                                          <p:spTgt spid="90"/>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120"/>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119"/>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12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122"/>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32"/>
                                        </p:tgtEl>
                                      </p:cBhvr>
                                    </p:animEffect>
                                    <p:set>
                                      <p:cBhvr>
                                        <p:cTn id="227" dur="1" fill="hold">
                                          <p:stCondLst>
                                            <p:cond delay="499"/>
                                          </p:stCondLst>
                                        </p:cTn>
                                        <p:tgtEl>
                                          <p:spTgt spid="32"/>
                                        </p:tgtEl>
                                        <p:attrNameLst>
                                          <p:attrName>style.visibility</p:attrName>
                                        </p:attrNameLst>
                                      </p:cBhvr>
                                      <p:to>
                                        <p:strVal val="hidden"/>
                                      </p:to>
                                    </p:set>
                                  </p:childTnLst>
                                </p:cTn>
                              </p:par>
                              <p:par>
                                <p:cTn id="228" presetID="9" presetClass="exit" presetSubtype="0" fill="hold" grpId="1" nodeType="withEffect">
                                  <p:stCondLst>
                                    <p:cond delay="0"/>
                                  </p:stCondLst>
                                  <p:childTnLst>
                                    <p:animEffect transition="out" filter="dissolve">
                                      <p:cBhvr>
                                        <p:cTn id="229" dur="500"/>
                                        <p:tgtEl>
                                          <p:spTgt spid="33"/>
                                        </p:tgtEl>
                                      </p:cBhvr>
                                    </p:animEffect>
                                    <p:set>
                                      <p:cBhvr>
                                        <p:cTn id="230" dur="1" fill="hold">
                                          <p:stCondLst>
                                            <p:cond delay="499"/>
                                          </p:stCondLst>
                                        </p:cTn>
                                        <p:tgtEl>
                                          <p:spTgt spid="33"/>
                                        </p:tgtEl>
                                        <p:attrNameLst>
                                          <p:attrName>style.visibility</p:attrName>
                                        </p:attrNameLst>
                                      </p:cBhvr>
                                      <p:to>
                                        <p:strVal val="hidden"/>
                                      </p:to>
                                    </p:set>
                                  </p:childTnLst>
                                </p:cTn>
                              </p:par>
                              <p:par>
                                <p:cTn id="231" presetID="9" presetClass="exit" presetSubtype="0" fill="hold" nodeType="withEffect">
                                  <p:stCondLst>
                                    <p:cond delay="0"/>
                                  </p:stCondLst>
                                  <p:childTnLst>
                                    <p:animEffect transition="out" filter="dissolve">
                                      <p:cBhvr>
                                        <p:cTn id="232" dur="500"/>
                                        <p:tgtEl>
                                          <p:spTgt spid="271"/>
                                        </p:tgtEl>
                                      </p:cBhvr>
                                    </p:animEffect>
                                    <p:set>
                                      <p:cBhvr>
                                        <p:cTn id="233" dur="1" fill="hold">
                                          <p:stCondLst>
                                            <p:cond delay="499"/>
                                          </p:stCondLst>
                                        </p:cTn>
                                        <p:tgtEl>
                                          <p:spTgt spid="271"/>
                                        </p:tgtEl>
                                        <p:attrNameLst>
                                          <p:attrName>style.visibility</p:attrName>
                                        </p:attrNameLst>
                                      </p:cBhvr>
                                      <p:to>
                                        <p:strVal val="hidden"/>
                                      </p:to>
                                    </p:set>
                                  </p:childTnLst>
                                </p:cTn>
                              </p:par>
                            </p:childTnLst>
                          </p:cTn>
                        </p:par>
                        <p:par>
                          <p:cTn id="234" fill="hold" nodeType="afterGroup">
                            <p:stCondLst>
                              <p:cond delay="500"/>
                            </p:stCondLst>
                            <p:childTnLst>
                              <p:par>
                                <p:cTn id="235" presetID="1" presetClass="entr" presetSubtype="0" fill="hold" nodeType="afterEffect">
                                  <p:stCondLst>
                                    <p:cond delay="0"/>
                                  </p:stCondLst>
                                  <p:childTnLst>
                                    <p:set>
                                      <p:cBhvr>
                                        <p:cTn id="236" dur="1" fill="hold">
                                          <p:stCondLst>
                                            <p:cond delay="0"/>
                                          </p:stCondLst>
                                        </p:cTn>
                                        <p:tgtEl>
                                          <p:spTgt spid="20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53"/>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5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57"/>
                                        </p:tgtEl>
                                        <p:attrNameLst>
                                          <p:attrName>style.visibility</p:attrName>
                                        </p:attrNameLst>
                                      </p:cBhvr>
                                      <p:to>
                                        <p:strVal val="visible"/>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259"/>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258"/>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266"/>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61"/>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63"/>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1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16"/>
                                        </p:tgtEl>
                                        <p:attrNameLst>
                                          <p:attrName>style.visibility</p:attrName>
                                        </p:attrNameLst>
                                      </p:cBhvr>
                                      <p:to>
                                        <p:strVal val="visible"/>
                                      </p:to>
                                    </p:set>
                                  </p:childTnLst>
                                </p:cTn>
                              </p:par>
                            </p:childTnLst>
                          </p:cTn>
                        </p:par>
                      </p:childTnLst>
                    </p:cTn>
                  </p:par>
                  <p:par>
                    <p:cTn id="261" fill="hold" nodeType="clickPar">
                      <p:stCondLst>
                        <p:cond delay="indefinite"/>
                      </p:stCondLst>
                      <p:childTnLst>
                        <p:par>
                          <p:cTn id="262" fill="hold" nodeType="withGroup">
                            <p:stCondLst>
                              <p:cond delay="0"/>
                            </p:stCondLst>
                            <p:childTnLst>
                              <p:par>
                                <p:cTn id="263" presetID="1" presetClass="entr" presetSubtype="0" fill="hold" nodeType="clickEffect">
                                  <p:stCondLst>
                                    <p:cond delay="0"/>
                                  </p:stCondLst>
                                  <p:childTnLst>
                                    <p:set>
                                      <p:cBhvr>
                                        <p:cTn id="264" dur="1" fill="hold">
                                          <p:stCondLst>
                                            <p:cond delay="0"/>
                                          </p:stCondLst>
                                        </p:cTn>
                                        <p:tgtEl>
                                          <p:spTgt spid="113"/>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ntr" presetSubtype="0" fill="hold" nodeType="clickEffect">
                                  <p:stCondLst>
                                    <p:cond delay="0"/>
                                  </p:stCondLst>
                                  <p:childTnLst>
                                    <p:set>
                                      <p:cBhvr>
                                        <p:cTn id="268" dur="1" fill="hold">
                                          <p:stCondLst>
                                            <p:cond delay="0"/>
                                          </p:stCondLst>
                                        </p:cTn>
                                        <p:tgtEl>
                                          <p:spTgt spid="124"/>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89" grpId="0"/>
      <p:bldP spid="89" grpId="1"/>
      <p:bldP spid="90" grpId="0"/>
      <p:bldP spid="90" grpId="1"/>
      <p:bldP spid="108" grpId="0"/>
      <p:bldP spid="108" grpId="1"/>
      <p:bldP spid="109" grpId="0"/>
      <p:bldP spid="109" grpId="1"/>
      <p:bldP spid="253" grpId="0"/>
      <p:bldP spid="254" grpId="0"/>
      <p:bldP spid="257" grpId="0"/>
      <p:bldP spid="259" grpId="0"/>
      <p:bldP spid="3" grpId="0"/>
      <p:bldP spid="116" grpId="0"/>
      <p:bldP spid="11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227444">
            <a:off x="540707"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4" name="Rectangle 13"/>
          <p:cNvSpPr/>
          <p:nvPr/>
        </p:nvSpPr>
        <p:spPr>
          <a:xfrm rot="227444">
            <a:off x="1288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6" name="Rectangle 15"/>
          <p:cNvSpPr/>
          <p:nvPr/>
        </p:nvSpPr>
        <p:spPr>
          <a:xfrm rot="227444">
            <a:off x="2050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5" name="Rectangle 4"/>
          <p:cNvSpPr/>
          <p:nvPr/>
        </p:nvSpPr>
        <p:spPr>
          <a:xfrm rot="227444">
            <a:off x="1302706"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29" name="Rectangle 128"/>
          <p:cNvSpPr/>
          <p:nvPr/>
        </p:nvSpPr>
        <p:spPr>
          <a:xfrm rot="227444">
            <a:off x="921706"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0" name="Rectangle 9"/>
          <p:cNvSpPr/>
          <p:nvPr/>
        </p:nvSpPr>
        <p:spPr>
          <a:xfrm rot="227444">
            <a:off x="907093" y="3588706"/>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grpSp>
        <p:nvGrpSpPr>
          <p:cNvPr id="21" name="Group 20"/>
          <p:cNvGrpSpPr>
            <a:grpSpLocks/>
          </p:cNvGrpSpPr>
          <p:nvPr/>
        </p:nvGrpSpPr>
        <p:grpSpPr bwMode="auto">
          <a:xfrm rot="227444">
            <a:off x="5689600" y="2986088"/>
            <a:ext cx="1295400" cy="1295400"/>
            <a:chOff x="4495800" y="2667000"/>
            <a:chExt cx="1295400" cy="1295400"/>
          </a:xfrm>
        </p:grpSpPr>
        <p:grpSp>
          <p:nvGrpSpPr>
            <p:cNvPr id="22" name="Group 21"/>
            <p:cNvGrpSpPr/>
            <p:nvPr/>
          </p:nvGrpSpPr>
          <p:grpSpPr>
            <a:xfrm>
              <a:off x="4495800" y="2667000"/>
              <a:ext cx="1143000" cy="1143000"/>
              <a:chOff x="4495800" y="2667003"/>
              <a:chExt cx="1143001" cy="1142998"/>
            </a:xfrm>
            <a:scene3d>
              <a:camera prst="perspectiveFront" fov="5400000">
                <a:rot lat="1812000" lon="19056000" rev="126000"/>
              </a:camera>
              <a:lightRig rig="harsh" dir="t">
                <a:rot lat="0" lon="0" rev="1980000"/>
              </a:lightRig>
            </a:scene3d>
          </p:grpSpPr>
          <p:sp>
            <p:nvSpPr>
              <p:cNvPr id="57" name="Rectangle 56"/>
              <p:cNvSpPr/>
              <p:nvPr/>
            </p:nvSpPr>
            <p:spPr>
              <a:xfrm>
                <a:off x="44958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8" name="Rectangle 57"/>
              <p:cNvSpPr/>
              <p:nvPr/>
            </p:nvSpPr>
            <p:spPr>
              <a:xfrm>
                <a:off x="48006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9" name="Rectangle 58"/>
              <p:cNvSpPr/>
              <p:nvPr/>
            </p:nvSpPr>
            <p:spPr>
              <a:xfrm>
                <a:off x="51054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1" name="Rectangle 60"/>
              <p:cNvSpPr/>
              <p:nvPr/>
            </p:nvSpPr>
            <p:spPr>
              <a:xfrm>
                <a:off x="4495801" y="29718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2" name="Rectangle 61"/>
              <p:cNvSpPr/>
              <p:nvPr/>
            </p:nvSpPr>
            <p:spPr>
              <a:xfrm>
                <a:off x="4800601"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3" name="Rectangle 62"/>
              <p:cNvSpPr/>
              <p:nvPr/>
            </p:nvSpPr>
            <p:spPr>
              <a:xfrm>
                <a:off x="5105400"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4" name="Rectangle 63"/>
              <p:cNvSpPr/>
              <p:nvPr/>
            </p:nvSpPr>
            <p:spPr>
              <a:xfrm>
                <a:off x="5410201" y="29718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5" name="Rectangle 64"/>
              <p:cNvSpPr/>
              <p:nvPr/>
            </p:nvSpPr>
            <p:spPr>
              <a:xfrm>
                <a:off x="4495801" y="3276602"/>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6" name="Rectangle 65"/>
              <p:cNvSpPr/>
              <p:nvPr/>
            </p:nvSpPr>
            <p:spPr>
              <a:xfrm>
                <a:off x="48006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7" name="Rectangle 66"/>
              <p:cNvSpPr/>
              <p:nvPr/>
            </p:nvSpPr>
            <p:spPr>
              <a:xfrm>
                <a:off x="51054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68" name="Rectangle 67"/>
              <p:cNvSpPr/>
              <p:nvPr/>
            </p:nvSpPr>
            <p:spPr>
              <a:xfrm>
                <a:off x="5410201" y="32766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0" name="Rectangle 69"/>
              <p:cNvSpPr/>
              <p:nvPr/>
            </p:nvSpPr>
            <p:spPr>
              <a:xfrm>
                <a:off x="4800601" y="35814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1" name="Rectangle 70"/>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72" name="Rectangle 71"/>
              <p:cNvSpPr/>
              <p:nvPr/>
            </p:nvSpPr>
            <p:spPr>
              <a:xfrm>
                <a:off x="54102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grpSp>
        <p:grpSp>
          <p:nvGrpSpPr>
            <p:cNvPr id="23" name="Group 22"/>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41" name="Rectangle 40"/>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2" name="Rectangle 41"/>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3" name="Rectangle 42"/>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5" name="Rectangle 44"/>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6" name="Rectangle 45"/>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7" name="Rectangle 46"/>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49" name="Rectangle 48"/>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0" name="Rectangle 49"/>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1" name="Rectangle 50"/>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4" name="Rectangle 53"/>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55" name="Rectangle 54"/>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grpSp>
        <p:grpSp>
          <p:nvGrpSpPr>
            <p:cNvPr id="24" name="Group 23"/>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5" name="Rectangle 24"/>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6" name="Rectangle 25"/>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7" name="Rectangle 26"/>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29" name="Rectangle 28"/>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0" name="Rectangle 29"/>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1" name="Rectangle 30"/>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3" name="Rectangle 32"/>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4" name="Rectangle 33"/>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sp>
            <p:nvSpPr>
              <p:cNvPr id="35" name="Rectangle 34"/>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000000"/>
                  </a:solidFill>
                  <a:latin typeface="Calibri"/>
                </a:endParaRPr>
              </a:p>
            </p:txBody>
          </p:sp>
        </p:grpSp>
      </p:grpSp>
      <p:sp>
        <p:nvSpPr>
          <p:cNvPr id="266248" name="Title 1"/>
          <p:cNvSpPr>
            <a:spLocks noGrp="1"/>
          </p:cNvSpPr>
          <p:nvPr>
            <p:ph type="title"/>
          </p:nvPr>
        </p:nvSpPr>
        <p:spPr/>
        <p:txBody>
          <a:bodyPr/>
          <a:lstStyle/>
          <a:p>
            <a:r>
              <a:rPr lang="en-US">
                <a:solidFill>
                  <a:srgbClr val="000090"/>
                </a:solidFill>
                <a:latin typeface="Calibri" charset="0"/>
              </a:rPr>
              <a:t>Radio Resource Allocation</a:t>
            </a:r>
          </a:p>
        </p:txBody>
      </p:sp>
      <p:sp>
        <p:nvSpPr>
          <p:cNvPr id="2662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1DE3462-5197-1C42-9D60-A9ABBA023723}" type="slidenum">
              <a:rPr lang="en-US" sz="1200">
                <a:solidFill>
                  <a:srgbClr val="FFFFFF"/>
                </a:solidFill>
                <a:latin typeface="Calibri" charset="0"/>
              </a:rPr>
              <a:pPr eaLnBrk="1" hangingPunct="1"/>
              <a:t>7</a:t>
            </a:fld>
            <a:endParaRPr lang="en-US" sz="1200">
              <a:solidFill>
                <a:srgbClr val="FFFFFF"/>
              </a:solidFill>
              <a:latin typeface="Calibri" charset="0"/>
            </a:endParaRPr>
          </a:p>
        </p:txBody>
      </p:sp>
      <p:sp>
        <p:nvSpPr>
          <p:cNvPr id="8" name="Rectangle 7"/>
          <p:cNvSpPr/>
          <p:nvPr/>
        </p:nvSpPr>
        <p:spPr>
          <a:xfrm rot="227444">
            <a:off x="2431093" y="3131506"/>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9" name="Rectangle 8"/>
          <p:cNvSpPr/>
          <p:nvPr/>
        </p:nvSpPr>
        <p:spPr>
          <a:xfrm rot="227444">
            <a:off x="540707" y="3574092"/>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7" name="Rectangle 6"/>
          <p:cNvSpPr/>
          <p:nvPr/>
        </p:nvSpPr>
        <p:spPr>
          <a:xfrm rot="227444">
            <a:off x="2050093" y="3131506"/>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7" name="Rectangle 16"/>
          <p:cNvSpPr/>
          <p:nvPr/>
        </p:nvSpPr>
        <p:spPr>
          <a:xfrm rot="227444">
            <a:off x="540707" y="4488492"/>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9" name="Rectangle 18"/>
          <p:cNvSpPr/>
          <p:nvPr/>
        </p:nvSpPr>
        <p:spPr>
          <a:xfrm rot="227444">
            <a:off x="1288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0" name="Rectangle 19"/>
          <p:cNvSpPr/>
          <p:nvPr/>
        </p:nvSpPr>
        <p:spPr>
          <a:xfrm rot="227444">
            <a:off x="1669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25" name="TextBox 124"/>
          <p:cNvSpPr txBox="1"/>
          <p:nvPr/>
        </p:nvSpPr>
        <p:spPr>
          <a:xfrm rot="2076852">
            <a:off x="5567363" y="4217988"/>
            <a:ext cx="1133475" cy="369887"/>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frequency</a:t>
            </a:r>
          </a:p>
        </p:txBody>
      </p:sp>
      <p:sp>
        <p:nvSpPr>
          <p:cNvPr id="18" name="Rectangle 17"/>
          <p:cNvSpPr/>
          <p:nvPr/>
        </p:nvSpPr>
        <p:spPr>
          <a:xfrm rot="227444">
            <a:off x="907093" y="4503106"/>
            <a:ext cx="228600" cy="228600"/>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26" name="TextBox 125"/>
          <p:cNvSpPr txBox="1"/>
          <p:nvPr/>
        </p:nvSpPr>
        <p:spPr>
          <a:xfrm rot="19667695">
            <a:off x="6440488" y="4068763"/>
            <a:ext cx="1752600" cy="369887"/>
          </a:xfrm>
          <a:prstGeom prst="rect">
            <a:avLst/>
          </a:prstGeom>
          <a:noFill/>
        </p:spPr>
        <p:txBody>
          <a:bodyPr>
            <a:spAutoFit/>
          </a:bodyPr>
          <a:lstStyle/>
          <a:p>
            <a:pPr defTabSz="457200">
              <a:defRPr/>
            </a:pPr>
            <a:r>
              <a:rPr lang="en-US" dirty="0">
                <a:solidFill>
                  <a:prstClr val="black"/>
                </a:solidFill>
                <a:latin typeface="Calibri"/>
                <a:ea typeface="ＭＳ Ｐゴシック" charset="0"/>
                <a:cs typeface="ＭＳ Ｐゴシック" charset="0"/>
              </a:rPr>
              <a:t>radio element</a:t>
            </a:r>
          </a:p>
        </p:txBody>
      </p:sp>
      <p:sp>
        <p:nvSpPr>
          <p:cNvPr id="127" name="TextBox 126"/>
          <p:cNvSpPr txBox="1"/>
          <p:nvPr/>
        </p:nvSpPr>
        <p:spPr>
          <a:xfrm rot="16200000">
            <a:off x="5364956" y="3474244"/>
            <a:ext cx="612775"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time</a:t>
            </a:r>
          </a:p>
        </p:txBody>
      </p:sp>
      <p:sp>
        <p:nvSpPr>
          <p:cNvPr id="128" name="TextBox 127"/>
          <p:cNvSpPr txBox="1"/>
          <p:nvPr/>
        </p:nvSpPr>
        <p:spPr>
          <a:xfrm>
            <a:off x="914400" y="1905000"/>
            <a:ext cx="723900"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Flows</a:t>
            </a:r>
          </a:p>
        </p:txBody>
      </p:sp>
      <p:sp>
        <p:nvSpPr>
          <p:cNvPr id="13" name="Rectangle 12"/>
          <p:cNvSpPr/>
          <p:nvPr/>
        </p:nvSpPr>
        <p:spPr>
          <a:xfrm rot="227444">
            <a:off x="907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30" name="Rectangle 129"/>
          <p:cNvSpPr/>
          <p:nvPr/>
        </p:nvSpPr>
        <p:spPr>
          <a:xfrm rot="227444">
            <a:off x="540707"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6" name="Rectangle 5"/>
          <p:cNvSpPr/>
          <p:nvPr/>
        </p:nvSpPr>
        <p:spPr>
          <a:xfrm rot="227444">
            <a:off x="1683707" y="3131507"/>
            <a:ext cx="228600" cy="228600"/>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5" name="Rectangle 14"/>
          <p:cNvSpPr/>
          <p:nvPr/>
        </p:nvSpPr>
        <p:spPr>
          <a:xfrm rot="227444">
            <a:off x="1669093" y="4031292"/>
            <a:ext cx="228600" cy="228600"/>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1" name="Rectangle 10"/>
          <p:cNvSpPr/>
          <p:nvPr/>
        </p:nvSpPr>
        <p:spPr>
          <a:xfrm rot="227444">
            <a:off x="1288093" y="3588706"/>
            <a:ext cx="228600" cy="228600"/>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32" name="TextBox 131"/>
          <p:cNvSpPr txBox="1"/>
          <p:nvPr/>
        </p:nvSpPr>
        <p:spPr>
          <a:xfrm>
            <a:off x="5653088" y="1905000"/>
            <a:ext cx="1814512" cy="369888"/>
          </a:xfrm>
          <a:prstGeom prst="rect">
            <a:avLst/>
          </a:prstGeom>
          <a:noFill/>
        </p:spPr>
        <p:txBody>
          <a:bodyPr wrap="none">
            <a:spAutoFit/>
          </a:bodyPr>
          <a:lstStyle/>
          <a:p>
            <a:pPr defTabSz="457200">
              <a:defRPr/>
            </a:pPr>
            <a:r>
              <a:rPr lang="en-US" dirty="0">
                <a:solidFill>
                  <a:prstClr val="black"/>
                </a:solidFill>
                <a:latin typeface="Calibri"/>
                <a:ea typeface="ＭＳ Ｐゴシック" charset="0"/>
                <a:cs typeface="ＭＳ Ｐゴシック" charset="0"/>
              </a:rPr>
              <a:t>3D Resource Grid</a:t>
            </a:r>
          </a:p>
        </p:txBody>
      </p:sp>
      <p:sp>
        <p:nvSpPr>
          <p:cNvPr id="69" name="Slide Number Placeholder 2"/>
          <p:cNvSpPr txBox="1">
            <a:spLocks/>
          </p:cNvSpPr>
          <p:nvPr/>
        </p:nvSpPr>
        <p:spPr bwMode="auto">
          <a:xfrm>
            <a:off x="6705600" y="6508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eaLnBrk="1" fontAlgn="base" hangingPunct="1">
              <a:spcBef>
                <a:spcPct val="0"/>
              </a:spcBef>
              <a:spcAft>
                <a:spcPct val="0"/>
              </a:spcAft>
            </a:pPr>
            <a:fld id="{8DDCBC34-F65A-5E4A-9908-79A192B0AC9F}" type="slidenum">
              <a:rPr lang="en-US" sz="1400" b="0" smtClean="0">
                <a:solidFill>
                  <a:schemeClr val="bg1">
                    <a:lumMod val="75000"/>
                  </a:schemeClr>
                </a:solidFill>
                <a:latin typeface="Arial" charset="0"/>
                <a:cs typeface="Arial" charset="0"/>
                <a:sym typeface="Arial" charset="0"/>
              </a:rPr>
              <a:pPr algn="r" eaLnBrk="1" fontAlgn="base" hangingPunct="1">
                <a:spcBef>
                  <a:spcPct val="0"/>
                </a:spcBef>
                <a:spcAft>
                  <a:spcPct val="0"/>
                </a:spcAft>
              </a:pPr>
              <a:t>7</a:t>
            </a:fld>
            <a:endParaRPr lang="en-US" sz="1400" b="0" dirty="0" smtClean="0">
              <a:solidFill>
                <a:schemeClr val="bg1">
                  <a:lumMod val="75000"/>
                </a:schemeClr>
              </a:solidFill>
              <a:latin typeface="Arial" charset="0"/>
              <a:cs typeface="Arial" charset="0"/>
              <a:sym typeface="Arial" charset="0"/>
            </a:endParaRPr>
          </a:p>
        </p:txBody>
      </p:sp>
    </p:spTree>
    <p:extLst>
      <p:ext uri="{BB962C8B-B14F-4D97-AF65-F5344CB8AC3E}">
        <p14:creationId xmlns:p14="http://schemas.microsoft.com/office/powerpoint/2010/main" val="2271635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1.38889E-6 3.7037E-7 L 0.38837 0.02662 " pathEditMode="relative" rAng="0" ptsTypes="AA">
                                      <p:cBhvr>
                                        <p:cTn id="22" dur="2000" fill="hold"/>
                                        <p:tgtEl>
                                          <p:spTgt spid="8"/>
                                        </p:tgtEl>
                                        <p:attrNameLst>
                                          <p:attrName>ppt_x</p:attrName>
                                          <p:attrName>ppt_y</p:attrName>
                                        </p:attrNameLst>
                                      </p:cBhvr>
                                      <p:rCtr x="19410" y="1319"/>
                                    </p:animMotion>
                                  </p:childTnLst>
                                </p:cTn>
                              </p:par>
                              <p:par>
                                <p:cTn id="23" presetID="0" presetClass="path" presetSubtype="0" accel="50000" decel="50000" fill="hold" nodeType="withEffect">
                                  <p:stCondLst>
                                    <p:cond delay="0"/>
                                  </p:stCondLst>
                                  <p:childTnLst>
                                    <p:animMotion origin="layout" path="M -1.38889E-6 2.96296E-6 L 0.45 0.04444 " pathEditMode="relative" ptsTypes="AA">
                                      <p:cBhvr>
                                        <p:cTn id="24" dur="2000" fill="hold"/>
                                        <p:tgtEl>
                                          <p:spTgt spid="7"/>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2.77556E-17 -3.33333E-6 L 0.55833 -3.33333E-6 " pathEditMode="relative" rAng="0" ptsTypes="AA">
                                      <p:cBhvr>
                                        <p:cTn id="26" dur="2000" fill="hold"/>
                                        <p:tgtEl>
                                          <p:spTgt spid="11"/>
                                        </p:tgtEl>
                                        <p:attrNameLst>
                                          <p:attrName>ppt_x</p:attrName>
                                          <p:attrName>ppt_y</p:attrName>
                                        </p:attrNameLst>
                                      </p:cBhvr>
                                      <p:rCtr x="27917"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1.94444E-6 3.7037E-6 L 0.55504 0.00439 " pathEditMode="relative" rAng="0" ptsTypes="AA">
                                      <p:cBhvr>
                                        <p:cTn id="30" dur="2000" fill="hold"/>
                                        <p:tgtEl>
                                          <p:spTgt spid="10"/>
                                        </p:tgtEl>
                                        <p:attrNameLst>
                                          <p:attrName>ppt_x</p:attrName>
                                          <p:attrName>ppt_y</p:attrName>
                                        </p:attrNameLst>
                                      </p:cBhvr>
                                      <p:rCtr x="27743" y="208"/>
                                    </p:animMotion>
                                  </p:childTnLst>
                                </p:cTn>
                              </p:par>
                              <p:par>
                                <p:cTn id="31" presetID="0" presetClass="path" presetSubtype="0" accel="50000" decel="50000" fill="hold" nodeType="withEffect">
                                  <p:stCondLst>
                                    <p:cond delay="0"/>
                                  </p:stCondLst>
                                  <p:childTnLst>
                                    <p:animMotion origin="layout" path="M 0.0033 0.00671 L 0.61163 0.02894 " pathEditMode="relative" rAng="0" ptsTypes="AA">
                                      <p:cBhvr>
                                        <p:cTn id="32" dur="2000" fill="hold"/>
                                        <p:tgtEl>
                                          <p:spTgt spid="9"/>
                                        </p:tgtEl>
                                        <p:attrNameLst>
                                          <p:attrName>ppt_x</p:attrName>
                                          <p:attrName>ppt_y</p:attrName>
                                        </p:attrNameLst>
                                      </p:cBhvr>
                                      <p:rCtr x="30417" y="1111"/>
                                    </p:animMotion>
                                  </p:childTnLst>
                                </p:cTn>
                              </p:par>
                              <p:par>
                                <p:cTn id="33" presetID="0" presetClass="path" presetSubtype="0" accel="50000" decel="50000" fill="hold" nodeType="withEffect">
                                  <p:stCondLst>
                                    <p:cond delay="0"/>
                                  </p:stCondLst>
                                  <p:childTnLst>
                                    <p:animMotion origin="layout" path="M 1.38889E-6 3.7037E-7 L 0.50503 0.1044 " pathEditMode="relative" rAng="0" ptsTypes="AA">
                                      <p:cBhvr>
                                        <p:cTn id="34" dur="2000" fill="hold"/>
                                        <p:tgtEl>
                                          <p:spTgt spid="6"/>
                                        </p:tgtEl>
                                        <p:attrNameLst>
                                          <p:attrName>ppt_x</p:attrName>
                                          <p:attrName>ppt_y</p:attrName>
                                        </p:attrNameLst>
                                      </p:cBhvr>
                                      <p:rCtr x="25243" y="5208"/>
                                    </p:animMotion>
                                  </p:childTnLst>
                                </p:cTn>
                              </p:par>
                              <p:par>
                                <p:cTn id="35" presetID="0" presetClass="path" presetSubtype="0" accel="50000" decel="50000" fill="hold" nodeType="withEffect">
                                  <p:stCondLst>
                                    <p:cond delay="0"/>
                                  </p:stCondLst>
                                  <p:childTnLst>
                                    <p:animMotion origin="layout" path="M 4.72222E-6 2.96296E-6 L 0.50833 0.11111 " pathEditMode="relative" ptsTypes="AA">
                                      <p:cBhvr>
                                        <p:cTn id="36" dur="2000" fill="hold"/>
                                        <p:tgtEl>
                                          <p:spTgt spid="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5.27778E-6 2.96296E-6 L 0.57499 0.13333 " pathEditMode="relative" ptsTypes="AA">
                                      <p:cBhvr>
                                        <p:cTn id="38" dur="2000" fill="hold"/>
                                        <p:tgtEl>
                                          <p:spTgt spid="12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4.72222E-6 3.7037E-7 L 0.6283 0.14884 " pathEditMode="relative" rAng="0" ptsTypes="AA">
                                      <p:cBhvr>
                                        <p:cTn id="40" dur="2000" fill="hold"/>
                                        <p:tgtEl>
                                          <p:spTgt spid="130"/>
                                        </p:tgtEl>
                                        <p:attrNameLst>
                                          <p:attrName>ppt_x</p:attrName>
                                          <p:attrName>ppt_y</p:attrName>
                                        </p:attrNameLst>
                                      </p:cBhvr>
                                      <p:rCtr x="31406" y="7431"/>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1.38889E-6 -1.85185E-6 L 0.45834 -0.12222 " pathEditMode="relative" ptsTypes="AA">
                                      <p:cBhvr>
                                        <p:cTn id="44" dur="2000" fill="hold"/>
                                        <p:tgtEl>
                                          <p:spTgt spid="16"/>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1.38889E-6 -1.85185E-6 L 0.54166 -0.07778 " pathEditMode="relative" ptsTypes="AA">
                                      <p:cBhvr>
                                        <p:cTn id="46" dur="2000" fill="hold"/>
                                        <p:tgtEl>
                                          <p:spTgt spid="1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1.38889E-6 -2.96296E-6 L 0.55833 -0.05555 " pathEditMode="relative" ptsTypes="AA">
                                      <p:cBhvr>
                                        <p:cTn id="48" dur="2000" fill="hold"/>
                                        <p:tgtEl>
                                          <p:spTgt spid="14"/>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1.94444E-6 1.85185E-6 L 0.6217 0.00671 " pathEditMode="relative" rAng="0" ptsTypes="AA">
                                      <p:cBhvr>
                                        <p:cTn id="50" dur="2000" fill="hold"/>
                                        <p:tgtEl>
                                          <p:spTgt spid="13"/>
                                        </p:tgtEl>
                                        <p:attrNameLst>
                                          <p:attrName>ppt_x</p:attrName>
                                          <p:attrName>ppt_y</p:attrName>
                                        </p:attrNameLst>
                                      </p:cBhvr>
                                      <p:rCtr x="31076" y="324"/>
                                    </p:animMotion>
                                  </p:childTnLst>
                                </p:cTn>
                              </p:par>
                              <p:par>
                                <p:cTn id="51" presetID="0" presetClass="path" presetSubtype="0" accel="50000" decel="50000" fill="hold" nodeType="withEffect">
                                  <p:stCondLst>
                                    <p:cond delay="0"/>
                                  </p:stCondLst>
                                  <p:childTnLst>
                                    <p:animMotion origin="layout" path="M -1.38889E-6 1.85185E-6 L 0.61997 -0.04884 " pathEditMode="relative" rAng="0" ptsTypes="AA">
                                      <p:cBhvr>
                                        <p:cTn id="52" dur="2000" fill="hold"/>
                                        <p:tgtEl>
                                          <p:spTgt spid="12"/>
                                        </p:tgtEl>
                                        <p:attrNameLst>
                                          <p:attrName>ppt_x</p:attrName>
                                          <p:attrName>ppt_y</p:attrName>
                                        </p:attrNameLst>
                                      </p:cBhvr>
                                      <p:rCtr x="30990" y="-2454"/>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nodeType="clickEffect">
                                  <p:stCondLst>
                                    <p:cond delay="0"/>
                                  </p:stCondLst>
                                  <p:childTnLst>
                                    <p:animMotion origin="layout" path="M -1.38889E-6 2.96296E-6 L 0.55 -0.18889 " pathEditMode="relative" ptsTypes="AA">
                                      <p:cBhvr>
                                        <p:cTn id="56" dur="2000" fill="hold"/>
                                        <p:tgtEl>
                                          <p:spTgt spid="2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61667 -0.12223 " pathEditMode="relative" ptsTypes="AA">
                                      <p:cBhvr>
                                        <p:cTn id="58" dur="2000" fill="hold"/>
                                        <p:tgtEl>
                                          <p:spTgt spid="19"/>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1.38889E-6 -4.81481E-6 L 0.69497 -0.08217 " pathEditMode="relative" rAng="0" ptsTypes="AA">
                                      <p:cBhvr>
                                        <p:cTn id="60" dur="2000" fill="hold"/>
                                        <p:tgtEl>
                                          <p:spTgt spid="17"/>
                                        </p:tgtEl>
                                        <p:attrNameLst>
                                          <p:attrName>ppt_x</p:attrName>
                                          <p:attrName>ppt_y</p:attrName>
                                        </p:attrNameLst>
                                      </p:cBhvr>
                                      <p:rCtr x="34740" y="-4120"/>
                                    </p:animMotion>
                                  </p:childTnLst>
                                </p:cTn>
                              </p:par>
                              <p:par>
                                <p:cTn id="61" presetID="0" presetClass="path" presetSubtype="0" accel="50000" decel="50000" fill="hold" nodeType="withEffect">
                                  <p:stCondLst>
                                    <p:cond delay="0"/>
                                  </p:stCondLst>
                                  <p:childTnLst>
                                    <p:animMotion origin="layout" path="M -1.38889E-6 2.96296E-6 L 0.65834 -0.16667 " pathEditMode="relative" ptsTypes="AA">
                                      <p:cBhvr>
                                        <p:cTn id="62"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457200" y="274638"/>
            <a:ext cx="8229600" cy="1143000"/>
          </a:xfrm>
        </p:spPr>
        <p:txBody>
          <a:bodyPr/>
          <a:lstStyle/>
          <a:p>
            <a:r>
              <a:rPr lang="en-US">
                <a:latin typeface="Calibri" charset="0"/>
                <a:ea typeface="ＭＳ Ｐゴシック" charset="0"/>
                <a:cs typeface="ＭＳ Ｐゴシック" charset="0"/>
              </a:rPr>
              <a:t>SoftRAN: SDN Approach to RAN</a:t>
            </a:r>
            <a:endParaRPr lang="en-US" sz="3600">
              <a:latin typeface="Calibri" charset="0"/>
              <a:ea typeface="ＭＳ Ｐゴシック" charset="0"/>
              <a:cs typeface="ＭＳ Ｐゴシック" charset="0"/>
            </a:endParaRPr>
          </a:p>
        </p:txBody>
      </p:sp>
      <p:pic>
        <p:nvPicPr>
          <p:cNvPr id="26726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3763963"/>
            <a:ext cx="620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7"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396557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5654675"/>
            <a:ext cx="619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9" name="TextBox 50"/>
          <p:cNvSpPr txBox="1">
            <a:spLocks noChangeArrowheads="1"/>
          </p:cNvSpPr>
          <p:nvPr/>
        </p:nvSpPr>
        <p:spPr bwMode="auto">
          <a:xfrm>
            <a:off x="763588" y="419417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BS1</a:t>
            </a:r>
          </a:p>
        </p:txBody>
      </p:sp>
      <p:sp>
        <p:nvSpPr>
          <p:cNvPr id="267270" name="TextBox 51"/>
          <p:cNvSpPr txBox="1">
            <a:spLocks noChangeArrowheads="1"/>
          </p:cNvSpPr>
          <p:nvPr/>
        </p:nvSpPr>
        <p:spPr bwMode="auto">
          <a:xfrm>
            <a:off x="1754188" y="612298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BS2</a:t>
            </a:r>
          </a:p>
        </p:txBody>
      </p:sp>
      <p:sp>
        <p:nvSpPr>
          <p:cNvPr id="267271" name="TextBox 52"/>
          <p:cNvSpPr txBox="1">
            <a:spLocks noChangeArrowheads="1"/>
          </p:cNvSpPr>
          <p:nvPr/>
        </p:nvSpPr>
        <p:spPr bwMode="auto">
          <a:xfrm>
            <a:off x="3759200" y="446563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BS3</a:t>
            </a:r>
          </a:p>
        </p:txBody>
      </p:sp>
      <p:pic>
        <p:nvPicPr>
          <p:cNvPr id="267272"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568007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3" name="TextBox 20"/>
          <p:cNvSpPr txBox="1">
            <a:spLocks noChangeArrowheads="1"/>
          </p:cNvSpPr>
          <p:nvPr/>
        </p:nvSpPr>
        <p:spPr bwMode="auto">
          <a:xfrm>
            <a:off x="5029200" y="619918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BS4</a:t>
            </a:r>
          </a:p>
        </p:txBody>
      </p:sp>
      <p:cxnSp>
        <p:nvCxnSpPr>
          <p:cNvPr id="11" name="Straight Arrow Connector 10"/>
          <p:cNvCxnSpPr>
            <a:stCxn id="267266" idx="3"/>
            <a:endCxn id="267267" idx="1"/>
          </p:cNvCxnSpPr>
          <p:nvPr/>
        </p:nvCxnSpPr>
        <p:spPr>
          <a:xfrm>
            <a:off x="1857375" y="4175125"/>
            <a:ext cx="2476500" cy="203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67266" idx="2"/>
            <a:endCxn id="267268" idx="1"/>
          </p:cNvCxnSpPr>
          <p:nvPr/>
        </p:nvCxnSpPr>
        <p:spPr>
          <a:xfrm>
            <a:off x="1547813" y="4586288"/>
            <a:ext cx="812800" cy="147955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6727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42595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7" name="TextBox 29"/>
          <p:cNvSpPr txBox="1">
            <a:spLocks noChangeArrowheads="1"/>
          </p:cNvSpPr>
          <p:nvPr/>
        </p:nvSpPr>
        <p:spPr bwMode="auto">
          <a:xfrm>
            <a:off x="8201025" y="4837113"/>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BS5</a:t>
            </a:r>
          </a:p>
        </p:txBody>
      </p:sp>
      <p:cxnSp>
        <p:nvCxnSpPr>
          <p:cNvPr id="23" name="Straight Arrow Connector 22"/>
          <p:cNvCxnSpPr>
            <a:stCxn id="267268" idx="3"/>
            <a:endCxn id="267272" idx="1"/>
          </p:cNvCxnSpPr>
          <p:nvPr/>
        </p:nvCxnSpPr>
        <p:spPr>
          <a:xfrm>
            <a:off x="2979738" y="6065838"/>
            <a:ext cx="2649537" cy="2540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7267" idx="2"/>
            <a:endCxn id="267272" idx="1"/>
          </p:cNvCxnSpPr>
          <p:nvPr/>
        </p:nvCxnSpPr>
        <p:spPr>
          <a:xfrm>
            <a:off x="4643438" y="4789488"/>
            <a:ext cx="985837" cy="13017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67272" idx="3"/>
            <a:endCxn id="267276" idx="2"/>
          </p:cNvCxnSpPr>
          <p:nvPr/>
        </p:nvCxnSpPr>
        <p:spPr>
          <a:xfrm flipV="1">
            <a:off x="6248400" y="5249863"/>
            <a:ext cx="1757363" cy="84137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7267" idx="3"/>
            <a:endCxn id="267276" idx="1"/>
          </p:cNvCxnSpPr>
          <p:nvPr/>
        </p:nvCxnSpPr>
        <p:spPr>
          <a:xfrm>
            <a:off x="4953000" y="4378325"/>
            <a:ext cx="2743200" cy="4587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57" name="Straight Arrow Connector 2056"/>
          <p:cNvCxnSpPr>
            <a:stCxn id="267268" idx="3"/>
            <a:endCxn id="267267" idx="2"/>
          </p:cNvCxnSpPr>
          <p:nvPr/>
        </p:nvCxnSpPr>
        <p:spPr>
          <a:xfrm flipV="1">
            <a:off x="2979738" y="4789488"/>
            <a:ext cx="1663700" cy="127635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47713" y="3473450"/>
            <a:ext cx="1309687" cy="28416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84" name="TextBox 53"/>
          <p:cNvSpPr txBox="1">
            <a:spLocks noChangeArrowheads="1"/>
          </p:cNvSpPr>
          <p:nvPr/>
        </p:nvSpPr>
        <p:spPr bwMode="auto">
          <a:xfrm>
            <a:off x="631825" y="3392488"/>
            <a:ext cx="1333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60" name="Rounded Rectangle 59"/>
          <p:cNvSpPr/>
          <p:nvPr/>
        </p:nvSpPr>
        <p:spPr>
          <a:xfrm>
            <a:off x="747713" y="3155950"/>
            <a:ext cx="1309687" cy="3317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86" name="TextBox 61"/>
          <p:cNvSpPr txBox="1">
            <a:spLocks noChangeArrowheads="1"/>
          </p:cNvSpPr>
          <p:nvPr/>
        </p:nvSpPr>
        <p:spPr bwMode="auto">
          <a:xfrm>
            <a:off x="690563" y="3087688"/>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cxnSp>
        <p:nvCxnSpPr>
          <p:cNvPr id="87" name="Straight Arrow Connector 86"/>
          <p:cNvCxnSpPr/>
          <p:nvPr/>
        </p:nvCxnSpPr>
        <p:spPr>
          <a:xfrm>
            <a:off x="5883275" y="1752600"/>
            <a:ext cx="750888"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67288" name="TextBox 7"/>
          <p:cNvSpPr txBox="1">
            <a:spLocks noChangeArrowheads="1"/>
          </p:cNvSpPr>
          <p:nvPr/>
        </p:nvSpPr>
        <p:spPr bwMode="auto">
          <a:xfrm>
            <a:off x="6475413" y="1568450"/>
            <a:ext cx="193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Coordination : </a:t>
            </a:r>
          </a:p>
          <a:p>
            <a:pPr algn="ctr" eaLnBrk="1" fontAlgn="base" hangingPunct="1">
              <a:spcBef>
                <a:spcPct val="0"/>
              </a:spcBef>
              <a:spcAft>
                <a:spcPct val="0"/>
              </a:spcAft>
            </a:pPr>
            <a:r>
              <a:rPr lang="en-US" smtClean="0">
                <a:solidFill>
                  <a:prstClr val="black"/>
                </a:solidFill>
              </a:rPr>
              <a:t>X2 Interface</a:t>
            </a:r>
          </a:p>
        </p:txBody>
      </p:sp>
      <p:sp>
        <p:nvSpPr>
          <p:cNvPr id="2672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FB86434-4951-6C40-9984-9253964BDA73}" type="slidenum">
              <a:rPr lang="en-US" sz="1000" b="0">
                <a:solidFill>
                  <a:srgbClr val="BFBFBF"/>
                </a:solidFill>
              </a:rPr>
              <a:pPr eaLnBrk="1" hangingPunct="1"/>
              <a:t>8</a:t>
            </a:fld>
            <a:endParaRPr lang="en-US" sz="1000" b="0" dirty="0">
              <a:solidFill>
                <a:srgbClr val="BFBFBF"/>
              </a:solidFill>
            </a:endParaRPr>
          </a:p>
        </p:txBody>
      </p:sp>
      <p:sp>
        <p:nvSpPr>
          <p:cNvPr id="63" name="Rounded Rectangle 62"/>
          <p:cNvSpPr/>
          <p:nvPr/>
        </p:nvSpPr>
        <p:spPr>
          <a:xfrm>
            <a:off x="4087813" y="3532188"/>
            <a:ext cx="1309687"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1" name="TextBox 63"/>
          <p:cNvSpPr txBox="1">
            <a:spLocks noChangeArrowheads="1"/>
          </p:cNvSpPr>
          <p:nvPr/>
        </p:nvSpPr>
        <p:spPr bwMode="auto">
          <a:xfrm>
            <a:off x="3971925" y="3451225"/>
            <a:ext cx="1333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65" name="Rounded Rectangle 64"/>
          <p:cNvSpPr/>
          <p:nvPr/>
        </p:nvSpPr>
        <p:spPr>
          <a:xfrm>
            <a:off x="4087813" y="3213100"/>
            <a:ext cx="1309687" cy="3333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3" name="TextBox 65"/>
          <p:cNvSpPr txBox="1">
            <a:spLocks noChangeArrowheads="1"/>
          </p:cNvSpPr>
          <p:nvPr/>
        </p:nvSpPr>
        <p:spPr bwMode="auto">
          <a:xfrm>
            <a:off x="4030663" y="3146425"/>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
        <p:nvSpPr>
          <p:cNvPr id="67" name="Rounded Rectangle 66"/>
          <p:cNvSpPr/>
          <p:nvPr/>
        </p:nvSpPr>
        <p:spPr>
          <a:xfrm>
            <a:off x="7423150" y="4030663"/>
            <a:ext cx="1311275"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5" name="TextBox 67"/>
          <p:cNvSpPr txBox="1">
            <a:spLocks noChangeArrowheads="1"/>
          </p:cNvSpPr>
          <p:nvPr/>
        </p:nvSpPr>
        <p:spPr bwMode="auto">
          <a:xfrm>
            <a:off x="7308850" y="3949700"/>
            <a:ext cx="1331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69" name="Rounded Rectangle 68"/>
          <p:cNvSpPr/>
          <p:nvPr/>
        </p:nvSpPr>
        <p:spPr>
          <a:xfrm>
            <a:off x="7423150" y="3713163"/>
            <a:ext cx="1311275" cy="3317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7" name="TextBox 69"/>
          <p:cNvSpPr txBox="1">
            <a:spLocks noChangeArrowheads="1"/>
          </p:cNvSpPr>
          <p:nvPr/>
        </p:nvSpPr>
        <p:spPr bwMode="auto">
          <a:xfrm>
            <a:off x="7366000" y="3644900"/>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
        <p:nvSpPr>
          <p:cNvPr id="71" name="Rounded Rectangle 70"/>
          <p:cNvSpPr/>
          <p:nvPr/>
        </p:nvSpPr>
        <p:spPr>
          <a:xfrm>
            <a:off x="2162175" y="5310188"/>
            <a:ext cx="1311275"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299" name="TextBox 71"/>
          <p:cNvSpPr txBox="1">
            <a:spLocks noChangeArrowheads="1"/>
          </p:cNvSpPr>
          <p:nvPr/>
        </p:nvSpPr>
        <p:spPr bwMode="auto">
          <a:xfrm>
            <a:off x="2047875" y="5229225"/>
            <a:ext cx="1331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73" name="Rounded Rectangle 72"/>
          <p:cNvSpPr/>
          <p:nvPr/>
        </p:nvSpPr>
        <p:spPr>
          <a:xfrm>
            <a:off x="2162175" y="4991100"/>
            <a:ext cx="1311275" cy="3333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301" name="TextBox 73"/>
          <p:cNvSpPr txBox="1">
            <a:spLocks noChangeArrowheads="1"/>
          </p:cNvSpPr>
          <p:nvPr/>
        </p:nvSpPr>
        <p:spPr bwMode="auto">
          <a:xfrm>
            <a:off x="2105025" y="4924425"/>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
        <p:nvSpPr>
          <p:cNvPr id="75" name="Rounded Rectangle 74"/>
          <p:cNvSpPr/>
          <p:nvPr/>
        </p:nvSpPr>
        <p:spPr>
          <a:xfrm>
            <a:off x="5478463" y="5283200"/>
            <a:ext cx="1309687" cy="28416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303" name="TextBox 75"/>
          <p:cNvSpPr txBox="1">
            <a:spLocks noChangeArrowheads="1"/>
          </p:cNvSpPr>
          <p:nvPr/>
        </p:nvSpPr>
        <p:spPr bwMode="auto">
          <a:xfrm>
            <a:off x="5364163" y="5202238"/>
            <a:ext cx="1331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77" name="Rounded Rectangle 76"/>
          <p:cNvSpPr/>
          <p:nvPr/>
        </p:nvSpPr>
        <p:spPr>
          <a:xfrm>
            <a:off x="5478463" y="4965700"/>
            <a:ext cx="1309687" cy="3317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7305" name="TextBox 77"/>
          <p:cNvSpPr txBox="1">
            <a:spLocks noChangeArrowheads="1"/>
          </p:cNvSpPr>
          <p:nvPr/>
        </p:nvSpPr>
        <p:spPr bwMode="auto">
          <a:xfrm>
            <a:off x="5421313" y="4897438"/>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Control Algo</a:t>
            </a:r>
          </a:p>
        </p:txBody>
      </p:sp>
    </p:spTree>
    <p:extLst>
      <p:ext uri="{BB962C8B-B14F-4D97-AF65-F5344CB8AC3E}">
        <p14:creationId xmlns:p14="http://schemas.microsoft.com/office/powerpoint/2010/main" val="3438303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457200" y="274638"/>
            <a:ext cx="8229600" cy="1143000"/>
          </a:xfrm>
        </p:spPr>
        <p:txBody>
          <a:bodyPr/>
          <a:lstStyle/>
          <a:p>
            <a:r>
              <a:rPr lang="en-US">
                <a:latin typeface="Calibri" charset="0"/>
                <a:ea typeface="ＭＳ Ｐゴシック" charset="0"/>
                <a:cs typeface="ＭＳ Ｐゴシック" charset="0"/>
              </a:rPr>
              <a:t>SoftRAN: SDN Approach to RAN</a:t>
            </a:r>
            <a:endParaRPr lang="en-US" sz="3600">
              <a:latin typeface="Calibri" charset="0"/>
              <a:ea typeface="ＭＳ Ｐゴシック" charset="0"/>
              <a:cs typeface="ＭＳ Ｐゴシック" charset="0"/>
            </a:endParaRPr>
          </a:p>
        </p:txBody>
      </p:sp>
      <p:pic>
        <p:nvPicPr>
          <p:cNvPr id="268290"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4262438"/>
            <a:ext cx="6207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1"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426720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2"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5864225"/>
            <a:ext cx="620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TextBox 50"/>
          <p:cNvSpPr txBox="1">
            <a:spLocks noChangeArrowheads="1"/>
          </p:cNvSpPr>
          <p:nvPr/>
        </p:nvSpPr>
        <p:spPr bwMode="auto">
          <a:xfrm>
            <a:off x="620713" y="497363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RE1</a:t>
            </a:r>
          </a:p>
        </p:txBody>
      </p:sp>
      <p:sp>
        <p:nvSpPr>
          <p:cNvPr id="268294" name="TextBox 51"/>
          <p:cNvSpPr txBox="1">
            <a:spLocks noChangeArrowheads="1"/>
          </p:cNvSpPr>
          <p:nvPr/>
        </p:nvSpPr>
        <p:spPr bwMode="auto">
          <a:xfrm>
            <a:off x="1738313" y="6332538"/>
            <a:ext cx="684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RE2</a:t>
            </a:r>
          </a:p>
        </p:txBody>
      </p:sp>
      <p:sp>
        <p:nvSpPr>
          <p:cNvPr id="268295" name="TextBox 52"/>
          <p:cNvSpPr txBox="1">
            <a:spLocks noChangeArrowheads="1"/>
          </p:cNvSpPr>
          <p:nvPr/>
        </p:nvSpPr>
        <p:spPr bwMode="auto">
          <a:xfrm>
            <a:off x="3743325" y="4767263"/>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RE3</a:t>
            </a:r>
          </a:p>
        </p:txBody>
      </p:sp>
      <p:pic>
        <p:nvPicPr>
          <p:cNvPr id="26829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588962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7" name="TextBox 20"/>
          <p:cNvSpPr txBox="1">
            <a:spLocks noChangeArrowheads="1"/>
          </p:cNvSpPr>
          <p:nvPr/>
        </p:nvSpPr>
        <p:spPr bwMode="auto">
          <a:xfrm>
            <a:off x="5014913" y="6408738"/>
            <a:ext cx="684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RE4</a:t>
            </a:r>
          </a:p>
        </p:txBody>
      </p:sp>
      <p:pic>
        <p:nvPicPr>
          <p:cNvPr id="26829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4635500"/>
            <a:ext cx="6207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9" name="TextBox 29"/>
          <p:cNvSpPr txBox="1">
            <a:spLocks noChangeArrowheads="1"/>
          </p:cNvSpPr>
          <p:nvPr/>
        </p:nvSpPr>
        <p:spPr bwMode="auto">
          <a:xfrm>
            <a:off x="8185150" y="50466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RE5</a:t>
            </a:r>
          </a:p>
        </p:txBody>
      </p:sp>
      <p:sp>
        <p:nvSpPr>
          <p:cNvPr id="50" name="Rounded Rectangle 49"/>
          <p:cNvSpPr/>
          <p:nvPr/>
        </p:nvSpPr>
        <p:spPr>
          <a:xfrm>
            <a:off x="695325" y="394970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 name="Rounded Rectangle 2"/>
          <p:cNvSpPr/>
          <p:nvPr/>
        </p:nvSpPr>
        <p:spPr>
          <a:xfrm>
            <a:off x="746125" y="2317750"/>
            <a:ext cx="7993063" cy="4191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Network OS</a:t>
            </a:r>
          </a:p>
        </p:txBody>
      </p:sp>
      <p:cxnSp>
        <p:nvCxnSpPr>
          <p:cNvPr id="5" name="Straight Arrow Connector 4"/>
          <p:cNvCxnSpPr>
            <a:endCxn id="268309" idx="0"/>
          </p:cNvCxnSpPr>
          <p:nvPr/>
        </p:nvCxnSpPr>
        <p:spPr>
          <a:xfrm>
            <a:off x="1314450" y="2736850"/>
            <a:ext cx="0" cy="118268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27563" y="2736850"/>
            <a:ext cx="0" cy="1228725"/>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98750" y="2736850"/>
            <a:ext cx="0" cy="277653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75350" y="2736850"/>
            <a:ext cx="0" cy="2830513"/>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020050" y="2736850"/>
            <a:ext cx="0" cy="157003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36725"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Control </a:t>
            </a:r>
            <a:r>
              <a:rPr lang="en-US" sz="2400" b="1" dirty="0" err="1">
                <a:solidFill>
                  <a:srgbClr val="000000"/>
                </a:solidFill>
                <a:latin typeface="Calibri"/>
              </a:rPr>
              <a:t>Algo</a:t>
            </a:r>
            <a:endParaRPr lang="en-US" sz="2400" b="1" dirty="0">
              <a:solidFill>
                <a:srgbClr val="000000"/>
              </a:solidFill>
              <a:latin typeface="Calibri"/>
            </a:endParaRPr>
          </a:p>
        </p:txBody>
      </p:sp>
      <p:sp>
        <p:nvSpPr>
          <p:cNvPr id="93" name="Rounded Rectangle 92"/>
          <p:cNvSpPr/>
          <p:nvPr/>
        </p:nvSpPr>
        <p:spPr>
          <a:xfrm>
            <a:off x="5089525"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Operator Inputs</a:t>
            </a:r>
          </a:p>
        </p:txBody>
      </p:sp>
      <p:sp>
        <p:nvSpPr>
          <p:cNvPr id="268309" name="TextBox 30"/>
          <p:cNvSpPr txBox="1">
            <a:spLocks noChangeArrowheads="1"/>
          </p:cNvSpPr>
          <p:nvPr/>
        </p:nvSpPr>
        <p:spPr bwMode="auto">
          <a:xfrm>
            <a:off x="649288" y="3919538"/>
            <a:ext cx="1331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 name="Slide Number Placeholder 3"/>
          <p:cNvSpPr>
            <a:spLocks noGrp="1"/>
          </p:cNvSpPr>
          <p:nvPr>
            <p:ph type="sldNum" sz="quarter" idx="12"/>
          </p:nvPr>
        </p:nvSpPr>
        <p:spPr/>
        <p:txBody>
          <a:bodyPr/>
          <a:lstStyle/>
          <a:p>
            <a:pPr>
              <a:defRPr/>
            </a:pPr>
            <a:fld id="{694FD690-9D64-EA4D-B5C6-008E6352269E}" type="slidenum">
              <a:rPr lang="en-US">
                <a:solidFill>
                  <a:prstClr val="white">
                    <a:lumMod val="75000"/>
                  </a:prstClr>
                </a:solidFill>
              </a:rPr>
              <a:pPr>
                <a:defRPr/>
              </a:pPr>
              <a:t>9</a:t>
            </a:fld>
            <a:endParaRPr lang="en-US">
              <a:solidFill>
                <a:prstClr val="white">
                  <a:lumMod val="75000"/>
                </a:prstClr>
              </a:solidFill>
            </a:endParaRPr>
          </a:p>
        </p:txBody>
      </p:sp>
      <p:sp>
        <p:nvSpPr>
          <p:cNvPr id="36" name="Rounded Rectangle 35"/>
          <p:cNvSpPr/>
          <p:nvPr/>
        </p:nvSpPr>
        <p:spPr>
          <a:xfrm>
            <a:off x="746125" y="3187700"/>
            <a:ext cx="7993063" cy="330200"/>
          </a:xfrm>
          <a:prstGeom prst="roundRect">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err="1">
                <a:solidFill>
                  <a:srgbClr val="000000"/>
                </a:solidFill>
                <a:latin typeface="Calibri"/>
              </a:rPr>
              <a:t>RadioVisor</a:t>
            </a:r>
            <a:endParaRPr lang="en-US" sz="2400" b="1" dirty="0">
              <a:solidFill>
                <a:srgbClr val="000000"/>
              </a:solidFill>
              <a:latin typeface="Calibri"/>
            </a:endParaRPr>
          </a:p>
        </p:txBody>
      </p:sp>
      <p:sp>
        <p:nvSpPr>
          <p:cNvPr id="37" name="Rounded Rectangle 36"/>
          <p:cNvSpPr/>
          <p:nvPr/>
        </p:nvSpPr>
        <p:spPr>
          <a:xfrm>
            <a:off x="1920875" y="546100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3" name="TextBox 37"/>
          <p:cNvSpPr txBox="1">
            <a:spLocks noChangeArrowheads="1"/>
          </p:cNvSpPr>
          <p:nvPr/>
        </p:nvSpPr>
        <p:spPr bwMode="auto">
          <a:xfrm>
            <a:off x="1806575" y="5411788"/>
            <a:ext cx="1331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39" name="Rounded Rectangle 38"/>
          <p:cNvSpPr/>
          <p:nvPr/>
        </p:nvSpPr>
        <p:spPr>
          <a:xfrm>
            <a:off x="3941763" y="3965575"/>
            <a:ext cx="1309687"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5" name="TextBox 39"/>
          <p:cNvSpPr txBox="1">
            <a:spLocks noChangeArrowheads="1"/>
          </p:cNvSpPr>
          <p:nvPr/>
        </p:nvSpPr>
        <p:spPr bwMode="auto">
          <a:xfrm>
            <a:off x="3827463" y="3919538"/>
            <a:ext cx="1331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1" name="Rounded Rectangle 40"/>
          <p:cNvSpPr/>
          <p:nvPr/>
        </p:nvSpPr>
        <p:spPr>
          <a:xfrm>
            <a:off x="5319713" y="5487988"/>
            <a:ext cx="1311275"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7" name="TextBox 41"/>
          <p:cNvSpPr txBox="1">
            <a:spLocks noChangeArrowheads="1"/>
          </p:cNvSpPr>
          <p:nvPr/>
        </p:nvSpPr>
        <p:spPr bwMode="auto">
          <a:xfrm>
            <a:off x="5207000" y="5438775"/>
            <a:ext cx="1331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3" name="Rounded Rectangle 42"/>
          <p:cNvSpPr/>
          <p:nvPr/>
        </p:nvSpPr>
        <p:spPr>
          <a:xfrm>
            <a:off x="7366000" y="427355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9" name="TextBox 43"/>
          <p:cNvSpPr txBox="1">
            <a:spLocks noChangeArrowheads="1"/>
          </p:cNvSpPr>
          <p:nvPr/>
        </p:nvSpPr>
        <p:spPr bwMode="auto">
          <a:xfrm>
            <a:off x="7251700" y="4224338"/>
            <a:ext cx="1331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268320" name="TextBox 48"/>
          <p:cNvSpPr txBox="1">
            <a:spLocks noChangeArrowheads="1"/>
          </p:cNvSpPr>
          <p:nvPr/>
        </p:nvSpPr>
        <p:spPr bwMode="auto">
          <a:xfrm>
            <a:off x="76200" y="5946775"/>
            <a:ext cx="184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smtClean="0">
                <a:solidFill>
                  <a:prstClr val="black"/>
                </a:solidFill>
              </a:rPr>
              <a:t>Radio Element (RE)</a:t>
            </a:r>
          </a:p>
        </p:txBody>
      </p:sp>
    </p:spTree>
    <p:extLst>
      <p:ext uri="{BB962C8B-B14F-4D97-AF65-F5344CB8AC3E}">
        <p14:creationId xmlns:p14="http://schemas.microsoft.com/office/powerpoint/2010/main" val="2976509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3"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3"/>
</p:tagLst>
</file>

<file path=ppt/tags/tag2.xml><?xml version="1.0" encoding="utf-8"?>
<p:tagLst xmlns:a="http://schemas.openxmlformats.org/drawingml/2006/main" xmlns:r="http://schemas.openxmlformats.org/officeDocument/2006/relationships" xmlns:p="http://schemas.openxmlformats.org/presentationml/2006/main">
  <p:tag name="TIMING" val="|4.5|5|5.6|81"/>
</p:tagLst>
</file>

<file path=ppt/tags/tag3.xml><?xml version="1.0" encoding="utf-8"?>
<p:tagLst xmlns:a="http://schemas.openxmlformats.org/drawingml/2006/main" xmlns:r="http://schemas.openxmlformats.org/officeDocument/2006/relationships" xmlns:p="http://schemas.openxmlformats.org/presentationml/2006/main">
  <p:tag name="TIMING" val="|15.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cmpd="sng">
          <a:solidFill>
            <a:schemeClr val="accent2"/>
          </a:solidFill>
          <a:headEnd type="none"/>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Exhibit">
      <a:majorFont>
        <a:latin typeface="Corbel"/>
        <a:ea typeface=""/>
        <a:cs typeface=""/>
        <a:font script="Jpan" typeface="メイリオ"/>
      </a:majorFont>
      <a:minorFont>
        <a:latin typeface="Corbel"/>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headEnd type="none" w="med" len="med"/>
          <a:tailEnd type="none"/>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headEnd type="none" w="med" len="med"/>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800" dirty="0" smtClean="0">
            <a:latin typeface="Gill Sans Light"/>
            <a:cs typeface="Gill Sans Ligh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36490</TotalTime>
  <Words>2984</Words>
  <Application>Microsoft Macintosh PowerPoint</Application>
  <PresentationFormat>On-screen Show (4:3)</PresentationFormat>
  <Paragraphs>481</Paragraphs>
  <Slides>25</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Office Theme</vt:lpstr>
      <vt:lpstr>1_Office Theme</vt:lpstr>
      <vt:lpstr>2_Office Theme</vt:lpstr>
      <vt:lpstr>4_Office Theme</vt:lpstr>
      <vt:lpstr>Visio</vt:lpstr>
      <vt:lpstr>Making Cellular Networks Scalable and Flexible </vt:lpstr>
      <vt:lpstr>LTE Cellular Network Architecture</vt:lpstr>
      <vt:lpstr>PART I: Radio Access Networks</vt:lpstr>
      <vt:lpstr>Dense and Chaotic Deployments</vt:lpstr>
      <vt:lpstr>Problems</vt:lpstr>
      <vt:lpstr>SoftRAN: Big Base Station Abstraction</vt:lpstr>
      <vt:lpstr>Radio Resource Allocation</vt:lpstr>
      <vt:lpstr>SoftRAN: SDN Approach to RAN</vt:lpstr>
      <vt:lpstr>SoftRAN: SDN Approach to RAN</vt:lpstr>
      <vt:lpstr>SoftRAN Architecture Summary</vt:lpstr>
      <vt:lpstr>RadioVisor Design</vt:lpstr>
      <vt:lpstr>Summary</vt:lpstr>
      <vt:lpstr>PART II: Cellular Core Networks</vt:lpstr>
      <vt:lpstr>LTE Cellular Network Architecture</vt:lpstr>
      <vt:lpstr>Cellular core networks are not flexible</vt:lpstr>
      <vt:lpstr>SoftCell Overview</vt:lpstr>
      <vt:lpstr>SoftCell Design Goal</vt:lpstr>
      <vt:lpstr>SoftCell Design</vt:lpstr>
      <vt:lpstr>Summary</vt:lpstr>
      <vt:lpstr>PART III: Cellular WAN</vt:lpstr>
      <vt:lpstr>LTE Cellular Network Architecture</vt:lpstr>
      <vt:lpstr>Current Mobile WANs</vt:lpstr>
      <vt:lpstr>SoftMoW Solution</vt:lpstr>
      <vt:lpstr>Conclusion and Future 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856</cp:revision>
  <dcterms:created xsi:type="dcterms:W3CDTF">2011-08-08T23:13:16Z</dcterms:created>
  <dcterms:modified xsi:type="dcterms:W3CDTF">2014-11-12T18:37:07Z</dcterms:modified>
</cp:coreProperties>
</file>