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54" r:id="rId2"/>
    <p:sldId id="1006" r:id="rId3"/>
    <p:sldId id="1007" r:id="rId4"/>
    <p:sldId id="984" r:id="rId5"/>
    <p:sldId id="985" r:id="rId6"/>
    <p:sldId id="986" r:id="rId7"/>
    <p:sldId id="838" r:id="rId8"/>
    <p:sldId id="1011" r:id="rId9"/>
    <p:sldId id="1010" r:id="rId10"/>
    <p:sldId id="1012" r:id="rId11"/>
    <p:sldId id="948" r:id="rId12"/>
    <p:sldId id="100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B60000"/>
    <a:srgbClr val="E9F0F8"/>
    <a:srgbClr val="B7D3ED"/>
    <a:srgbClr val="FF0000"/>
    <a:srgbClr val="851E5E"/>
    <a:srgbClr val="D65828"/>
    <a:srgbClr val="D4DF48"/>
    <a:srgbClr val="003399"/>
    <a:srgbClr val="83A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1" autoAdjust="0"/>
    <p:restoredTop sz="73345" autoAdjust="0"/>
  </p:normalViewPr>
  <p:slideViewPr>
    <p:cSldViewPr snapToObjects="1">
      <p:cViewPr varScale="1">
        <p:scale>
          <a:sx n="68" d="100"/>
          <a:sy n="68" d="100"/>
        </p:scale>
        <p:origin x="-2496" y="-120"/>
      </p:cViewPr>
      <p:guideLst>
        <p:guide orient="horz" pos="3744"/>
        <p:guide pos="4703"/>
      </p:guideLst>
    </p:cSldViewPr>
  </p:slideViewPr>
  <p:outlineViewPr>
    <p:cViewPr>
      <p:scale>
        <a:sx n="33" d="100"/>
        <a:sy n="33" d="100"/>
      </p:scale>
      <p:origin x="18" y="11934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6275D6-2DF8-4EB2-96BD-F2DA9EED8238}" type="datetime1">
              <a:rPr lang="en-US" altLang="zh-TW"/>
              <a:pPr>
                <a:defRPr/>
              </a:pPr>
              <a:t>11/12/14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35AB1F9-F1A2-43DE-832B-D461C5AC4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6540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0E4BD1-029F-4067-A0D4-6BAC5129BD24}" type="datetime1">
              <a:rPr lang="en-US" altLang="zh-TW"/>
              <a:pPr>
                <a:defRPr/>
              </a:pPr>
              <a:t>11/12/14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8CF96F8-6369-4E13-8423-B30F09A818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792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aseline="0" dirty="0" smtClean="0"/>
              <a:t>I am bring a problem for mobile measurement infrastructure. </a:t>
            </a:r>
          </a:p>
          <a:p>
            <a:pPr eaLnBrk="1" hangingPunct="1">
              <a:spcBef>
                <a:spcPct val="0"/>
              </a:spcBef>
            </a:pPr>
            <a:endParaRPr lang="en-US" altLang="zh-TW" baseline="0" dirty="0" smtClean="0"/>
          </a:p>
          <a:p>
            <a:pPr eaLnBrk="1" hangingPunct="1">
              <a:spcBef>
                <a:spcPct val="0"/>
              </a:spcBef>
            </a:pPr>
            <a:endParaRPr lang="zh-TW" altLang="zh-TW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224CA63-1C83-49C6-B8E6-4844FAFCBC55}" type="slidenum">
              <a:rPr lang="en-US" altLang="zh-TW" smtClean="0"/>
              <a:pPr>
                <a:defRPr/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PV: Not a new problem.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32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1min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salient feature of its design is its control-plane protocols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The control plane </a:t>
            </a:r>
            <a:r>
              <a:rPr lang="en-US" baseline="0" dirty="0" smtClean="0"/>
              <a:t>provides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critical functions like radio resource management, mobility support, voice/data service etc.</a:t>
            </a:r>
          </a:p>
          <a:p>
            <a:endParaRPr lang="en-US" dirty="0" smtClean="0"/>
          </a:p>
          <a:p>
            <a:r>
              <a:rPr lang="en-US" dirty="0" smtClean="0"/>
              <a:t>Similar</a:t>
            </a:r>
            <a:r>
              <a:rPr lang="en-US" baseline="0" dirty="0" smtClean="0"/>
              <a:t> to the Internet, these functions are also organized as a layered protocol stack.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radio resource control (RRC) manages radio resources and help route signaling messages.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mobility management layer resides over RRC, which provides location update and mobility support for call/data sessions.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connectivity management layer is responsible for creating and mandating voice calls and data sessions.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94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it is more complex for two reasons. First, the cellular network control plane should regulate both the packet switching and circuit switching domain. Due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historical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reasons,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to adopt to different domains, a similar function can be realized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in multiple signaling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protocols from different domains.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94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Second, the control plane need operate</a:t>
            </a:r>
            <a:r>
              <a:rPr lang="en-US" baseline="0" dirty="0" smtClean="0"/>
              <a:t> both 3G and 4G system. With incremental deployment, hybrid 3G/4G operation is very common today. The users can easily experience 3G/4G switching due to mobility.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94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1min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protocol implements a single function. To offer vital 3G/4G utilities, these signaling protocols should work together and communicate with each other.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control plane protocol interactions span in three dimensions, cross-layer/domain/system. </a:t>
            </a:r>
          </a:p>
          <a:p>
            <a:endParaRPr lang="en-US" baseline="0" dirty="0" smtClean="0"/>
          </a:p>
          <a:p>
            <a:r>
              <a:rPr lang="en-US" dirty="0" smtClean="0"/>
              <a:t>As a mature</a:t>
            </a:r>
            <a:r>
              <a:rPr lang="en-US" baseline="0" dirty="0" smtClean="0"/>
              <a:t> system, each signaling protocol may be well designed and tested.  </a:t>
            </a:r>
          </a:p>
          <a:p>
            <a:r>
              <a:rPr lang="en-US" baseline="0" dirty="0" smtClean="0"/>
              <a:t>But the question is: how well would protocol interaction behave?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is not guaranteed today, even though single protocol has been largely justified.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exactly we focus on in this 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work, we aim to explore whether there are any problematic interactions between signaling protocols.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747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not an easy task, and there are two challenges. </a:t>
            </a:r>
          </a:p>
          <a:p>
            <a:endParaRPr lang="en-US" dirty="0" smtClean="0"/>
          </a:p>
          <a:p>
            <a:r>
              <a:rPr lang="en-US" dirty="0" smtClean="0"/>
              <a:t>First, each</a:t>
            </a:r>
            <a:r>
              <a:rPr lang="en-US" baseline="0" dirty="0" smtClean="0"/>
              <a:t> dimension of protocol interaction includes very common usage scenarios. </a:t>
            </a:r>
          </a:p>
          <a:p>
            <a:r>
              <a:rPr lang="en-US" baseline="0" dirty="0" smtClean="0"/>
              <a:t>Functions between different layers should communicate with each other. </a:t>
            </a:r>
          </a:p>
          <a:p>
            <a:r>
              <a:rPr lang="en-US" baseline="0" dirty="0" smtClean="0"/>
              <a:t>Voice and data can be concurrently used, so both domains may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interact. </a:t>
            </a:r>
          </a:p>
          <a:p>
            <a:r>
              <a:rPr lang="en-US" baseline="0" dirty="0" smtClean="0"/>
              <a:t>3G/4G switching is so common in practice due to mobility and hybrid operation.</a:t>
            </a:r>
          </a:p>
          <a:p>
            <a:r>
              <a:rPr lang="en-US" baseline="0" dirty="0" smtClean="0"/>
              <a:t>Simply testing one layer, domain or system cannot uncover all the problems.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the troublesome interactions can be caused by two reasons. </a:t>
            </a:r>
          </a:p>
          <a:p>
            <a:r>
              <a:rPr lang="en-US" baseline="0" dirty="0" smtClean="0"/>
              <a:t>They can be rooted in the 3GPP standards, such that every implementation and operation will be affected. </a:t>
            </a:r>
          </a:p>
          <a:p>
            <a:r>
              <a:rPr lang="en-US" baseline="0" dirty="0" smtClean="0"/>
              <a:t>They can also be from some carriers’ specific improper operation practice, or implementation bugs. 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unveil their root causes, single-type test may not offer sufficient information to tell if it is an design defect, or operation slip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Moreover, in practice the cellular core network is largely a closed system to research community, so limited information can be leveraged.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96F8-6369-4E13-8423-B30F09A818F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32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3E7C6-B427-417A-8E1C-54D12DE965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484E-B667-42D8-809B-46754E3426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13BD3A9-FBEB-4595-AAAD-5AF7777BFF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46E6-45B6-4537-94FA-2FF954FD44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614D-589D-42B0-BE25-1204C02308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8C26-6E71-4F2D-9B97-7FA487CE8D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150FE2-7CE4-4CB3-815D-1A7D8E140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A608-AC20-4EA8-8D23-120A2952D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zh-TW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6BB5E7A-2D20-4386-8CA3-E464D4723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8.emf"/><Relationship Id="rId6" Type="http://schemas.openxmlformats.org/officeDocument/2006/relationships/image" Target="../media/image10.png"/><Relationship Id="rId7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1600200"/>
            <a:ext cx="8839200" cy="2057400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Protocol</a:t>
            </a:r>
            <a:r>
              <a:rPr lang="zh-CN" altLang="en-US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Verification</a:t>
            </a:r>
            <a:r>
              <a:rPr lang="zh-CN" altLang="en-US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for</a:t>
            </a:r>
            <a:r>
              <a:rPr lang="zh-CN" altLang="en-US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Cellular</a:t>
            </a:r>
            <a:r>
              <a:rPr lang="zh-CN" altLang="en-US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Networks</a:t>
            </a:r>
            <a:endParaRPr lang="en-US" altLang="zh-TW" sz="44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3" name="Subtitle 3"/>
          <p:cNvSpPr txBox="1">
            <a:spLocks/>
          </p:cNvSpPr>
          <p:nvPr/>
        </p:nvSpPr>
        <p:spPr bwMode="auto">
          <a:xfrm>
            <a:off x="685800" y="4038600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zh-CN" altLang="zh-CN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Chunyi</a:t>
            </a:r>
            <a:r>
              <a:rPr lang="zh-CN" alt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Peng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Ohio State University</a:t>
            </a:r>
          </a:p>
          <a:p>
            <a:pPr algn="ctr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US" altLang="zh-CN" sz="2400" b="1" baseline="30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US" altLang="zh-CN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en-US" altLang="zh-TW" sz="2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616987"/>
            <a:ext cx="1238389" cy="12410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13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#3: Intra- and Inter-PV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Protocol Verification</a:t>
            </a:r>
          </a:p>
          <a:p>
            <a:r>
              <a:rPr lang="en-US" dirty="0" smtClean="0"/>
              <a:t>Intra-protocol operations</a:t>
            </a:r>
          </a:p>
          <a:p>
            <a:r>
              <a:rPr lang="en-US" dirty="0" smtClean="0"/>
              <a:t>Inter-protocol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3246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C484E-B667-42D8-809B-46754E3426F1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0" y="4680084"/>
            <a:ext cx="267167" cy="816496"/>
          </a:xfrm>
          <a:custGeom>
            <a:avLst/>
            <a:gdLst>
              <a:gd name="connsiteX0" fmla="*/ 419567 w 419567"/>
              <a:gd name="connsiteY0" fmla="*/ 0 h 816496"/>
              <a:gd name="connsiteX1" fmla="*/ 0 w 419567"/>
              <a:gd name="connsiteY1" fmla="*/ 430928 h 816496"/>
              <a:gd name="connsiteX2" fmla="*/ 419567 w 419567"/>
              <a:gd name="connsiteY2" fmla="*/ 816496 h 8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67" h="816496">
                <a:moveTo>
                  <a:pt x="419567" y="0"/>
                </a:moveTo>
                <a:cubicBezTo>
                  <a:pt x="209783" y="147422"/>
                  <a:pt x="0" y="294845"/>
                  <a:pt x="0" y="430928"/>
                </a:cubicBezTo>
                <a:cubicBezTo>
                  <a:pt x="0" y="567011"/>
                  <a:pt x="419567" y="816496"/>
                  <a:pt x="419567" y="816496"/>
                </a:cubicBezTo>
              </a:path>
            </a:pathLst>
          </a:custGeom>
          <a:ln w="57150" cmpd="sng">
            <a:solidFill>
              <a:srgbClr val="00339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圓角矩形 18"/>
          <p:cNvSpPr/>
          <p:nvPr/>
        </p:nvSpPr>
        <p:spPr>
          <a:xfrm>
            <a:off x="1800352" y="5867400"/>
            <a:ext cx="3632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Radio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Reso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urce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Control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矩形 17"/>
          <p:cNvSpPr/>
          <p:nvPr/>
        </p:nvSpPr>
        <p:spPr>
          <a:xfrm>
            <a:off x="1825752" y="4419600"/>
            <a:ext cx="1727200" cy="1390197"/>
          </a:xfrm>
          <a:prstGeom prst="rect">
            <a:avLst/>
          </a:prstGeom>
          <a:noFill/>
          <a:ln w="28575">
            <a:solidFill>
              <a:srgbClr val="003399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9" name="圓角矩形 18"/>
          <p:cNvSpPr/>
          <p:nvPr/>
        </p:nvSpPr>
        <p:spPr>
          <a:xfrm>
            <a:off x="1876552" y="5181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0" name="圓角矩形 18"/>
          <p:cNvSpPr/>
          <p:nvPr/>
        </p:nvSpPr>
        <p:spPr>
          <a:xfrm>
            <a:off x="1876552" y="44958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cxnSp>
        <p:nvCxnSpPr>
          <p:cNvPr id="11" name="直線接點 13"/>
          <p:cNvCxnSpPr/>
          <p:nvPr/>
        </p:nvCxnSpPr>
        <p:spPr>
          <a:xfrm>
            <a:off x="3629152" y="3881735"/>
            <a:ext cx="0" cy="19913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7"/>
          <p:cNvSpPr/>
          <p:nvPr/>
        </p:nvSpPr>
        <p:spPr>
          <a:xfrm>
            <a:off x="3705352" y="4419600"/>
            <a:ext cx="1727200" cy="13901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3705352" y="3881735"/>
            <a:ext cx="17272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14" name="圓角矩形 18"/>
          <p:cNvSpPr/>
          <p:nvPr/>
        </p:nvSpPr>
        <p:spPr>
          <a:xfrm>
            <a:off x="3756152" y="5181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圓角矩形 18"/>
          <p:cNvSpPr/>
          <p:nvPr/>
        </p:nvSpPr>
        <p:spPr>
          <a:xfrm>
            <a:off x="3756152" y="44958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6" name="直線接點 13"/>
          <p:cNvCxnSpPr/>
          <p:nvPr/>
        </p:nvCxnSpPr>
        <p:spPr>
          <a:xfrm>
            <a:off x="5511800" y="3581400"/>
            <a:ext cx="0" cy="2971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7"/>
          <p:cNvSpPr/>
          <p:nvPr/>
        </p:nvSpPr>
        <p:spPr>
          <a:xfrm>
            <a:off x="5588000" y="4419600"/>
            <a:ext cx="1727200" cy="1390197"/>
          </a:xfrm>
          <a:prstGeom prst="rect">
            <a:avLst/>
          </a:prstGeom>
          <a:noFill/>
          <a:ln w="28575">
            <a:solidFill>
              <a:srgbClr val="1B802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18" name="TextBox 60"/>
          <p:cNvSpPr txBox="1"/>
          <p:nvPr/>
        </p:nvSpPr>
        <p:spPr>
          <a:xfrm>
            <a:off x="5588000" y="3881735"/>
            <a:ext cx="1727200" cy="461665"/>
          </a:xfrm>
          <a:prstGeom prst="rect">
            <a:avLst/>
          </a:prstGeom>
          <a:solidFill>
            <a:srgbClr val="1B8026"/>
          </a:solidFill>
          <a:ln>
            <a:solidFill>
              <a:srgbClr val="1B802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638800" y="5181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20" name="圓角矩形 18"/>
          <p:cNvSpPr/>
          <p:nvPr/>
        </p:nvSpPr>
        <p:spPr>
          <a:xfrm>
            <a:off x="5638800" y="44958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21" name="圓角矩形 18"/>
          <p:cNvSpPr/>
          <p:nvPr/>
        </p:nvSpPr>
        <p:spPr>
          <a:xfrm>
            <a:off x="5635752" y="5867400"/>
            <a:ext cx="16510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RRC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22" name="TextBox 60"/>
          <p:cNvSpPr txBox="1"/>
          <p:nvPr/>
        </p:nvSpPr>
        <p:spPr>
          <a:xfrm>
            <a:off x="1825752" y="3881735"/>
            <a:ext cx="1727200" cy="461665"/>
          </a:xfrm>
          <a:prstGeom prst="rect">
            <a:avLst/>
          </a:prstGeom>
          <a:solidFill>
            <a:srgbClr val="003399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CS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4352" y="633478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3G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67552" y="633478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4G</a:t>
            </a:r>
            <a:endParaRPr lang="en-US" sz="2800" b="1" dirty="0"/>
          </a:p>
        </p:txBody>
      </p:sp>
      <p:sp>
        <p:nvSpPr>
          <p:cNvPr id="25" name="Freeform 24"/>
          <p:cNvSpPr/>
          <p:nvPr/>
        </p:nvSpPr>
        <p:spPr>
          <a:xfrm>
            <a:off x="1524000" y="5572780"/>
            <a:ext cx="267167" cy="609600"/>
          </a:xfrm>
          <a:custGeom>
            <a:avLst/>
            <a:gdLst>
              <a:gd name="connsiteX0" fmla="*/ 419567 w 419567"/>
              <a:gd name="connsiteY0" fmla="*/ 0 h 816496"/>
              <a:gd name="connsiteX1" fmla="*/ 0 w 419567"/>
              <a:gd name="connsiteY1" fmla="*/ 430928 h 816496"/>
              <a:gd name="connsiteX2" fmla="*/ 419567 w 419567"/>
              <a:gd name="connsiteY2" fmla="*/ 816496 h 8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67" h="816496">
                <a:moveTo>
                  <a:pt x="419567" y="0"/>
                </a:moveTo>
                <a:cubicBezTo>
                  <a:pt x="209783" y="147422"/>
                  <a:pt x="0" y="294845"/>
                  <a:pt x="0" y="430928"/>
                </a:cubicBezTo>
                <a:cubicBezTo>
                  <a:pt x="0" y="567011"/>
                  <a:pt x="419567" y="816496"/>
                  <a:pt x="419567" y="816496"/>
                </a:cubicBezTo>
              </a:path>
            </a:pathLst>
          </a:custGeom>
          <a:ln w="57150" cmpd="sng">
            <a:solidFill>
              <a:srgbClr val="00339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2524222" y="3478720"/>
            <a:ext cx="1905059" cy="351547"/>
          </a:xfrm>
          <a:custGeom>
            <a:avLst/>
            <a:gdLst>
              <a:gd name="connsiteX0" fmla="*/ 0 w 1905059"/>
              <a:gd name="connsiteY0" fmla="*/ 0 h 351547"/>
              <a:gd name="connsiteX1" fmla="*/ 941190 w 1905059"/>
              <a:gd name="connsiteY1" fmla="*/ 351547 h 351547"/>
              <a:gd name="connsiteX2" fmla="*/ 1905059 w 1905059"/>
              <a:gd name="connsiteY2" fmla="*/ 0 h 3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59" h="351547">
                <a:moveTo>
                  <a:pt x="0" y="0"/>
                </a:moveTo>
                <a:cubicBezTo>
                  <a:pt x="311840" y="175773"/>
                  <a:pt x="623680" y="351547"/>
                  <a:pt x="941190" y="351547"/>
                </a:cubicBezTo>
                <a:cubicBezTo>
                  <a:pt x="1258700" y="351547"/>
                  <a:pt x="1905059" y="0"/>
                  <a:pt x="1905059" y="0"/>
                </a:cubicBezTo>
              </a:path>
            </a:pathLst>
          </a:custGeom>
          <a:ln w="571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800000">
            <a:off x="4635470" y="3478720"/>
            <a:ext cx="1905059" cy="351547"/>
          </a:xfrm>
          <a:custGeom>
            <a:avLst/>
            <a:gdLst>
              <a:gd name="connsiteX0" fmla="*/ 0 w 1905059"/>
              <a:gd name="connsiteY0" fmla="*/ 0 h 351547"/>
              <a:gd name="connsiteX1" fmla="*/ 941190 w 1905059"/>
              <a:gd name="connsiteY1" fmla="*/ 351547 h 351547"/>
              <a:gd name="connsiteX2" fmla="*/ 1905059 w 1905059"/>
              <a:gd name="connsiteY2" fmla="*/ 0 h 3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59" h="351547">
                <a:moveTo>
                  <a:pt x="0" y="0"/>
                </a:moveTo>
                <a:cubicBezTo>
                  <a:pt x="311840" y="175773"/>
                  <a:pt x="623680" y="351547"/>
                  <a:pt x="941190" y="351547"/>
                </a:cubicBezTo>
                <a:cubicBezTo>
                  <a:pt x="1258700" y="351547"/>
                  <a:pt x="1905059" y="0"/>
                  <a:pt x="1905059" y="0"/>
                </a:cubicBezTo>
              </a:path>
            </a:pathLst>
          </a:custGeom>
          <a:ln w="57150" cmpd="sng"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757" y="4267200"/>
            <a:ext cx="182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cross-layer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64203" y="3368602"/>
            <a:ext cx="2202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cross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-domain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7000" y="3368602"/>
            <a:ext cx="2169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8000"/>
                </a:solidFill>
              </a:rPr>
              <a:t>cross</a:t>
            </a:r>
            <a:r>
              <a:rPr lang="en-US" altLang="zh-CN" sz="2400" b="1" dirty="0" smtClean="0">
                <a:solidFill>
                  <a:srgbClr val="008000"/>
                </a:solidFill>
              </a:rPr>
              <a:t>-system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GPP_TM_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37543"/>
            <a:ext cx="1007480" cy="586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 smtClean="0"/>
              <a:t>Rich Protocol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en-US" dirty="0"/>
              <a:t>Complex interactions in common </a:t>
            </a:r>
            <a:r>
              <a:rPr lang="en-US" dirty="0" smtClean="0"/>
              <a:t>scenarios</a:t>
            </a:r>
          </a:p>
          <a:p>
            <a:pPr lvl="1"/>
            <a:r>
              <a:rPr lang="en-US" dirty="0"/>
              <a:t>Inevitable interplay between radio, mobility, data/voice</a:t>
            </a:r>
          </a:p>
          <a:p>
            <a:pPr lvl="1"/>
            <a:r>
              <a:rPr lang="en-US" dirty="0" smtClean="0"/>
              <a:t>Concurrent voice and data use</a:t>
            </a:r>
          </a:p>
          <a:p>
            <a:pPr lvl="1"/>
            <a:r>
              <a:rPr lang="en-US" dirty="0"/>
              <a:t>3G/4G switch due to hybrid deployment, mobility, voice</a:t>
            </a:r>
          </a:p>
          <a:p>
            <a:r>
              <a:rPr lang="en-US" dirty="0" smtClean="0"/>
              <a:t>Two causes of problematic interactions</a:t>
            </a:r>
          </a:p>
          <a:p>
            <a:pPr lvl="1"/>
            <a:r>
              <a:rPr lang="en-US" dirty="0" smtClean="0"/>
              <a:t>Design defects</a:t>
            </a:r>
          </a:p>
          <a:p>
            <a:pPr lvl="1"/>
            <a:r>
              <a:rPr lang="en-US" dirty="0" smtClean="0"/>
              <a:t>Operation/Implementation </a:t>
            </a:r>
          </a:p>
          <a:p>
            <a:pPr marL="366713" lvl="1" indent="0">
              <a:buNone/>
            </a:pPr>
            <a:r>
              <a:rPr lang="en-US" dirty="0" smtClean="0"/>
              <a:t>slips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16" y="4224454"/>
            <a:ext cx="4397583" cy="2633546"/>
          </a:xfrm>
          <a:prstGeom prst="rect">
            <a:avLst/>
          </a:prstGeom>
        </p:spPr>
      </p:pic>
      <p:pic>
        <p:nvPicPr>
          <p:cNvPr id="7" name="Picture 6" descr="mis-configuration-225x300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47733"/>
            <a:ext cx="1028700" cy="1371600"/>
          </a:xfrm>
          <a:prstGeom prst="rect">
            <a:avLst/>
          </a:prstGeom>
        </p:spPr>
      </p:pic>
      <p:sp>
        <p:nvSpPr>
          <p:cNvPr id="8" name="圓角矩形 4"/>
          <p:cNvSpPr/>
          <p:nvPr/>
        </p:nvSpPr>
        <p:spPr>
          <a:xfrm>
            <a:off x="0" y="2209800"/>
            <a:ext cx="9143999" cy="1430867"/>
          </a:xfrm>
          <a:prstGeom prst="roundRect">
            <a:avLst/>
          </a:prstGeom>
          <a:solidFill>
            <a:srgbClr val="D4DF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Diagnosis over one layer/domain/system is </a:t>
            </a:r>
          </a:p>
          <a:p>
            <a:pPr algn="ctr"/>
            <a:r>
              <a:rPr lang="en-US" altLang="zh-TW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insufficient</a:t>
            </a:r>
            <a:endParaRPr lang="zh-TW" altLang="en-US" sz="3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圓角矩形 4"/>
          <p:cNvSpPr/>
          <p:nvPr/>
        </p:nvSpPr>
        <p:spPr>
          <a:xfrm>
            <a:off x="-76200" y="4207934"/>
            <a:ext cx="4746416" cy="1888066"/>
          </a:xfrm>
          <a:prstGeom prst="roundRect">
            <a:avLst/>
          </a:prstGeom>
          <a:solidFill>
            <a:srgbClr val="D4DF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Single-type test fails to unveil both issues</a:t>
            </a:r>
            <a:endParaRPr lang="zh-TW" altLang="en-US" sz="3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86400" y="5410200"/>
            <a:ext cx="1447800" cy="0"/>
            <a:chOff x="5486400" y="5410200"/>
            <a:chExt cx="1447800" cy="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86400" y="5410200"/>
              <a:ext cx="3810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324600" y="5410200"/>
              <a:ext cx="6096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486400" y="4734413"/>
            <a:ext cx="1558766" cy="413320"/>
            <a:chOff x="5486400" y="4734413"/>
            <a:chExt cx="1558766" cy="4133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486400" y="5147733"/>
              <a:ext cx="381000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4734413"/>
              <a:ext cx="796766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257583" y="4734413"/>
              <a:ext cx="0" cy="294787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257800" y="5715000"/>
            <a:ext cx="1330930" cy="905053"/>
            <a:chOff x="5257800" y="5715000"/>
            <a:chExt cx="1330930" cy="90505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2578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486400" y="6400800"/>
              <a:ext cx="457200" cy="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324600" y="6391453"/>
              <a:ext cx="264130" cy="2286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1722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02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2"/>
    </mc:Choice>
    <mc:Fallback xmlns="">
      <p:transition spd="slow" advTm="60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Many Topics remain: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PV Methodology for Cellular Networks</a:t>
            </a:r>
          </a:p>
          <a:p>
            <a:r>
              <a:rPr lang="en-US" dirty="0" smtClean="0"/>
              <a:t>(in)Validation of Results</a:t>
            </a:r>
          </a:p>
          <a:p>
            <a:r>
              <a:rPr lang="en-US" dirty="0" smtClean="0"/>
              <a:t>Software Tools for Automated Verification</a:t>
            </a:r>
          </a:p>
          <a:p>
            <a:r>
              <a:rPr lang="en-US" dirty="0" smtClean="0"/>
              <a:t>Verification for “Results from Protocol Verification Research”</a:t>
            </a:r>
          </a:p>
          <a:p>
            <a:pPr lvl="1"/>
            <a:r>
              <a:rPr lang="en-US" dirty="0" smtClean="0"/>
              <a:t>Needs community </a:t>
            </a:r>
            <a:r>
              <a:rPr lang="en-US" dirty="0" err="1" smtClean="0"/>
              <a:t>testbed</a:t>
            </a:r>
            <a:r>
              <a:rPr lang="en-US" dirty="0" smtClean="0"/>
              <a:t> and data archive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We are still at starting stage of PV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52400" y="64008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50FE2-7CE4-4CB3-815D-1A7D8E1405C0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Protocol Verification is Gaining Momentum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50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Protocol verification for the Internet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Since 1990s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Single protocol with implementation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E.g., [Cohrs’89, SIGCOMM], 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Holzmann’91], [Smith’96],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TCP [NSDI’04], Routing[SIGCOMM’05], …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Emerging techniques for network verification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E.g., Anteater [SIGCOMM’11], Head Space Analysis[NSDI’12], NICE [NSDI’12], Alloy[SIGCOMM’13],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NetCheck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[NSDI’14], Software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Dataplane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[NSDI’14] …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Calibri"/>
              </a:rPr>
              <a:t>Largely unexplored territory in cellular networks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Few efforts, e.g., 2G handoff [Orava’92], Authentication [Tang’13]</a:t>
            </a:r>
          </a:p>
          <a:p>
            <a:pPr marL="639763" marR="0" lvl="1" indent="-27305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52400" y="14239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C484E-B667-42D8-809B-46754E3426F1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for PV in Cellular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Historically, cellular network protocols did not go through rigorous screening by the research community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Cellular Protocol Characteristics</a:t>
            </a:r>
          </a:p>
          <a:p>
            <a:r>
              <a:rPr lang="en-US" dirty="0" smtClean="0"/>
              <a:t>Technical Challenges</a:t>
            </a:r>
          </a:p>
          <a:p>
            <a:r>
              <a:rPr lang="en-US" dirty="0" smtClean="0"/>
              <a:t>Key Research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</a:rPr>
              <a:t>Many Protocols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for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Cellular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Networks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" name="圓角矩形 18"/>
          <p:cNvSpPr/>
          <p:nvPr/>
        </p:nvSpPr>
        <p:spPr>
          <a:xfrm>
            <a:off x="4645152" y="34774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Radio Resource Control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(RRC)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0" name="圓角矩形 18"/>
          <p:cNvSpPr/>
          <p:nvPr/>
        </p:nvSpPr>
        <p:spPr>
          <a:xfrm>
            <a:off x="4645152" y="27916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Mobility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Management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(MM)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1" name="圓角矩形 18"/>
          <p:cNvSpPr/>
          <p:nvPr/>
        </p:nvSpPr>
        <p:spPr>
          <a:xfrm>
            <a:off x="4645152" y="21058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Connectivity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Management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(CM)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84" name="Rectangle 83"/>
          <p:cNvSpPr/>
          <p:nvPr/>
        </p:nvSpPr>
        <p:spPr>
          <a:xfrm>
            <a:off x="4645152" y="4419600"/>
            <a:ext cx="1603248" cy="2151663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57" y="3412186"/>
            <a:ext cx="5007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 descr="C:\Users\Scottie\AppData\Local\Microsoft\Windows\INetCache\IE\1N0P4YL0\MC9003894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6144" y="2893684"/>
            <a:ext cx="705856" cy="456590"/>
          </a:xfrm>
          <a:prstGeom prst="rect">
            <a:avLst/>
          </a:prstGeom>
          <a:noFill/>
          <a:effectLst/>
        </p:spPr>
      </p:pic>
      <p:pic>
        <p:nvPicPr>
          <p:cNvPr id="91" name="Picture 7" descr="C:\Users\Scottie\AppData\Local\Microsoft\Windows\INetCache\IE\7SP1I8RV\MC90044201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5550" y="1964386"/>
            <a:ext cx="806450" cy="806450"/>
          </a:xfrm>
          <a:prstGeom prst="rect">
            <a:avLst/>
          </a:prstGeom>
          <a:noFill/>
          <a:effectLst/>
        </p:spPr>
      </p:pic>
      <p:pic>
        <p:nvPicPr>
          <p:cNvPr id="46" name="Picture 45" descr="arc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050312"/>
            <a:ext cx="4457700" cy="26733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075420" y="3015350"/>
            <a:ext cx="27432" cy="2743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33899" y="4191001"/>
            <a:ext cx="2246313" cy="2532662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33900" y="4097986"/>
            <a:ext cx="3314700" cy="2683814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60946"/>
            <a:ext cx="4191000" cy="4992253"/>
          </a:xfrm>
        </p:spPr>
        <p:txBody>
          <a:bodyPr/>
          <a:lstStyle/>
          <a:p>
            <a:pPr marL="366713" lvl="1" indent="0">
              <a:buNone/>
            </a:pPr>
            <a:r>
              <a:rPr lang="en-US" dirty="0" smtClean="0"/>
              <a:t>Control-plane protocols as an example</a:t>
            </a:r>
          </a:p>
          <a:p>
            <a:pPr marL="366713" lvl="1" indent="0">
              <a:buNone/>
            </a:pPr>
            <a:endParaRPr lang="en-US" dirty="0"/>
          </a:p>
          <a:p>
            <a:pPr marL="366713" lvl="1" indent="0">
              <a:buNone/>
            </a:pPr>
            <a:endParaRPr lang="en-US" dirty="0" smtClean="0"/>
          </a:p>
          <a:p>
            <a:pPr marL="366713" lvl="1" indent="0">
              <a:buNone/>
            </a:pPr>
            <a:endParaRPr lang="en-US" dirty="0" smtClean="0"/>
          </a:p>
          <a:p>
            <a:r>
              <a:rPr lang="en-US" dirty="0" smtClean="0"/>
              <a:t>Layered protocol stack</a:t>
            </a:r>
          </a:p>
        </p:txBody>
      </p:sp>
    </p:spTree>
    <p:extLst>
      <p:ext uri="{BB962C8B-B14F-4D97-AF65-F5344CB8AC3E}">
        <p14:creationId xmlns:p14="http://schemas.microsoft.com/office/powerpoint/2010/main" val="388574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8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</a:rPr>
              <a:t>Many Protocols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for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Cellular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Networks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" name="圓角矩形 18"/>
          <p:cNvSpPr/>
          <p:nvPr/>
        </p:nvSpPr>
        <p:spPr>
          <a:xfrm>
            <a:off x="4645152" y="34774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Radio Resource Control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(RRC)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0" name="圓角矩形 18"/>
          <p:cNvSpPr/>
          <p:nvPr/>
        </p:nvSpPr>
        <p:spPr>
          <a:xfrm>
            <a:off x="4645152" y="27916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Mobility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Management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(MM)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1" name="圓角矩形 18"/>
          <p:cNvSpPr/>
          <p:nvPr/>
        </p:nvSpPr>
        <p:spPr>
          <a:xfrm>
            <a:off x="4645152" y="2105894"/>
            <a:ext cx="4346448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Connectivity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Management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(CM)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57" y="3412186"/>
            <a:ext cx="5007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 descr="C:\Users\Scottie\AppData\Local\Microsoft\Windows\INetCache\IE\1N0P4YL0\MC9003894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6144" y="2893684"/>
            <a:ext cx="705856" cy="456590"/>
          </a:xfrm>
          <a:prstGeom prst="rect">
            <a:avLst/>
          </a:prstGeom>
          <a:noFill/>
          <a:effectLst/>
        </p:spPr>
      </p:pic>
      <p:pic>
        <p:nvPicPr>
          <p:cNvPr id="91" name="Picture 7" descr="C:\Users\Scottie\AppData\Local\Microsoft\Windows\INetCache\IE\7SP1I8RV\MC90044201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5550" y="1964386"/>
            <a:ext cx="806450" cy="806450"/>
          </a:xfrm>
          <a:prstGeom prst="rect">
            <a:avLst/>
          </a:prstGeom>
          <a:noFill/>
          <a:effectLst/>
        </p:spPr>
      </p:pic>
      <p:pic>
        <p:nvPicPr>
          <p:cNvPr id="46" name="Picture 45" descr="arc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050312"/>
            <a:ext cx="4457700" cy="26733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075420" y="3015350"/>
            <a:ext cx="27432" cy="2743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5152" y="4011013"/>
            <a:ext cx="1755648" cy="1785066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4011013"/>
            <a:ext cx="2743200" cy="902868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45643" y="1491829"/>
            <a:ext cx="3993557" cy="2546771"/>
            <a:chOff x="3581400" y="4186535"/>
            <a:chExt cx="3993557" cy="2546771"/>
          </a:xfrm>
        </p:grpSpPr>
        <p:sp>
          <p:nvSpPr>
            <p:cNvPr id="19" name="圓角矩形 18"/>
            <p:cNvSpPr/>
            <p:nvPr/>
          </p:nvSpPr>
          <p:spPr>
            <a:xfrm>
              <a:off x="3581400" y="6172200"/>
              <a:ext cx="3993557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003399"/>
                  </a:solidFill>
                  <a:latin typeface="Calibri" pitchFamily="34" charset="0"/>
                </a:rPr>
                <a:t>Radio Resourc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Calibri" pitchFamily="34" charset="0"/>
                </a:rPr>
                <a:t>e Control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Calibri" pitchFamily="34" charset="0"/>
                </a:rPr>
                <a:t>(RRC)</a:t>
              </a:r>
              <a:endParaRPr lang="zh-TW" alt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" name="矩形 17"/>
            <p:cNvSpPr/>
            <p:nvPr/>
          </p:nvSpPr>
          <p:spPr>
            <a:xfrm>
              <a:off x="3606800" y="4724400"/>
              <a:ext cx="1852693" cy="1390197"/>
            </a:xfrm>
            <a:prstGeom prst="rect">
              <a:avLst/>
            </a:prstGeom>
            <a:noFill/>
            <a:ln w="28575">
              <a:solidFill>
                <a:srgbClr val="003399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latin typeface="Calibri" pitchFamily="34" charset="0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>
              <a:off x="3606800" y="4186535"/>
              <a:ext cx="1852693" cy="461665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  <a:cs typeface="Arial Narrow"/>
                </a:rPr>
                <a:t>CS Domain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endParaRPr>
            </a:p>
          </p:txBody>
        </p:sp>
        <p:sp>
          <p:nvSpPr>
            <p:cNvPr id="23" name="圓角矩形 18"/>
            <p:cNvSpPr/>
            <p:nvPr/>
          </p:nvSpPr>
          <p:spPr>
            <a:xfrm>
              <a:off x="3657600" y="5486400"/>
              <a:ext cx="1741085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003399"/>
                  </a:solidFill>
                  <a:latin typeface="Calibri" pitchFamily="34" charset="0"/>
                </a:rPr>
                <a:t>MM</a:t>
              </a:r>
              <a:endParaRPr lang="zh-TW" altLang="en-US" sz="2400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4" name="圓角矩形 18"/>
            <p:cNvSpPr/>
            <p:nvPr/>
          </p:nvSpPr>
          <p:spPr>
            <a:xfrm>
              <a:off x="3657600" y="4800600"/>
              <a:ext cx="1741085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003399"/>
                  </a:solidFill>
                  <a:latin typeface="Calibri" pitchFamily="34" charset="0"/>
                </a:rPr>
                <a:t>CM</a:t>
              </a:r>
              <a:endParaRPr lang="zh-TW" altLang="en-US" sz="2400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5" name="矩形 17"/>
            <p:cNvSpPr/>
            <p:nvPr/>
          </p:nvSpPr>
          <p:spPr>
            <a:xfrm>
              <a:off x="5627285" y="4724400"/>
              <a:ext cx="1947672" cy="13901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latin typeface="Calibri" pitchFamily="34" charset="0"/>
              </a:endParaRPr>
            </a:p>
          </p:txBody>
        </p:sp>
        <p:sp>
          <p:nvSpPr>
            <p:cNvPr id="26" name="TextBox 60"/>
            <p:cNvSpPr txBox="1"/>
            <p:nvPr/>
          </p:nvSpPr>
          <p:spPr>
            <a:xfrm>
              <a:off x="5627285" y="4186535"/>
              <a:ext cx="194767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  <a:cs typeface="Arial Narrow"/>
                </a:rPr>
                <a:t>P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  <a:cs typeface="Arial Narrow"/>
                </a:rPr>
                <a:t>S Domain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endParaRPr>
            </a:p>
          </p:txBody>
        </p:sp>
        <p:sp>
          <p:nvSpPr>
            <p:cNvPr id="27" name="圓角矩形 18"/>
            <p:cNvSpPr/>
            <p:nvPr/>
          </p:nvSpPr>
          <p:spPr>
            <a:xfrm>
              <a:off x="5715000" y="5486400"/>
              <a:ext cx="1752600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FF0000"/>
                  </a:solidFill>
                  <a:latin typeface="Calibri" pitchFamily="34" charset="0"/>
                </a:rPr>
                <a:t>MM</a:t>
              </a:r>
              <a:endParaRPr lang="zh-TW" alt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8" name="圓角矩形 18"/>
            <p:cNvSpPr/>
            <p:nvPr/>
          </p:nvSpPr>
          <p:spPr>
            <a:xfrm>
              <a:off x="5715000" y="4800600"/>
              <a:ext cx="1752600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FF0000"/>
                  </a:solidFill>
                  <a:latin typeface="Calibri" pitchFamily="34" charset="0"/>
                </a:rPr>
                <a:t>CM</a:t>
              </a:r>
              <a:endParaRPr lang="zh-TW" alt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9" name="直線接點 13"/>
            <p:cNvCxnSpPr/>
            <p:nvPr/>
          </p:nvCxnSpPr>
          <p:spPr>
            <a:xfrm>
              <a:off x="5551085" y="4196078"/>
              <a:ext cx="0" cy="19913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645152" y="4888481"/>
            <a:ext cx="4498848" cy="88219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28600" y="1560946"/>
            <a:ext cx="4191000" cy="499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30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/>
                <a:ea typeface="MS PGothic" pitchFamily="34" charset="-128"/>
                <a:cs typeface="Times New Roman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/>
                <a:ea typeface="MS PGothic" pitchFamily="34" charset="-128"/>
                <a:cs typeface="Times New Roman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/>
                <a:ea typeface="MS PGothic" pitchFamily="34" charset="-128"/>
                <a:cs typeface="Times New Roman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/>
                <a:ea typeface="MS PGothic" pitchFamily="34" charset="-128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Font typeface="Wingdings 2" pitchFamily="18" charset="2"/>
              <a:buNone/>
            </a:pPr>
            <a:r>
              <a:rPr lang="en-US" dirty="0" smtClean="0"/>
              <a:t>Control-plane protocols as an example</a:t>
            </a:r>
          </a:p>
          <a:p>
            <a:pPr marL="366713" lvl="1" indent="0">
              <a:buFont typeface="Wingdings 2" pitchFamily="18" charset="2"/>
              <a:buNone/>
            </a:pPr>
            <a:endParaRPr lang="en-US" dirty="0" smtClean="0"/>
          </a:p>
          <a:p>
            <a:pPr marL="366713" lvl="1" indent="0">
              <a:buFont typeface="Wingdings 2" pitchFamily="18" charset="2"/>
              <a:buNone/>
            </a:pPr>
            <a:endParaRPr lang="en-US" dirty="0" smtClean="0"/>
          </a:p>
          <a:p>
            <a:pPr marL="366713" lvl="1" indent="0"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Layered protocol stack</a:t>
            </a:r>
          </a:p>
          <a:p>
            <a:r>
              <a:rPr lang="en-US" dirty="0" smtClean="0"/>
              <a:t>Spanning both CS and PS domains</a:t>
            </a:r>
          </a:p>
        </p:txBody>
      </p:sp>
    </p:spTree>
    <p:extLst>
      <p:ext uri="{BB962C8B-B14F-4D97-AF65-F5344CB8AC3E}">
        <p14:creationId xmlns:p14="http://schemas.microsoft.com/office/powerpoint/2010/main" val="4131940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</a:rPr>
              <a:t>Many Protocols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for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Cellular</a:t>
            </a:r>
            <a:r>
              <a:rPr lang="zh-CN" altLang="en-US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Networks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46" name="Picture 45" descr="ar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050312"/>
            <a:ext cx="4457700" cy="26733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075420" y="3015350"/>
            <a:ext cx="27432" cy="2743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5152" y="4011013"/>
            <a:ext cx="1755648" cy="1785066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4011013"/>
            <a:ext cx="2743200" cy="902868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91102" y="1447800"/>
            <a:ext cx="5000498" cy="2573986"/>
            <a:chOff x="3765550" y="1447800"/>
            <a:chExt cx="5000498" cy="2573986"/>
          </a:xfrm>
        </p:grpSpPr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18857" y="3412186"/>
              <a:ext cx="50074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" name="Picture 2" descr="C:\Users\Scottie\AppData\Local\Microsoft\Windows\INetCache\IE\1N0P4YL0\MC9003894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66144" y="2893684"/>
              <a:ext cx="705856" cy="456590"/>
            </a:xfrm>
            <a:prstGeom prst="rect">
              <a:avLst/>
            </a:prstGeom>
            <a:noFill/>
            <a:effectLst/>
          </p:spPr>
        </p:pic>
        <p:pic>
          <p:nvPicPr>
            <p:cNvPr id="91" name="Picture 7" descr="C:\Users\Scottie\AppData\Local\Microsoft\Windows\INetCache\IE\7SP1I8RV\MC900442018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65550" y="1964386"/>
              <a:ext cx="806450" cy="806450"/>
            </a:xfrm>
            <a:prstGeom prst="rect">
              <a:avLst/>
            </a:prstGeom>
            <a:noFill/>
            <a:effectLst/>
          </p:spPr>
        </p:pic>
        <p:grpSp>
          <p:nvGrpSpPr>
            <p:cNvPr id="18" name="Group 17"/>
            <p:cNvGrpSpPr/>
            <p:nvPr/>
          </p:nvGrpSpPr>
          <p:grpSpPr>
            <a:xfrm>
              <a:off x="4738963" y="1447800"/>
              <a:ext cx="4027085" cy="2546771"/>
              <a:chOff x="3581400" y="4186535"/>
              <a:chExt cx="4027085" cy="2546771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3581400" y="6172200"/>
                <a:ext cx="4027085" cy="5611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Radio Resourc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e Control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(RRC)</a:t>
                </a:r>
                <a:endParaRPr lang="zh-TW" alt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矩形 17"/>
              <p:cNvSpPr/>
              <p:nvPr/>
            </p:nvSpPr>
            <p:spPr>
              <a:xfrm>
                <a:off x="3606800" y="4724400"/>
                <a:ext cx="1852693" cy="1390197"/>
              </a:xfrm>
              <a:prstGeom prst="rect">
                <a:avLst/>
              </a:prstGeom>
              <a:noFill/>
              <a:ln w="28575">
                <a:solidFill>
                  <a:srgbClr val="003399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>
                  <a:latin typeface="Calibri" pitchFamily="34" charset="0"/>
                </a:endParaRPr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3606800" y="4186535"/>
                <a:ext cx="1852693" cy="461665"/>
              </a:xfrm>
              <a:prstGeom prst="rect">
                <a:avLst/>
              </a:prstGeom>
              <a:solidFill>
                <a:srgbClr val="003399"/>
              </a:solidFill>
              <a:ln>
                <a:solidFill>
                  <a:srgbClr val="0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Arial Narrow"/>
                  </a:rPr>
                  <a:t>CS Domain</a:t>
                </a:r>
                <a:endParaRPr lang="en-US" sz="2400" b="1" dirty="0">
                  <a:solidFill>
                    <a:schemeClr val="bg1"/>
                  </a:solidFill>
                  <a:latin typeface="Calibri" pitchFamily="34" charset="0"/>
                  <a:cs typeface="Arial Narrow"/>
                </a:endParaRPr>
              </a:p>
            </p:txBody>
          </p:sp>
          <p:sp>
            <p:nvSpPr>
              <p:cNvPr id="23" name="圓角矩形 18"/>
              <p:cNvSpPr/>
              <p:nvPr/>
            </p:nvSpPr>
            <p:spPr>
              <a:xfrm>
                <a:off x="3657600" y="5486400"/>
                <a:ext cx="1741085" cy="56110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MM</a:t>
                </a:r>
                <a:endParaRPr lang="zh-TW" altLang="en-US" sz="2400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圓角矩形 18"/>
              <p:cNvSpPr/>
              <p:nvPr/>
            </p:nvSpPr>
            <p:spPr>
              <a:xfrm>
                <a:off x="3657600" y="4800600"/>
                <a:ext cx="1741085" cy="5611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CM</a:t>
                </a:r>
                <a:endParaRPr lang="zh-TW" altLang="en-US" sz="2400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矩形 17"/>
              <p:cNvSpPr/>
              <p:nvPr/>
            </p:nvSpPr>
            <p:spPr>
              <a:xfrm>
                <a:off x="5627285" y="4724400"/>
                <a:ext cx="1947672" cy="13901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>
                  <a:latin typeface="Calibri" pitchFamily="34" charset="0"/>
                </a:endParaRPr>
              </a:p>
            </p:txBody>
          </p:sp>
          <p:sp>
            <p:nvSpPr>
              <p:cNvPr id="26" name="TextBox 60"/>
              <p:cNvSpPr txBox="1"/>
              <p:nvPr/>
            </p:nvSpPr>
            <p:spPr>
              <a:xfrm>
                <a:off x="5627285" y="4186535"/>
                <a:ext cx="1947672" cy="4616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itchFamily="34" charset="0"/>
                    <a:cs typeface="Arial Narrow"/>
                  </a:rPr>
                  <a:t>P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  <a:cs typeface="Arial Narrow"/>
                  </a:rPr>
                  <a:t>S Domain</a:t>
                </a:r>
                <a:endParaRPr lang="en-US" sz="2400" b="1" dirty="0">
                  <a:solidFill>
                    <a:schemeClr val="bg1"/>
                  </a:solidFill>
                  <a:latin typeface="Calibri" pitchFamily="34" charset="0"/>
                  <a:cs typeface="Arial Narrow"/>
                </a:endParaRPr>
              </a:p>
            </p:txBody>
          </p:sp>
          <p:sp>
            <p:nvSpPr>
              <p:cNvPr id="27" name="圓角矩形 18"/>
              <p:cNvSpPr/>
              <p:nvPr/>
            </p:nvSpPr>
            <p:spPr>
              <a:xfrm>
                <a:off x="5703485" y="5486400"/>
                <a:ext cx="1752600" cy="5611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MM</a:t>
                </a:r>
                <a:endParaRPr lang="zh-TW" alt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圓角矩形 18"/>
              <p:cNvSpPr/>
              <p:nvPr/>
            </p:nvSpPr>
            <p:spPr>
              <a:xfrm>
                <a:off x="5703485" y="4800600"/>
                <a:ext cx="1752600" cy="56110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CM</a:t>
                </a:r>
                <a:endParaRPr lang="zh-TW" alt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9" name="直線接點 13"/>
              <p:cNvCxnSpPr/>
              <p:nvPr/>
            </p:nvCxnSpPr>
            <p:spPr>
              <a:xfrm>
                <a:off x="5551085" y="4196078"/>
                <a:ext cx="0" cy="199136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4645152" y="4888481"/>
            <a:ext cx="4498848" cy="88219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5152" y="5796079"/>
            <a:ext cx="4498848" cy="1061921"/>
          </a:xfrm>
          <a:prstGeom prst="rect">
            <a:avLst/>
          </a:prstGeom>
          <a:solidFill>
            <a:srgbClr val="1B8026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340600" y="990600"/>
            <a:ext cx="1803400" cy="3114020"/>
            <a:chOff x="10693400" y="3762042"/>
            <a:chExt cx="1803400" cy="3114020"/>
          </a:xfrm>
        </p:grpSpPr>
        <p:cxnSp>
          <p:nvCxnSpPr>
            <p:cNvPr id="32" name="直線接點 13"/>
            <p:cNvCxnSpPr/>
            <p:nvPr/>
          </p:nvCxnSpPr>
          <p:spPr>
            <a:xfrm>
              <a:off x="10693400" y="3904262"/>
              <a:ext cx="0" cy="29718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17"/>
            <p:cNvSpPr/>
            <p:nvPr/>
          </p:nvSpPr>
          <p:spPr>
            <a:xfrm>
              <a:off x="10769600" y="4742462"/>
              <a:ext cx="1727200" cy="1390197"/>
            </a:xfrm>
            <a:prstGeom prst="rect">
              <a:avLst/>
            </a:prstGeom>
            <a:noFill/>
            <a:ln w="28575">
              <a:solidFill>
                <a:srgbClr val="1B802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latin typeface="Calibri" pitchFamily="34" charset="0"/>
              </a:endParaRPr>
            </a:p>
          </p:txBody>
        </p:sp>
        <p:sp>
          <p:nvSpPr>
            <p:cNvPr id="34" name="TextBox 60"/>
            <p:cNvSpPr txBox="1"/>
            <p:nvPr/>
          </p:nvSpPr>
          <p:spPr>
            <a:xfrm>
              <a:off x="10769600" y="4204597"/>
              <a:ext cx="1727200" cy="461665"/>
            </a:xfrm>
            <a:prstGeom prst="rect">
              <a:avLst/>
            </a:prstGeom>
            <a:solidFill>
              <a:srgbClr val="1B8026"/>
            </a:solidFill>
            <a:ln>
              <a:solidFill>
                <a:srgbClr val="1B8026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  <a:cs typeface="Arial Narrow"/>
                </a:rPr>
                <a:t>P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  <a:cs typeface="Arial Narrow"/>
                </a:rPr>
                <a:t>S Domain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endParaRPr>
            </a:p>
          </p:txBody>
        </p:sp>
        <p:sp>
          <p:nvSpPr>
            <p:cNvPr id="35" name="圓角矩形 18"/>
            <p:cNvSpPr/>
            <p:nvPr/>
          </p:nvSpPr>
          <p:spPr>
            <a:xfrm>
              <a:off x="10820400" y="5504462"/>
              <a:ext cx="1600200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1B8026"/>
                  </a:solidFill>
                  <a:latin typeface="Calibri" pitchFamily="34" charset="0"/>
                </a:rPr>
                <a:t>MM</a:t>
              </a:r>
              <a:endParaRPr lang="zh-TW" altLang="en-US" sz="2400" b="1" dirty="0">
                <a:solidFill>
                  <a:srgbClr val="1B8026"/>
                </a:solidFill>
                <a:latin typeface="Calibri" pitchFamily="34" charset="0"/>
              </a:endParaRPr>
            </a:p>
          </p:txBody>
        </p:sp>
        <p:sp>
          <p:nvSpPr>
            <p:cNvPr id="36" name="圓角矩形 18"/>
            <p:cNvSpPr/>
            <p:nvPr/>
          </p:nvSpPr>
          <p:spPr>
            <a:xfrm>
              <a:off x="10820400" y="4818662"/>
              <a:ext cx="1600200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1B8026"/>
                  </a:solidFill>
                  <a:latin typeface="Calibri" pitchFamily="34" charset="0"/>
                </a:rPr>
                <a:t>CM</a:t>
              </a:r>
              <a:endParaRPr lang="zh-TW" altLang="en-US" sz="2400" b="1" dirty="0">
                <a:solidFill>
                  <a:srgbClr val="1B8026"/>
                </a:solidFill>
                <a:latin typeface="Calibri" pitchFamily="34" charset="0"/>
              </a:endParaRPr>
            </a:p>
          </p:txBody>
        </p:sp>
        <p:sp>
          <p:nvSpPr>
            <p:cNvPr id="37" name="圓角矩形 18"/>
            <p:cNvSpPr/>
            <p:nvPr/>
          </p:nvSpPr>
          <p:spPr>
            <a:xfrm>
              <a:off x="10817352" y="6190262"/>
              <a:ext cx="1651000" cy="5611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rgbClr val="1B8026"/>
                  </a:solidFill>
                  <a:latin typeface="Calibri" pitchFamily="34" charset="0"/>
                </a:rPr>
                <a:t>RRC</a:t>
              </a:r>
              <a:endParaRPr lang="zh-TW" altLang="en-US" sz="2400" b="1" dirty="0">
                <a:solidFill>
                  <a:srgbClr val="1B8026"/>
                </a:solidFill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49152" y="3762042"/>
              <a:ext cx="663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4G</a:t>
              </a:r>
              <a:endParaRPr lang="en-US" sz="28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78552" y="100078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3G</a:t>
            </a:r>
            <a:endParaRPr lang="en-US" sz="2800" b="1" dirty="0"/>
          </a:p>
        </p:txBody>
      </p:sp>
      <p:sp>
        <p:nvSpPr>
          <p:cNvPr id="4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60946"/>
            <a:ext cx="4191000" cy="4992253"/>
          </a:xfrm>
        </p:spPr>
        <p:txBody>
          <a:bodyPr/>
          <a:lstStyle/>
          <a:p>
            <a:pPr marL="366713" lvl="1" indent="0">
              <a:buNone/>
            </a:pPr>
            <a:r>
              <a:rPr lang="en-US" dirty="0" smtClean="0"/>
              <a:t>Control-plane protocols as an example</a:t>
            </a:r>
          </a:p>
          <a:p>
            <a:pPr marL="366713" lvl="1" indent="0">
              <a:buNone/>
            </a:pPr>
            <a:endParaRPr lang="en-US" dirty="0" smtClean="0"/>
          </a:p>
          <a:p>
            <a:pPr marL="366713" lvl="1" indent="0">
              <a:buNone/>
            </a:pPr>
            <a:endParaRPr lang="en-US" dirty="0" smtClean="0"/>
          </a:p>
          <a:p>
            <a:pPr marL="366713" lvl="1" indent="0">
              <a:buNone/>
            </a:pPr>
            <a:endParaRPr lang="en-US" dirty="0" smtClean="0"/>
          </a:p>
          <a:p>
            <a:r>
              <a:rPr lang="en-US" dirty="0" smtClean="0"/>
              <a:t>Layered protocol stack</a:t>
            </a:r>
          </a:p>
          <a:p>
            <a:r>
              <a:rPr lang="en-US" dirty="0" smtClean="0"/>
              <a:t>Spanning both CS and PS domains</a:t>
            </a:r>
          </a:p>
          <a:p>
            <a:r>
              <a:rPr lang="en-US" dirty="0" smtClean="0"/>
              <a:t>Operating in hybrid 3G/4G deployment</a:t>
            </a:r>
          </a:p>
        </p:txBody>
      </p:sp>
    </p:spTree>
    <p:extLst>
      <p:ext uri="{BB962C8B-B14F-4D97-AF65-F5344CB8AC3E}">
        <p14:creationId xmlns:p14="http://schemas.microsoft.com/office/powerpoint/2010/main" val="913697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8524 0.001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Protocol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work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together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vital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3G/4G</a:t>
            </a:r>
            <a:r>
              <a:rPr lang="zh-CN" altLang="en-US" dirty="0" smtClean="0"/>
              <a:t> </a:t>
            </a:r>
            <a:r>
              <a:rPr lang="en-US" altLang="zh-CN" dirty="0" smtClean="0"/>
              <a:t>utilities</a:t>
            </a:r>
          </a:p>
          <a:p>
            <a:r>
              <a:rPr lang="en-US" dirty="0" smtClean="0"/>
              <a:t>Rich patterns along 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9" name="Freeform 28"/>
          <p:cNvSpPr/>
          <p:nvPr/>
        </p:nvSpPr>
        <p:spPr>
          <a:xfrm>
            <a:off x="1524000" y="4603884"/>
            <a:ext cx="267167" cy="816496"/>
          </a:xfrm>
          <a:custGeom>
            <a:avLst/>
            <a:gdLst>
              <a:gd name="connsiteX0" fmla="*/ 419567 w 419567"/>
              <a:gd name="connsiteY0" fmla="*/ 0 h 816496"/>
              <a:gd name="connsiteX1" fmla="*/ 0 w 419567"/>
              <a:gd name="connsiteY1" fmla="*/ 430928 h 816496"/>
              <a:gd name="connsiteX2" fmla="*/ 419567 w 419567"/>
              <a:gd name="connsiteY2" fmla="*/ 816496 h 8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67" h="816496">
                <a:moveTo>
                  <a:pt x="419567" y="0"/>
                </a:moveTo>
                <a:cubicBezTo>
                  <a:pt x="209783" y="147422"/>
                  <a:pt x="0" y="294845"/>
                  <a:pt x="0" y="430928"/>
                </a:cubicBezTo>
                <a:cubicBezTo>
                  <a:pt x="0" y="567011"/>
                  <a:pt x="419567" y="816496"/>
                  <a:pt x="419567" y="816496"/>
                </a:cubicBezTo>
              </a:path>
            </a:pathLst>
          </a:custGeom>
          <a:ln w="57150" cmpd="sng">
            <a:solidFill>
              <a:srgbClr val="00339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圓角矩形 18"/>
          <p:cNvSpPr/>
          <p:nvPr/>
        </p:nvSpPr>
        <p:spPr>
          <a:xfrm>
            <a:off x="1800352" y="5791200"/>
            <a:ext cx="3632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Radio</a:t>
            </a:r>
            <a:r>
              <a:rPr lang="zh-CN" altLang="en-US" sz="24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99"/>
                </a:solidFill>
                <a:latin typeface="Calibri" pitchFamily="34" charset="0"/>
              </a:rPr>
              <a:t>Reso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urce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Control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矩形 17"/>
          <p:cNvSpPr/>
          <p:nvPr/>
        </p:nvSpPr>
        <p:spPr>
          <a:xfrm>
            <a:off x="1825752" y="4343400"/>
            <a:ext cx="1727200" cy="1390197"/>
          </a:xfrm>
          <a:prstGeom prst="rect">
            <a:avLst/>
          </a:prstGeom>
          <a:noFill/>
          <a:ln w="28575">
            <a:solidFill>
              <a:srgbClr val="003399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34" name="圓角矩形 18"/>
          <p:cNvSpPr/>
          <p:nvPr/>
        </p:nvSpPr>
        <p:spPr>
          <a:xfrm>
            <a:off x="1876552" y="51054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5" name="圓角矩形 18"/>
          <p:cNvSpPr/>
          <p:nvPr/>
        </p:nvSpPr>
        <p:spPr>
          <a:xfrm>
            <a:off x="1876552" y="4419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3399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cxnSp>
        <p:nvCxnSpPr>
          <p:cNvPr id="36" name="直線接點 13"/>
          <p:cNvCxnSpPr/>
          <p:nvPr/>
        </p:nvCxnSpPr>
        <p:spPr>
          <a:xfrm>
            <a:off x="3629152" y="3805535"/>
            <a:ext cx="0" cy="19913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 17"/>
          <p:cNvSpPr/>
          <p:nvPr/>
        </p:nvSpPr>
        <p:spPr>
          <a:xfrm>
            <a:off x="3705352" y="4343400"/>
            <a:ext cx="1727200" cy="13901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38" name="TextBox 60"/>
          <p:cNvSpPr txBox="1"/>
          <p:nvPr/>
        </p:nvSpPr>
        <p:spPr>
          <a:xfrm>
            <a:off x="3705352" y="3805535"/>
            <a:ext cx="17272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39" name="圓角矩形 18"/>
          <p:cNvSpPr/>
          <p:nvPr/>
        </p:nvSpPr>
        <p:spPr>
          <a:xfrm>
            <a:off x="3756152" y="51054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圓角矩形 18"/>
          <p:cNvSpPr/>
          <p:nvPr/>
        </p:nvSpPr>
        <p:spPr>
          <a:xfrm>
            <a:off x="3756152" y="4419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1" name="直線接點 13"/>
          <p:cNvCxnSpPr/>
          <p:nvPr/>
        </p:nvCxnSpPr>
        <p:spPr>
          <a:xfrm>
            <a:off x="5511800" y="3505200"/>
            <a:ext cx="0" cy="2971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矩形 17"/>
          <p:cNvSpPr/>
          <p:nvPr/>
        </p:nvSpPr>
        <p:spPr>
          <a:xfrm>
            <a:off x="5588000" y="4343400"/>
            <a:ext cx="1727200" cy="1390197"/>
          </a:xfrm>
          <a:prstGeom prst="rect">
            <a:avLst/>
          </a:prstGeom>
          <a:noFill/>
          <a:ln w="28575">
            <a:solidFill>
              <a:srgbClr val="1B802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latin typeface="Calibri" pitchFamily="34" charset="0"/>
            </a:endParaRPr>
          </a:p>
        </p:txBody>
      </p:sp>
      <p:sp>
        <p:nvSpPr>
          <p:cNvPr id="43" name="TextBox 60"/>
          <p:cNvSpPr txBox="1"/>
          <p:nvPr/>
        </p:nvSpPr>
        <p:spPr>
          <a:xfrm>
            <a:off x="5588000" y="3805535"/>
            <a:ext cx="1727200" cy="461665"/>
          </a:xfrm>
          <a:prstGeom prst="rect">
            <a:avLst/>
          </a:prstGeom>
          <a:solidFill>
            <a:srgbClr val="1B8026"/>
          </a:solidFill>
          <a:ln>
            <a:solidFill>
              <a:srgbClr val="1B802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 Narrow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44" name="圓角矩形 18"/>
          <p:cNvSpPr/>
          <p:nvPr/>
        </p:nvSpPr>
        <p:spPr>
          <a:xfrm>
            <a:off x="5638800" y="51054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MM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45" name="圓角矩形 18"/>
          <p:cNvSpPr/>
          <p:nvPr/>
        </p:nvSpPr>
        <p:spPr>
          <a:xfrm>
            <a:off x="5638800" y="4419600"/>
            <a:ext cx="16002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CM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46" name="圓角矩形 18"/>
          <p:cNvSpPr/>
          <p:nvPr/>
        </p:nvSpPr>
        <p:spPr>
          <a:xfrm>
            <a:off x="5635752" y="5791200"/>
            <a:ext cx="1651000" cy="561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1B8026"/>
                </a:solidFill>
                <a:latin typeface="Calibri" pitchFamily="34" charset="0"/>
              </a:rPr>
              <a:t>RRC</a:t>
            </a:r>
            <a:endParaRPr lang="zh-TW" altLang="en-US" sz="2400" b="1" dirty="0">
              <a:solidFill>
                <a:srgbClr val="1B8026"/>
              </a:solidFill>
              <a:latin typeface="Calibri" pitchFamily="34" charset="0"/>
            </a:endParaRPr>
          </a:p>
        </p:txBody>
      </p:sp>
      <p:sp>
        <p:nvSpPr>
          <p:cNvPr id="47" name="TextBox 60"/>
          <p:cNvSpPr txBox="1"/>
          <p:nvPr/>
        </p:nvSpPr>
        <p:spPr>
          <a:xfrm>
            <a:off x="1825752" y="3805535"/>
            <a:ext cx="1727200" cy="461665"/>
          </a:xfrm>
          <a:prstGeom prst="rect">
            <a:avLst/>
          </a:prstGeom>
          <a:solidFill>
            <a:srgbClr val="003399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 Narrow"/>
              </a:rPr>
              <a:t>CS Domain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24352" y="633478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3G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67552" y="6334780"/>
            <a:ext cx="66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4G</a:t>
            </a:r>
            <a:endParaRPr lang="en-US" sz="2800" b="1" dirty="0"/>
          </a:p>
        </p:txBody>
      </p:sp>
      <p:sp>
        <p:nvSpPr>
          <p:cNvPr id="52" name="Freeform 51"/>
          <p:cNvSpPr/>
          <p:nvPr/>
        </p:nvSpPr>
        <p:spPr>
          <a:xfrm>
            <a:off x="1524000" y="5496580"/>
            <a:ext cx="267167" cy="609600"/>
          </a:xfrm>
          <a:custGeom>
            <a:avLst/>
            <a:gdLst>
              <a:gd name="connsiteX0" fmla="*/ 419567 w 419567"/>
              <a:gd name="connsiteY0" fmla="*/ 0 h 816496"/>
              <a:gd name="connsiteX1" fmla="*/ 0 w 419567"/>
              <a:gd name="connsiteY1" fmla="*/ 430928 h 816496"/>
              <a:gd name="connsiteX2" fmla="*/ 419567 w 419567"/>
              <a:gd name="connsiteY2" fmla="*/ 816496 h 8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67" h="816496">
                <a:moveTo>
                  <a:pt x="419567" y="0"/>
                </a:moveTo>
                <a:cubicBezTo>
                  <a:pt x="209783" y="147422"/>
                  <a:pt x="0" y="294845"/>
                  <a:pt x="0" y="430928"/>
                </a:cubicBezTo>
                <a:cubicBezTo>
                  <a:pt x="0" y="567011"/>
                  <a:pt x="419567" y="816496"/>
                  <a:pt x="419567" y="816496"/>
                </a:cubicBezTo>
              </a:path>
            </a:pathLst>
          </a:custGeom>
          <a:ln w="57150" cmpd="sng">
            <a:solidFill>
              <a:srgbClr val="00339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0800000">
            <a:off x="2524222" y="3402520"/>
            <a:ext cx="1905059" cy="351547"/>
          </a:xfrm>
          <a:custGeom>
            <a:avLst/>
            <a:gdLst>
              <a:gd name="connsiteX0" fmla="*/ 0 w 1905059"/>
              <a:gd name="connsiteY0" fmla="*/ 0 h 351547"/>
              <a:gd name="connsiteX1" fmla="*/ 941190 w 1905059"/>
              <a:gd name="connsiteY1" fmla="*/ 351547 h 351547"/>
              <a:gd name="connsiteX2" fmla="*/ 1905059 w 1905059"/>
              <a:gd name="connsiteY2" fmla="*/ 0 h 3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59" h="351547">
                <a:moveTo>
                  <a:pt x="0" y="0"/>
                </a:moveTo>
                <a:cubicBezTo>
                  <a:pt x="311840" y="175773"/>
                  <a:pt x="623680" y="351547"/>
                  <a:pt x="941190" y="351547"/>
                </a:cubicBezTo>
                <a:cubicBezTo>
                  <a:pt x="1258700" y="351547"/>
                  <a:pt x="1905059" y="0"/>
                  <a:pt x="1905059" y="0"/>
                </a:cubicBezTo>
              </a:path>
            </a:pathLst>
          </a:custGeom>
          <a:ln w="571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4635470" y="3402520"/>
            <a:ext cx="1905059" cy="351547"/>
          </a:xfrm>
          <a:custGeom>
            <a:avLst/>
            <a:gdLst>
              <a:gd name="connsiteX0" fmla="*/ 0 w 1905059"/>
              <a:gd name="connsiteY0" fmla="*/ 0 h 351547"/>
              <a:gd name="connsiteX1" fmla="*/ 941190 w 1905059"/>
              <a:gd name="connsiteY1" fmla="*/ 351547 h 351547"/>
              <a:gd name="connsiteX2" fmla="*/ 1905059 w 1905059"/>
              <a:gd name="connsiteY2" fmla="*/ 0 h 3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59" h="351547">
                <a:moveTo>
                  <a:pt x="0" y="0"/>
                </a:moveTo>
                <a:cubicBezTo>
                  <a:pt x="311840" y="175773"/>
                  <a:pt x="623680" y="351547"/>
                  <a:pt x="941190" y="351547"/>
                </a:cubicBezTo>
                <a:cubicBezTo>
                  <a:pt x="1258700" y="351547"/>
                  <a:pt x="1905059" y="0"/>
                  <a:pt x="1905059" y="0"/>
                </a:cubicBezTo>
              </a:path>
            </a:pathLst>
          </a:custGeom>
          <a:ln w="57150" cmpd="sng"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7757" y="4191000"/>
            <a:ext cx="182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cross-layer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464203" y="3292402"/>
            <a:ext cx="2202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cross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-domain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77000" y="3292402"/>
            <a:ext cx="2169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8000"/>
                </a:solidFill>
              </a:rPr>
              <a:t>cross</a:t>
            </a:r>
            <a:r>
              <a:rPr lang="en-US" altLang="zh-CN" sz="2400" b="1" dirty="0" smtClean="0">
                <a:solidFill>
                  <a:srgbClr val="008000"/>
                </a:solidFill>
              </a:rPr>
              <a:t>-system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1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3"/>
    </mc:Choice>
    <mc:Fallback xmlns="">
      <p:transition spd="slow" advTm="20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2" grpId="0" animBg="1"/>
      <p:bldP spid="53" grpId="0" animBg="1"/>
      <p:bldP spid="55" grpId="0" animBg="1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Challenge #1: Partial Access to Protocol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Distributed protocol operations at both</a:t>
            </a:r>
          </a:p>
          <a:p>
            <a:pPr lvl="1">
              <a:defRPr/>
            </a:pPr>
            <a:r>
              <a:rPr lang="en-US" dirty="0"/>
              <a:t>Cellular infrastructure (base stations, MME, gateways, etc.)</a:t>
            </a:r>
          </a:p>
          <a:p>
            <a:pPr lvl="1">
              <a:defRPr/>
            </a:pPr>
            <a:r>
              <a:rPr lang="en-US" dirty="0"/>
              <a:t>Mobile </a:t>
            </a:r>
            <a:r>
              <a:rPr lang="en-US" dirty="0" smtClean="0"/>
              <a:t>devices</a:t>
            </a:r>
            <a:endParaRPr lang="en-US" dirty="0"/>
          </a:p>
          <a:p>
            <a:pPr lvl="0">
              <a:defRPr/>
            </a:pPr>
            <a:r>
              <a:rPr lang="en-US" dirty="0"/>
              <a:t>Partial access</a:t>
            </a:r>
          </a:p>
          <a:p>
            <a:pPr lvl="1">
              <a:defRPr/>
            </a:pPr>
            <a:r>
              <a:rPr lang="en-US" dirty="0"/>
              <a:t>Pretty “closed” core infrastructure</a:t>
            </a:r>
          </a:p>
          <a:p>
            <a:pPr lvl="1">
              <a:defRPr/>
            </a:pPr>
            <a:r>
              <a:rPr lang="en-US" dirty="0"/>
              <a:t>More efforts needed on the </a:t>
            </a:r>
            <a:endParaRPr lang="en-US" dirty="0" smtClean="0"/>
          </a:p>
          <a:p>
            <a:pPr marL="366713" lvl="1" indent="0">
              <a:buNone/>
              <a:defRPr/>
            </a:pPr>
            <a:r>
              <a:rPr lang="en-US" dirty="0"/>
              <a:t>m</a:t>
            </a:r>
            <a:r>
              <a:rPr lang="en-US" dirty="0" smtClean="0"/>
              <a:t>obile device </a:t>
            </a:r>
            <a:r>
              <a:rPr lang="en-US" dirty="0"/>
              <a:t>side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0" y="60960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50FE2-7CE4-4CB3-815D-1A7D8E1405C0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24000"/>
            <a:ext cx="9144000" cy="4876800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16" y="4072054"/>
            <a:ext cx="4397583" cy="26335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86400" y="5257800"/>
            <a:ext cx="1447800" cy="0"/>
            <a:chOff x="5486400" y="5410200"/>
            <a:chExt cx="1447800" cy="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86400" y="5410200"/>
              <a:ext cx="3810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324600" y="5410200"/>
              <a:ext cx="6096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86400" y="4582013"/>
            <a:ext cx="1558766" cy="413320"/>
            <a:chOff x="5486400" y="4734413"/>
            <a:chExt cx="1558766" cy="4133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486400" y="5147733"/>
              <a:ext cx="381000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248400" y="4734413"/>
              <a:ext cx="796766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257583" y="4734413"/>
              <a:ext cx="0" cy="294787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57800" y="5562600"/>
            <a:ext cx="1330930" cy="905053"/>
            <a:chOff x="5257800" y="5715000"/>
            <a:chExt cx="1330930" cy="905053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2578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486400" y="6400800"/>
              <a:ext cx="457200" cy="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324600" y="6391453"/>
              <a:ext cx="264130" cy="2286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722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5791200" y="4038600"/>
            <a:ext cx="2590800" cy="2633546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Closed Core Network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#2: Design &amp; Operation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Verification problems stem from both</a:t>
            </a:r>
          </a:p>
          <a:p>
            <a:pPr lvl="1"/>
            <a:r>
              <a:rPr lang="en-US" dirty="0" smtClean="0"/>
              <a:t>Design specifications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Implementations </a:t>
            </a:r>
          </a:p>
          <a:p>
            <a:r>
              <a:rPr lang="en-US" dirty="0" smtClean="0"/>
              <a:t>Common-case </a:t>
            </a:r>
            <a:r>
              <a:rPr lang="en-US" dirty="0" err="1" smtClean="0"/>
              <a:t>vs</a:t>
            </a:r>
            <a:r>
              <a:rPr lang="en-US" dirty="0" smtClean="0"/>
              <a:t> Worst-case</a:t>
            </a:r>
          </a:p>
          <a:p>
            <a:pPr marL="366713" lvl="1" indent="0"/>
            <a:r>
              <a:rPr lang="en-US" dirty="0" smtClean="0"/>
              <a:t> No well-defined common cases</a:t>
            </a:r>
          </a:p>
          <a:p>
            <a:pPr marL="641350" lvl="2" indent="0"/>
            <a:r>
              <a:rPr lang="en-US" dirty="0" smtClean="0"/>
              <a:t>Lack of wireless net benchmarks</a:t>
            </a:r>
          </a:p>
          <a:p>
            <a:pPr marL="366713" lvl="1" indent="0"/>
            <a:r>
              <a:rPr lang="en-US" dirty="0" smtClean="0"/>
              <a:t> Norm rather than exceptions</a:t>
            </a:r>
          </a:p>
          <a:p>
            <a:pPr marL="641350" lvl="2" indent="0"/>
            <a:r>
              <a:rPr lang="en-US" dirty="0" smtClean="0"/>
              <a:t> Temporal-Spatial dynamics:</a:t>
            </a:r>
          </a:p>
          <a:p>
            <a:pPr marL="641350" lvl="2" indent="0">
              <a:buNone/>
            </a:pPr>
            <a:r>
              <a:rPr lang="en-US" dirty="0" smtClean="0"/>
              <a:t>Mobility, dynamic radio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3C484E-B667-42D8-809B-46754E3426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" name="Picture 4" descr="3GPP_TM_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31" y="2080143"/>
            <a:ext cx="1007480" cy="586857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C484E-B667-42D8-809B-46754E3426F1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16" y="4224454"/>
            <a:ext cx="4397583" cy="2633546"/>
          </a:xfrm>
          <a:prstGeom prst="rect">
            <a:avLst/>
          </a:prstGeom>
        </p:spPr>
      </p:pic>
      <p:pic>
        <p:nvPicPr>
          <p:cNvPr id="10" name="Picture 9" descr="mis-configuration-225x30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650067"/>
            <a:ext cx="742950" cy="990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86400" y="5410200"/>
            <a:ext cx="1447800" cy="0"/>
            <a:chOff x="5486400" y="5410200"/>
            <a:chExt cx="1447800" cy="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486400" y="5410200"/>
              <a:ext cx="3810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324600" y="5410200"/>
              <a:ext cx="609600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6400" y="4734413"/>
            <a:ext cx="1558766" cy="413320"/>
            <a:chOff x="5486400" y="4734413"/>
            <a:chExt cx="1558766" cy="4133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5486400" y="5147733"/>
              <a:ext cx="381000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4734413"/>
              <a:ext cx="796766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57583" y="4734413"/>
              <a:ext cx="0" cy="294787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7800" y="5715000"/>
            <a:ext cx="1330930" cy="905053"/>
            <a:chOff x="5257800" y="5715000"/>
            <a:chExt cx="1330930" cy="90505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2578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486400" y="6400800"/>
              <a:ext cx="457200" cy="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324600" y="6391453"/>
              <a:ext cx="264130" cy="2286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172200" y="5715000"/>
              <a:ext cx="0" cy="38100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9.5|10|17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31011</TotalTime>
  <Words>1139</Words>
  <Application>Microsoft Macintosh PowerPoint</Application>
  <PresentationFormat>On-screen Show (4:3)</PresentationFormat>
  <Paragraphs>214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Protocol Verification for  Cellular Networks</vt:lpstr>
      <vt:lpstr>PowerPoint Presentation</vt:lpstr>
      <vt:lpstr>Case for PV in Cellular Networks</vt:lpstr>
      <vt:lpstr>Many Protocols for Cellular Networks</vt:lpstr>
      <vt:lpstr>Many Protocols for Cellular Networks</vt:lpstr>
      <vt:lpstr>Many Protocols for Cellular Networks</vt:lpstr>
      <vt:lpstr>Complex Protocol Operations</vt:lpstr>
      <vt:lpstr>Challenge #1: Partial Access to Protocol Operations</vt:lpstr>
      <vt:lpstr>Challenge #2: Design &amp; Operation</vt:lpstr>
      <vt:lpstr>Challenge #3: Intra- and Inter-PV</vt:lpstr>
      <vt:lpstr>Rich Protocol Interactions</vt:lpstr>
      <vt:lpstr>Research Topics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chunyi peng</dc:creator>
  <cp:lastModifiedBy>Chunyi Peng</cp:lastModifiedBy>
  <cp:revision>10598</cp:revision>
  <dcterms:created xsi:type="dcterms:W3CDTF">2012-08-24T08:52:10Z</dcterms:created>
  <dcterms:modified xsi:type="dcterms:W3CDTF">2014-11-12T13:48:20Z</dcterms:modified>
</cp:coreProperties>
</file>