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4"/>
  </p:notesMasterIdLst>
  <p:handoutMasterIdLst>
    <p:handoutMasterId r:id="rId25"/>
  </p:handoutMasterIdLst>
  <p:sldIdLst>
    <p:sldId id="388" r:id="rId2"/>
    <p:sldId id="390" r:id="rId3"/>
    <p:sldId id="392" r:id="rId4"/>
    <p:sldId id="393" r:id="rId5"/>
    <p:sldId id="425" r:id="rId6"/>
    <p:sldId id="426" r:id="rId7"/>
    <p:sldId id="427" r:id="rId8"/>
    <p:sldId id="429" r:id="rId9"/>
    <p:sldId id="505" r:id="rId10"/>
    <p:sldId id="430" r:id="rId11"/>
    <p:sldId id="433" r:id="rId12"/>
    <p:sldId id="431" r:id="rId13"/>
    <p:sldId id="435" r:id="rId14"/>
    <p:sldId id="428" r:id="rId15"/>
    <p:sldId id="434" r:id="rId16"/>
    <p:sldId id="436" r:id="rId17"/>
    <p:sldId id="437" r:id="rId18"/>
    <p:sldId id="438" r:id="rId19"/>
    <p:sldId id="439" r:id="rId20"/>
    <p:sldId id="440" r:id="rId21"/>
    <p:sldId id="441" r:id="rId22"/>
    <p:sldId id="506" r:id="rId2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392"/>
            <p14:sldId id="393"/>
            <p14:sldId id="425"/>
            <p14:sldId id="426"/>
            <p14:sldId id="427"/>
            <p14:sldId id="429"/>
            <p14:sldId id="505"/>
            <p14:sldId id="430"/>
            <p14:sldId id="433"/>
            <p14:sldId id="431"/>
            <p14:sldId id="435"/>
            <p14:sldId id="428"/>
            <p14:sldId id="434"/>
            <p14:sldId id="436"/>
            <p14:sldId id="437"/>
            <p14:sldId id="438"/>
            <p14:sldId id="439"/>
            <p14:sldId id="440"/>
            <p14:sldId id="441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D"/>
    <a:srgbClr val="8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6706" autoAdjust="0"/>
  </p:normalViewPr>
  <p:slideViewPr>
    <p:cSldViewPr snapToGrid="0">
      <p:cViewPr varScale="1">
        <p:scale>
          <a:sx n="87" d="100"/>
          <a:sy n="87" d="100"/>
        </p:scale>
        <p:origin x="489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52DFB-4EDA-410F-839E-B359D4BF755C}" type="slidenum">
              <a:rPr lang="en-US"/>
              <a:pPr/>
              <a:t>4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0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962A2-D751-4E0B-AE0E-64254F241D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C982-E227-41A3-AB51-9B3BBCBE32AB}" type="slidenum">
              <a:rPr lang="en-US"/>
              <a:pPr/>
              <a:t>13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4F3ED-276B-4EBF-A70E-5AE873389F75}" type="slidenum">
              <a:rPr lang="en-US"/>
              <a:pPr/>
              <a:t>15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703263"/>
            <a:ext cx="6173787" cy="3473450"/>
          </a:xfrm>
          <a:ln w="12700" cap="flat">
            <a:solidFill>
              <a:schemeClr val="tx1"/>
            </a:solidFill>
          </a:ln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  <a:ln/>
        </p:spPr>
        <p:txBody>
          <a:bodyPr wrap="square" lIns="92378" tIns="46972" rIns="92378" bIns="46972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E1850-B239-4BFB-93C7-F623E64A7BC2}" type="slidenum">
              <a:rPr lang="en-US"/>
              <a:pPr/>
              <a:t>16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700088"/>
            <a:ext cx="6192838" cy="3484562"/>
          </a:xfrm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A5ED-A1F1-42DF-9E85-0CBDFC53F6EE}" type="slidenum">
              <a:rPr lang="en-US"/>
              <a:pPr/>
              <a:t>17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0195" tIns="45098" rIns="90195" bIns="45098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92E8A-83D8-4C9D-BE06-AD1416DBFB01}" type="slidenum">
              <a:rPr lang="en-US"/>
              <a:pPr/>
              <a:t>20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AB491-8B13-43F6-822A-B3DD47EDFA33}" type="slidenum">
              <a:rPr lang="en-US"/>
              <a:pPr/>
              <a:t>21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0088"/>
            <a:ext cx="6194425" cy="3484562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82" y="4413395"/>
            <a:ext cx="5046450" cy="4184087"/>
          </a:xfrm>
        </p:spPr>
        <p:txBody>
          <a:bodyPr wrap="square" lIns="91208" tIns="45604" rIns="91208" bIns="45604" anchor="t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tp://ftp.arin.net/info/asn.t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8458200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/>
              <a:t>CS </a:t>
            </a:r>
            <a:r>
              <a:rPr lang="en-US" sz="6000" cap="none" dirty="0" smtClean="0"/>
              <a:t>3700</a:t>
            </a:r>
            <a:r>
              <a:rPr lang="en-US" sz="6000" cap="none" dirty="0"/>
              <a:t/>
            </a:r>
            <a:br>
              <a:rPr lang="en-US" sz="6000" cap="none" dirty="0"/>
            </a:br>
            <a:r>
              <a:rPr lang="en-US" sz="4900" cap="none" dirty="0" smtClean="0"/>
              <a:t>Networks and Distributed Systems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Inter </a:t>
            </a:r>
            <a:r>
              <a:rPr lang="en-US" sz="3600" b="1" dirty="0">
                <a:solidFill>
                  <a:schemeClr val="tx1"/>
                </a:solidFill>
              </a:rPr>
              <a:t>Domain Routing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(It’s all about the Money)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Revised 8/20/15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Peering Wars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628172" y="2273145"/>
            <a:ext cx="4391628" cy="3581400"/>
          </a:xfrm>
        </p:spPr>
        <p:txBody>
          <a:bodyPr/>
          <a:lstStyle/>
          <a:p>
            <a:r>
              <a:rPr lang="en-US" dirty="0" smtClean="0"/>
              <a:t>Reduce upstream costs</a:t>
            </a:r>
          </a:p>
          <a:p>
            <a:r>
              <a:rPr lang="en-US" dirty="0" smtClean="0"/>
              <a:t>Improve end-to-end performance</a:t>
            </a:r>
          </a:p>
          <a:p>
            <a:r>
              <a:rPr lang="en-US" dirty="0" smtClean="0"/>
              <a:t>May be the only way to connect to parts of the Internet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24600" y="2273145"/>
            <a:ext cx="4250803" cy="3985549"/>
          </a:xfrm>
        </p:spPr>
        <p:txBody>
          <a:bodyPr>
            <a:normAutofit/>
          </a:bodyPr>
          <a:lstStyle/>
          <a:p>
            <a:r>
              <a:rPr lang="en-US" dirty="0" smtClean="0"/>
              <a:t>You would rather have customers</a:t>
            </a:r>
          </a:p>
          <a:p>
            <a:r>
              <a:rPr lang="en-US" dirty="0" smtClean="0"/>
              <a:t>Peers are often competitors</a:t>
            </a:r>
          </a:p>
          <a:p>
            <a:r>
              <a:rPr lang="en-US" dirty="0" smtClean="0"/>
              <a:t>Peering agreements require periodic renegotiation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283B9EA5-CE9A-4950-A80C-5ADF06B45BB8}" type="slidenum">
              <a:rPr lang="en-US" sz="1600"/>
              <a:pPr/>
              <a:t>10</a:t>
            </a:fld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628172" y="1587345"/>
            <a:ext cx="4391628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Peer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324600" y="1587345"/>
            <a:ext cx="4250803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Don’t Peer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133116" y="5760902"/>
            <a:ext cx="7818793" cy="937353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/>
              <a:t>Peering struggles in the ISP world are extremely contentions, agreements are usually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traight Connector 185"/>
          <p:cNvCxnSpPr>
            <a:stCxn id="168" idx="2"/>
            <a:endCxn id="180" idx="0"/>
          </p:cNvCxnSpPr>
          <p:nvPr/>
        </p:nvCxnSpPr>
        <p:spPr>
          <a:xfrm>
            <a:off x="6668551" y="5325613"/>
            <a:ext cx="322557" cy="7414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BGP Neighbors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3277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-209791" y="2462971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9786594" y="2485005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3750431" y="2207863"/>
            <a:ext cx="4471825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/>
          <p:cNvCxnSpPr>
            <a:stCxn id="17" idx="2"/>
            <a:endCxn id="13" idx="0"/>
          </p:cNvCxnSpPr>
          <p:nvPr/>
        </p:nvCxnSpPr>
        <p:spPr>
          <a:xfrm flipH="1">
            <a:off x="6076624" y="3014957"/>
            <a:ext cx="752216" cy="6564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1"/>
            <a:endCxn id="12" idx="3"/>
          </p:cNvCxnSpPr>
          <p:nvPr/>
        </p:nvCxnSpPr>
        <p:spPr>
          <a:xfrm flipH="1" flipV="1">
            <a:off x="2875261" y="3448117"/>
            <a:ext cx="896473" cy="32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1"/>
            <a:endCxn id="132" idx="3"/>
          </p:cNvCxnSpPr>
          <p:nvPr/>
        </p:nvCxnSpPr>
        <p:spPr>
          <a:xfrm flipH="1">
            <a:off x="8507111" y="3557370"/>
            <a:ext cx="998346" cy="110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3"/>
            <a:endCxn id="13" idx="1"/>
          </p:cNvCxnSpPr>
          <p:nvPr/>
        </p:nvCxnSpPr>
        <p:spPr>
          <a:xfrm>
            <a:off x="4416848" y="3451401"/>
            <a:ext cx="1337218" cy="4101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4416848" y="2824759"/>
            <a:ext cx="2089434" cy="62664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7" idx="3"/>
            <a:endCxn id="132" idx="0"/>
          </p:cNvCxnSpPr>
          <p:nvPr/>
        </p:nvCxnSpPr>
        <p:spPr>
          <a:xfrm>
            <a:off x="7151398" y="2824760"/>
            <a:ext cx="1033157" cy="55342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V="1">
            <a:off x="4737016" y="4051760"/>
            <a:ext cx="1339609" cy="77820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68" idx="1"/>
            <a:endCxn id="14" idx="3"/>
          </p:cNvCxnSpPr>
          <p:nvPr/>
        </p:nvCxnSpPr>
        <p:spPr>
          <a:xfrm flipH="1" flipV="1">
            <a:off x="5382130" y="4829968"/>
            <a:ext cx="963862" cy="3054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68" idx="3"/>
          </p:cNvCxnSpPr>
          <p:nvPr/>
        </p:nvCxnSpPr>
        <p:spPr>
          <a:xfrm flipH="1">
            <a:off x="6991108" y="3758584"/>
            <a:ext cx="1193447" cy="13768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4" idx="0"/>
            <a:endCxn id="133" idx="2"/>
          </p:cNvCxnSpPr>
          <p:nvPr/>
        </p:nvCxnSpPr>
        <p:spPr>
          <a:xfrm flipH="1" flipV="1">
            <a:off x="4094291" y="3641598"/>
            <a:ext cx="965282" cy="99817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46" y="3257920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67" y="367136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16" y="463977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83" y="263456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458" y="336717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97" y="337818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34" y="3261204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08" name="Straight Connector 107"/>
          <p:cNvCxnSpPr>
            <a:stCxn id="168" idx="0"/>
            <a:endCxn id="13" idx="2"/>
          </p:cNvCxnSpPr>
          <p:nvPr/>
        </p:nvCxnSpPr>
        <p:spPr>
          <a:xfrm flipH="1" flipV="1">
            <a:off x="6076624" y="4051760"/>
            <a:ext cx="591926" cy="89345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7" idx="1"/>
            <a:endCxn id="133" idx="3"/>
          </p:cNvCxnSpPr>
          <p:nvPr/>
        </p:nvCxnSpPr>
        <p:spPr>
          <a:xfrm flipH="1">
            <a:off x="4416848" y="2824759"/>
            <a:ext cx="2089434" cy="62664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3" idx="1"/>
            <a:endCxn id="133" idx="3"/>
          </p:cNvCxnSpPr>
          <p:nvPr/>
        </p:nvCxnSpPr>
        <p:spPr>
          <a:xfrm flipH="1" flipV="1">
            <a:off x="4416848" y="3451401"/>
            <a:ext cx="1337218" cy="41016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68" idx="1"/>
            <a:endCxn id="14" idx="3"/>
          </p:cNvCxnSpPr>
          <p:nvPr/>
        </p:nvCxnSpPr>
        <p:spPr>
          <a:xfrm flipH="1" flipV="1">
            <a:off x="5382130" y="4829968"/>
            <a:ext cx="963862" cy="30544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" idx="3"/>
            <a:endCxn id="132" idx="0"/>
          </p:cNvCxnSpPr>
          <p:nvPr/>
        </p:nvCxnSpPr>
        <p:spPr>
          <a:xfrm>
            <a:off x="7151398" y="2824760"/>
            <a:ext cx="1033157" cy="55342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3" idx="2"/>
            <a:endCxn id="14" idx="0"/>
          </p:cNvCxnSpPr>
          <p:nvPr/>
        </p:nvCxnSpPr>
        <p:spPr>
          <a:xfrm flipH="1">
            <a:off x="5059574" y="4051760"/>
            <a:ext cx="1017051" cy="58801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" idx="2"/>
            <a:endCxn id="168" idx="0"/>
          </p:cNvCxnSpPr>
          <p:nvPr/>
        </p:nvCxnSpPr>
        <p:spPr>
          <a:xfrm>
            <a:off x="6076624" y="4051760"/>
            <a:ext cx="591926" cy="893458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3" idx="2"/>
            <a:endCxn id="14" idx="0"/>
          </p:cNvCxnSpPr>
          <p:nvPr/>
        </p:nvCxnSpPr>
        <p:spPr>
          <a:xfrm>
            <a:off x="4094291" y="3641598"/>
            <a:ext cx="965282" cy="99817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" idx="0"/>
            <a:endCxn id="17" idx="2"/>
          </p:cNvCxnSpPr>
          <p:nvPr/>
        </p:nvCxnSpPr>
        <p:spPr>
          <a:xfrm flipV="1">
            <a:off x="6076624" y="3014957"/>
            <a:ext cx="752216" cy="656409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32" idx="2"/>
            <a:endCxn id="168" idx="3"/>
          </p:cNvCxnSpPr>
          <p:nvPr/>
        </p:nvCxnSpPr>
        <p:spPr>
          <a:xfrm flipH="1">
            <a:off x="6991108" y="3758584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flipH="1">
            <a:off x="4576932" y="2224445"/>
            <a:ext cx="1259402" cy="523220"/>
            <a:chOff x="1219200" y="4876799"/>
            <a:chExt cx="5181605" cy="1519028"/>
          </a:xfrm>
        </p:grpSpPr>
        <p:sp>
          <p:nvSpPr>
            <p:cNvPr id="155" name="Rectangular Callout 15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7894"/>
                <a:gd name="adj2" fmla="val 1029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19204" y="4876799"/>
              <a:ext cx="5181601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IGP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 flipH="1">
            <a:off x="8067169" y="1415677"/>
            <a:ext cx="2252267" cy="1409082"/>
            <a:chOff x="1219200" y="4876799"/>
            <a:chExt cx="5181605" cy="1384995"/>
          </a:xfrm>
        </p:grpSpPr>
        <p:sp>
          <p:nvSpPr>
            <p:cNvPr id="158" name="Rectangular Callout 157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39970"/>
                <a:gd name="adj2" fmla="val 824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Exterior routers also speak IGP</a:t>
              </a:r>
            </a:p>
          </p:txBody>
        </p:sp>
      </p:grpSp>
      <p:cxnSp>
        <p:nvCxnSpPr>
          <p:cNvPr id="160" name="Straight Connector 159"/>
          <p:cNvCxnSpPr>
            <a:stCxn id="132" idx="3"/>
            <a:endCxn id="131" idx="1"/>
          </p:cNvCxnSpPr>
          <p:nvPr/>
        </p:nvCxnSpPr>
        <p:spPr>
          <a:xfrm flipV="1">
            <a:off x="8507111" y="3557370"/>
            <a:ext cx="998346" cy="11017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2" idx="3"/>
            <a:endCxn id="133" idx="1"/>
          </p:cNvCxnSpPr>
          <p:nvPr/>
        </p:nvCxnSpPr>
        <p:spPr>
          <a:xfrm>
            <a:off x="2875261" y="3448117"/>
            <a:ext cx="896473" cy="3284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 flipH="1">
            <a:off x="8741720" y="4021648"/>
            <a:ext cx="1527474" cy="523220"/>
            <a:chOff x="1219200" y="4876799"/>
            <a:chExt cx="5181605" cy="1519028"/>
          </a:xfrm>
        </p:grpSpPr>
        <p:sp>
          <p:nvSpPr>
            <p:cNvPr id="163" name="Rectangular Callout 162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eBGP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 flipH="1">
            <a:off x="2621260" y="3940331"/>
            <a:ext cx="1527474" cy="523220"/>
            <a:chOff x="1219200" y="4876799"/>
            <a:chExt cx="5181605" cy="1519028"/>
          </a:xfrm>
        </p:grpSpPr>
        <p:sp>
          <p:nvSpPr>
            <p:cNvPr id="166" name="Rectangular Callout 165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9778"/>
                <a:gd name="adj2" fmla="val -1221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eBGP</a:t>
              </a:r>
            </a:p>
          </p:txBody>
        </p:sp>
      </p:grpSp>
      <p:pic>
        <p:nvPicPr>
          <p:cNvPr id="16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993" y="4945219"/>
            <a:ext cx="645115" cy="380395"/>
          </a:xfrm>
          <a:prstGeom prst="rect">
            <a:avLst/>
          </a:prstGeom>
          <a:noFill/>
          <a:extLst/>
        </p:spPr>
      </p:pic>
      <p:sp>
        <p:nvSpPr>
          <p:cNvPr id="177" name="Cloud 176"/>
          <p:cNvSpPr/>
          <p:nvPr/>
        </p:nvSpPr>
        <p:spPr>
          <a:xfrm>
            <a:off x="5529944" y="6178174"/>
            <a:ext cx="2762494" cy="198627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8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50" y="6067104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81" name="Straight Connector 180"/>
          <p:cNvCxnSpPr>
            <a:stCxn id="180" idx="0"/>
            <a:endCxn id="168" idx="2"/>
          </p:cNvCxnSpPr>
          <p:nvPr/>
        </p:nvCxnSpPr>
        <p:spPr>
          <a:xfrm flipH="1" flipV="1">
            <a:off x="6668551" y="5325613"/>
            <a:ext cx="322557" cy="741490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32" idx="2"/>
            <a:endCxn id="168" idx="3"/>
          </p:cNvCxnSpPr>
          <p:nvPr/>
        </p:nvCxnSpPr>
        <p:spPr>
          <a:xfrm flipH="1">
            <a:off x="6991108" y="3758584"/>
            <a:ext cx="1193447" cy="1376833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33" idx="2"/>
          </p:cNvCxnSpPr>
          <p:nvPr/>
        </p:nvCxnSpPr>
        <p:spPr>
          <a:xfrm>
            <a:off x="4094291" y="3641598"/>
            <a:ext cx="2251702" cy="1516902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32" idx="1"/>
            <a:endCxn id="133" idx="3"/>
          </p:cNvCxnSpPr>
          <p:nvPr/>
        </p:nvCxnSpPr>
        <p:spPr>
          <a:xfrm flipH="1" flipV="1">
            <a:off x="4416848" y="3451402"/>
            <a:ext cx="3445148" cy="116985"/>
          </a:xfrm>
          <a:prstGeom prst="line">
            <a:avLst/>
          </a:prstGeom>
          <a:ln w="762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 flipH="1">
            <a:off x="7528701" y="4802393"/>
            <a:ext cx="1527474" cy="523220"/>
            <a:chOff x="1219200" y="4876799"/>
            <a:chExt cx="5181605" cy="1519028"/>
          </a:xfrm>
        </p:grpSpPr>
        <p:sp>
          <p:nvSpPr>
            <p:cNvPr id="202" name="Rectangular Callout 20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BGP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 flipH="1">
            <a:off x="3306468" y="4655238"/>
            <a:ext cx="1527474" cy="523220"/>
            <a:chOff x="1219200" y="4876799"/>
            <a:chExt cx="5181605" cy="1519028"/>
          </a:xfrm>
        </p:grpSpPr>
        <p:sp>
          <p:nvSpPr>
            <p:cNvPr id="208" name="Rectangular Callout 207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0902"/>
                <a:gd name="adj2" fmla="val -16032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iBGP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2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</a:t>
            </a:r>
            <a:r>
              <a:rPr lang="en-US" dirty="0" err="1" smtClean="0"/>
              <a:t>iBGP</a:t>
            </a:r>
            <a:r>
              <a:rPr lang="en-US" dirty="0" smtClean="0"/>
              <a:t> Meshes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06554" y="1600200"/>
            <a:ext cx="4473310" cy="5105400"/>
          </a:xfrm>
        </p:spPr>
        <p:txBody>
          <a:bodyPr/>
          <a:lstStyle/>
          <a:p>
            <a:r>
              <a:rPr lang="en-US" dirty="0" smtClean="0"/>
              <a:t>Question: why do we need </a:t>
            </a:r>
            <a:r>
              <a:rPr lang="en-US" dirty="0" err="1" smtClean="0"/>
              <a:t>iBGP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OSPF does not include BGP policy info</a:t>
            </a:r>
          </a:p>
          <a:p>
            <a:pPr lvl="1"/>
            <a:r>
              <a:rPr lang="en-US" dirty="0" smtClean="0"/>
              <a:t>Prevents routing loops within the AS</a:t>
            </a:r>
          </a:p>
          <a:p>
            <a:r>
              <a:rPr lang="en-US" dirty="0" err="1" smtClean="0"/>
              <a:t>iBGP</a:t>
            </a:r>
            <a:r>
              <a:rPr lang="en-US" dirty="0" smtClean="0"/>
              <a:t> updates do not trigger announcements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1760568" y="3139617"/>
            <a:ext cx="4106678" cy="343276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31" y="430994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29" y="3445884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67" y="485600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44" y="6191991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8" y="5963996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22" y="3140118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45" name="Straight Connector 44"/>
          <p:cNvCxnSpPr>
            <a:stCxn id="23" idx="3"/>
            <a:endCxn id="44" idx="1"/>
          </p:cNvCxnSpPr>
          <p:nvPr/>
        </p:nvCxnSpPr>
        <p:spPr>
          <a:xfrm flipV="1">
            <a:off x="2749543" y="3330315"/>
            <a:ext cx="924378" cy="30576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3"/>
            <a:endCxn id="44" idx="2"/>
          </p:cNvCxnSpPr>
          <p:nvPr/>
        </p:nvCxnSpPr>
        <p:spPr>
          <a:xfrm flipV="1">
            <a:off x="2309681" y="3520512"/>
            <a:ext cx="1686798" cy="152568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2" idx="0"/>
          </p:cNvCxnSpPr>
          <p:nvPr/>
        </p:nvCxnSpPr>
        <p:spPr>
          <a:xfrm flipV="1">
            <a:off x="3072101" y="3520512"/>
            <a:ext cx="924378" cy="267147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0"/>
            <a:endCxn id="44" idx="2"/>
          </p:cNvCxnSpPr>
          <p:nvPr/>
        </p:nvCxnSpPr>
        <p:spPr>
          <a:xfrm flipH="1" flipV="1">
            <a:off x="3996479" y="3520513"/>
            <a:ext cx="1004766" cy="24434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2" idx="1"/>
            <a:endCxn id="44" idx="3"/>
          </p:cNvCxnSpPr>
          <p:nvPr/>
        </p:nvCxnSpPr>
        <p:spPr>
          <a:xfrm flipH="1" flipV="1">
            <a:off x="4319036" y="3330316"/>
            <a:ext cx="903094" cy="116982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1" idx="0"/>
            <a:endCxn id="23" idx="2"/>
          </p:cNvCxnSpPr>
          <p:nvPr/>
        </p:nvCxnSpPr>
        <p:spPr>
          <a:xfrm flipV="1">
            <a:off x="1987124" y="3826278"/>
            <a:ext cx="439862" cy="10297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2" idx="0"/>
            <a:endCxn id="23" idx="2"/>
          </p:cNvCxnSpPr>
          <p:nvPr/>
        </p:nvCxnSpPr>
        <p:spPr>
          <a:xfrm flipH="1" flipV="1">
            <a:off x="2426987" y="3826278"/>
            <a:ext cx="645115" cy="23657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3" idx="0"/>
            <a:endCxn id="23" idx="2"/>
          </p:cNvCxnSpPr>
          <p:nvPr/>
        </p:nvCxnSpPr>
        <p:spPr>
          <a:xfrm flipH="1" flipV="1">
            <a:off x="2426987" y="3826279"/>
            <a:ext cx="2574259" cy="213771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2" idx="1"/>
            <a:endCxn id="23" idx="3"/>
          </p:cNvCxnSpPr>
          <p:nvPr/>
        </p:nvCxnSpPr>
        <p:spPr>
          <a:xfrm flipH="1" flipV="1">
            <a:off x="2749544" y="3636082"/>
            <a:ext cx="2472587" cy="86405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2" idx="1"/>
            <a:endCxn id="41" idx="2"/>
          </p:cNvCxnSpPr>
          <p:nvPr/>
        </p:nvCxnSpPr>
        <p:spPr>
          <a:xfrm flipH="1" flipV="1">
            <a:off x="1987125" y="5236396"/>
            <a:ext cx="762419" cy="114579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3" idx="1"/>
            <a:endCxn id="41" idx="3"/>
          </p:cNvCxnSpPr>
          <p:nvPr/>
        </p:nvCxnSpPr>
        <p:spPr>
          <a:xfrm flipH="1" flipV="1">
            <a:off x="2309681" y="5046199"/>
            <a:ext cx="2369006" cy="110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2" idx="1"/>
            <a:endCxn id="41" idx="3"/>
          </p:cNvCxnSpPr>
          <p:nvPr/>
        </p:nvCxnSpPr>
        <p:spPr>
          <a:xfrm flipH="1">
            <a:off x="2309682" y="4500140"/>
            <a:ext cx="2912449" cy="54605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2" idx="3"/>
            <a:endCxn id="43" idx="1"/>
          </p:cNvCxnSpPr>
          <p:nvPr/>
        </p:nvCxnSpPr>
        <p:spPr>
          <a:xfrm flipV="1">
            <a:off x="3394659" y="6154194"/>
            <a:ext cx="1284029" cy="227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2" idx="3"/>
            <a:endCxn id="22" idx="1"/>
          </p:cNvCxnSpPr>
          <p:nvPr/>
        </p:nvCxnSpPr>
        <p:spPr>
          <a:xfrm flipV="1">
            <a:off x="3394658" y="4500140"/>
            <a:ext cx="1827472" cy="188204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43" idx="0"/>
            <a:endCxn id="22" idx="1"/>
          </p:cNvCxnSpPr>
          <p:nvPr/>
        </p:nvCxnSpPr>
        <p:spPr>
          <a:xfrm flipV="1">
            <a:off x="5001246" y="4500141"/>
            <a:ext cx="220885" cy="146385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4" idx="1"/>
            <a:endCxn id="23" idx="3"/>
          </p:cNvCxnSpPr>
          <p:nvPr/>
        </p:nvCxnSpPr>
        <p:spPr>
          <a:xfrm flipH="1">
            <a:off x="2749543" y="3330315"/>
            <a:ext cx="924378" cy="30576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4" idx="2"/>
            <a:endCxn id="41" idx="3"/>
          </p:cNvCxnSpPr>
          <p:nvPr/>
        </p:nvCxnSpPr>
        <p:spPr>
          <a:xfrm flipH="1">
            <a:off x="2309681" y="3520512"/>
            <a:ext cx="1686798" cy="1525686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2"/>
            <a:endCxn id="42" idx="0"/>
          </p:cNvCxnSpPr>
          <p:nvPr/>
        </p:nvCxnSpPr>
        <p:spPr>
          <a:xfrm flipH="1">
            <a:off x="3072101" y="3520512"/>
            <a:ext cx="924378" cy="267147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4" idx="2"/>
            <a:endCxn id="43" idx="0"/>
          </p:cNvCxnSpPr>
          <p:nvPr/>
        </p:nvCxnSpPr>
        <p:spPr>
          <a:xfrm>
            <a:off x="3996479" y="3520513"/>
            <a:ext cx="1004766" cy="2443483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3"/>
            <a:endCxn id="22" idx="1"/>
          </p:cNvCxnSpPr>
          <p:nvPr/>
        </p:nvCxnSpPr>
        <p:spPr>
          <a:xfrm>
            <a:off x="4319036" y="3330316"/>
            <a:ext cx="903094" cy="1169825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 rot="5400000">
            <a:off x="3332910" y="1921453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eBGP</a:t>
            </a:r>
            <a:endParaRPr lang="en-US" sz="2400" dirty="0"/>
          </a:p>
        </p:txBody>
      </p:sp>
      <p:grpSp>
        <p:nvGrpSpPr>
          <p:cNvPr id="111" name="Group 110"/>
          <p:cNvGrpSpPr/>
          <p:nvPr/>
        </p:nvGrpSpPr>
        <p:grpSpPr>
          <a:xfrm flipH="1">
            <a:off x="1604596" y="2544536"/>
            <a:ext cx="1527474" cy="523220"/>
            <a:chOff x="1219200" y="4876799"/>
            <a:chExt cx="5181605" cy="1519028"/>
          </a:xfrm>
        </p:grpSpPr>
        <p:sp>
          <p:nvSpPr>
            <p:cNvPr id="112" name="Rectangular Callout 11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5951"/>
                <a:gd name="adj2" fmla="val 1260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19203" y="4876799"/>
              <a:ext cx="5181602" cy="151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 err="1">
                  <a:solidFill>
                    <a:sysClr val="window" lastClr="FFFFFF"/>
                  </a:solidFill>
                </a:rPr>
                <a:t>iBGP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7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loud 77"/>
          <p:cNvSpPr/>
          <p:nvPr/>
        </p:nvSpPr>
        <p:spPr>
          <a:xfrm>
            <a:off x="8677058" y="239278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Cloud 78"/>
          <p:cNvSpPr/>
          <p:nvPr/>
        </p:nvSpPr>
        <p:spPr>
          <a:xfrm>
            <a:off x="3821591" y="392100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0" name="Cloud 79"/>
          <p:cNvSpPr/>
          <p:nvPr/>
        </p:nvSpPr>
        <p:spPr>
          <a:xfrm>
            <a:off x="2010853" y="532114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1" name="Cloud 80"/>
          <p:cNvSpPr/>
          <p:nvPr/>
        </p:nvSpPr>
        <p:spPr>
          <a:xfrm>
            <a:off x="8396028" y="3893522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Cloud 74"/>
          <p:cNvSpPr/>
          <p:nvPr/>
        </p:nvSpPr>
        <p:spPr>
          <a:xfrm>
            <a:off x="6259564" y="3463022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Vector Protocol</a:t>
            </a:r>
            <a:endParaRPr lang="en-US" dirty="0"/>
          </a:p>
        </p:txBody>
      </p:sp>
      <p:sp>
        <p:nvSpPr>
          <p:cNvPr id="1052676" name="Rectangle 4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8839200" cy="222456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AS-path: sequence of ASs a route traverses</a:t>
            </a:r>
          </a:p>
          <a:p>
            <a:pPr lvl="1">
              <a:spcBef>
                <a:spcPts val="600"/>
              </a:spcBef>
            </a:pPr>
            <a:r>
              <a:rPr lang="en-US" sz="2100" dirty="0"/>
              <a:t>Like distance vector, plus additional information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Used for loop detection and to apply policy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Default choice: route with fewest # of ASs</a:t>
            </a:r>
          </a:p>
        </p:txBody>
      </p:sp>
      <p:sp>
        <p:nvSpPr>
          <p:cNvPr id="1052733" name="Text Box 61"/>
          <p:cNvSpPr txBox="1">
            <a:spLocks noChangeArrowheads="1"/>
          </p:cNvSpPr>
          <p:nvPr/>
        </p:nvSpPr>
        <p:spPr bwMode="auto">
          <a:xfrm>
            <a:off x="8470933" y="4456510"/>
            <a:ext cx="173470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110.10.0.0/16</a:t>
            </a:r>
          </a:p>
        </p:txBody>
      </p:sp>
      <p:sp>
        <p:nvSpPr>
          <p:cNvPr id="1052734" name="Text Box 62"/>
          <p:cNvSpPr txBox="1">
            <a:spLocks noChangeArrowheads="1"/>
          </p:cNvSpPr>
          <p:nvPr/>
        </p:nvSpPr>
        <p:spPr bwMode="auto">
          <a:xfrm>
            <a:off x="2519498" y="5743576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1</a:t>
            </a:r>
          </a:p>
        </p:txBody>
      </p:sp>
      <p:sp>
        <p:nvSpPr>
          <p:cNvPr id="1052735" name="Text Box 63"/>
          <p:cNvSpPr txBox="1">
            <a:spLocks noChangeArrowheads="1"/>
          </p:cNvSpPr>
          <p:nvPr/>
        </p:nvSpPr>
        <p:spPr bwMode="auto">
          <a:xfrm>
            <a:off x="4297185" y="4291130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2</a:t>
            </a:r>
          </a:p>
        </p:txBody>
      </p:sp>
      <p:sp>
        <p:nvSpPr>
          <p:cNvPr id="1052732" name="Text Box 60"/>
          <p:cNvSpPr txBox="1">
            <a:spLocks noChangeArrowheads="1"/>
          </p:cNvSpPr>
          <p:nvPr/>
        </p:nvSpPr>
        <p:spPr bwMode="auto">
          <a:xfrm>
            <a:off x="6298566" y="4001874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130.10.0.0/16</a:t>
            </a:r>
          </a:p>
        </p:txBody>
      </p:sp>
      <p:sp>
        <p:nvSpPr>
          <p:cNvPr id="1052736" name="Text Box 64"/>
          <p:cNvSpPr txBox="1">
            <a:spLocks noChangeArrowheads="1"/>
          </p:cNvSpPr>
          <p:nvPr/>
        </p:nvSpPr>
        <p:spPr bwMode="auto">
          <a:xfrm>
            <a:off x="6739392" y="359521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3</a:t>
            </a:r>
          </a:p>
        </p:txBody>
      </p:sp>
      <p:sp>
        <p:nvSpPr>
          <p:cNvPr id="1052731" name="Text Box 59"/>
          <p:cNvSpPr txBox="1">
            <a:spLocks noChangeArrowheads="1"/>
          </p:cNvSpPr>
          <p:nvPr/>
        </p:nvSpPr>
        <p:spPr bwMode="auto">
          <a:xfrm>
            <a:off x="8744877" y="2905176"/>
            <a:ext cx="174887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itchFamily="34" charset="0"/>
              </a:rPr>
              <a:t>120.10.0.0/16</a:t>
            </a:r>
          </a:p>
        </p:txBody>
      </p:sp>
      <p:sp>
        <p:nvSpPr>
          <p:cNvPr id="1052737" name="Text Box 65"/>
          <p:cNvSpPr txBox="1">
            <a:spLocks noChangeArrowheads="1"/>
          </p:cNvSpPr>
          <p:nvPr/>
        </p:nvSpPr>
        <p:spPr bwMode="auto">
          <a:xfrm>
            <a:off x="9185703" y="2498352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4</a:t>
            </a:r>
          </a:p>
        </p:txBody>
      </p:sp>
      <p:sp>
        <p:nvSpPr>
          <p:cNvPr id="1052738" name="Text Box 66"/>
          <p:cNvSpPr txBox="1">
            <a:spLocks noChangeArrowheads="1"/>
          </p:cNvSpPr>
          <p:nvPr/>
        </p:nvSpPr>
        <p:spPr bwMode="auto">
          <a:xfrm>
            <a:off x="8904673" y="4045348"/>
            <a:ext cx="8672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pitchFamily="34" charset="0"/>
              </a:rPr>
              <a:t>AS 5</a:t>
            </a:r>
          </a:p>
        </p:txBody>
      </p:sp>
      <p:sp>
        <p:nvSpPr>
          <p:cNvPr id="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6889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2" name="Straight Connector 81"/>
          <p:cNvCxnSpPr>
            <a:stCxn id="79" idx="2"/>
            <a:endCxn id="80" idx="3"/>
          </p:cNvCxnSpPr>
          <p:nvPr/>
        </p:nvCxnSpPr>
        <p:spPr>
          <a:xfrm flipH="1">
            <a:off x="2969847" y="4559100"/>
            <a:ext cx="857693" cy="83501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2"/>
          </p:cNvCxnSpPr>
          <p:nvPr/>
        </p:nvCxnSpPr>
        <p:spPr>
          <a:xfrm flipV="1">
            <a:off x="5737980" y="4101118"/>
            <a:ext cx="527533" cy="457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8" idx="2"/>
            <a:endCxn id="75" idx="0"/>
          </p:cNvCxnSpPr>
          <p:nvPr/>
        </p:nvCxnSpPr>
        <p:spPr>
          <a:xfrm flipH="1">
            <a:off x="8175952" y="3030875"/>
            <a:ext cx="507054" cy="107024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flipH="1">
            <a:off x="4351222" y="5321961"/>
            <a:ext cx="6074407" cy="1409082"/>
            <a:chOff x="1219200" y="4876799"/>
            <a:chExt cx="5181605" cy="1384995"/>
          </a:xfrm>
        </p:grpSpPr>
        <p:sp>
          <p:nvSpPr>
            <p:cNvPr id="93" name="Rectangular Callout 92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61311"/>
                <a:gd name="adj2" fmla="val 18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9202" y="4876799"/>
              <a:ext cx="5181603" cy="1361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120.10.0.0/16: AS 2 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AS 3  AS 4</a:t>
              </a:r>
            </a:p>
            <a:p>
              <a:pPr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130.10.0.0/16: AS 2  AS 3</a:t>
              </a:r>
            </a:p>
            <a:p>
              <a:pPr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110.10.0.0/16: AS 2  AS 5</a:t>
              </a: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5765495" y="4538949"/>
            <a:ext cx="2677099" cy="551488"/>
          </a:xfrm>
          <a:custGeom>
            <a:avLst/>
            <a:gdLst>
              <a:gd name="connsiteX0" fmla="*/ 0 w 2677099"/>
              <a:gd name="connsiteY0" fmla="*/ 0 h 551488"/>
              <a:gd name="connsiteX1" fmla="*/ 1002535 w 2677099"/>
              <a:gd name="connsiteY1" fmla="*/ 550844 h 551488"/>
              <a:gd name="connsiteX2" fmla="*/ 2677099 w 2677099"/>
              <a:gd name="connsiteY2" fmla="*/ 88135 h 55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099" h="551488">
                <a:moveTo>
                  <a:pt x="0" y="0"/>
                </a:moveTo>
                <a:cubicBezTo>
                  <a:pt x="278176" y="268077"/>
                  <a:pt x="556352" y="536155"/>
                  <a:pt x="1002535" y="550844"/>
                </a:cubicBezTo>
                <a:cubicBezTo>
                  <a:pt x="1448718" y="565533"/>
                  <a:pt x="2062908" y="326834"/>
                  <a:pt x="2677099" y="88135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Operations (Simplified)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079596" y="1716913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Establish session on TCP port 179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79596" y="3524493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Exchange active routes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79596" y="5366799"/>
            <a:ext cx="2303362" cy="120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Exchange incremental updates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2933229" y="2798181"/>
            <a:ext cx="596094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2914901" y="4622160"/>
            <a:ext cx="632750" cy="763929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-Turn Arrow 12"/>
          <p:cNvSpPr/>
          <p:nvPr/>
        </p:nvSpPr>
        <p:spPr>
          <a:xfrm rot="5400000" flipH="1">
            <a:off x="4135058" y="5574179"/>
            <a:ext cx="1207623" cy="109381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8836"/>
            </a:avLst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loud 47"/>
          <p:cNvSpPr/>
          <p:nvPr/>
        </p:nvSpPr>
        <p:spPr>
          <a:xfrm>
            <a:off x="5279571" y="2046243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49" name="Cloud 48"/>
          <p:cNvSpPr/>
          <p:nvPr/>
        </p:nvSpPr>
        <p:spPr>
          <a:xfrm>
            <a:off x="7603353" y="4610067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4" name="Straight Connector 53"/>
          <p:cNvCxnSpPr>
            <a:stCxn id="81" idx="0"/>
            <a:endCxn id="70" idx="2"/>
          </p:cNvCxnSpPr>
          <p:nvPr/>
        </p:nvCxnSpPr>
        <p:spPr>
          <a:xfrm flipH="1" flipV="1">
            <a:off x="7344681" y="3905061"/>
            <a:ext cx="903788" cy="8534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9" idx="0"/>
            <a:endCxn id="78" idx="2"/>
          </p:cNvCxnSpPr>
          <p:nvPr/>
        </p:nvCxnSpPr>
        <p:spPr>
          <a:xfrm flipH="1" flipV="1">
            <a:off x="7344682" y="2661554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7" idx="3"/>
          </p:cNvCxnSpPr>
          <p:nvPr/>
        </p:nvCxnSpPr>
        <p:spPr>
          <a:xfrm flipV="1">
            <a:off x="6660819" y="2516119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5" idx="3"/>
            <a:endCxn id="78" idx="2"/>
          </p:cNvCxnSpPr>
          <p:nvPr/>
        </p:nvCxnSpPr>
        <p:spPr>
          <a:xfrm flipV="1">
            <a:off x="6502467" y="2661554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0" idx="0"/>
            <a:endCxn id="79" idx="2"/>
          </p:cNvCxnSpPr>
          <p:nvPr/>
        </p:nvCxnSpPr>
        <p:spPr>
          <a:xfrm flipV="1">
            <a:off x="7344682" y="3341018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5" idx="3"/>
            <a:endCxn id="70" idx="1"/>
          </p:cNvCxnSpPr>
          <p:nvPr/>
        </p:nvCxnSpPr>
        <p:spPr>
          <a:xfrm>
            <a:off x="6502467" y="3677066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6" idx="0"/>
            <a:endCxn id="77" idx="1"/>
          </p:cNvCxnSpPr>
          <p:nvPr/>
        </p:nvCxnSpPr>
        <p:spPr>
          <a:xfrm flipV="1">
            <a:off x="5684167" y="2516119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5" idx="0"/>
            <a:endCxn id="76" idx="2"/>
          </p:cNvCxnSpPr>
          <p:nvPr/>
        </p:nvCxnSpPr>
        <p:spPr>
          <a:xfrm flipH="1" flipV="1">
            <a:off x="5684167" y="3150820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1" idx="2"/>
            <a:endCxn id="71" idx="0"/>
          </p:cNvCxnSpPr>
          <p:nvPr/>
        </p:nvCxnSpPr>
        <p:spPr>
          <a:xfrm flipH="1">
            <a:off x="7925911" y="5138876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1"/>
            <a:endCxn id="81" idx="3"/>
          </p:cNvCxnSpPr>
          <p:nvPr/>
        </p:nvCxnSpPr>
        <p:spPr>
          <a:xfrm flipH="1">
            <a:off x="8571027" y="4948679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588901" y="4965664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2" idx="1"/>
            <a:endCxn id="71" idx="2"/>
          </p:cNvCxnSpPr>
          <p:nvPr/>
        </p:nvCxnSpPr>
        <p:spPr>
          <a:xfrm flipH="1" flipV="1">
            <a:off x="7925911" y="5784641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73" idx="1"/>
            <a:endCxn id="72" idx="3"/>
          </p:cNvCxnSpPr>
          <p:nvPr/>
        </p:nvCxnSpPr>
        <p:spPr>
          <a:xfrm flipH="1">
            <a:off x="8700183" y="6159271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3" idx="3"/>
          </p:cNvCxnSpPr>
          <p:nvPr/>
        </p:nvCxnSpPr>
        <p:spPr>
          <a:xfrm flipH="1">
            <a:off x="9662373" y="5481141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3" idx="0"/>
            <a:endCxn id="81" idx="2"/>
          </p:cNvCxnSpPr>
          <p:nvPr/>
        </p:nvCxnSpPr>
        <p:spPr>
          <a:xfrm flipH="1" flipV="1">
            <a:off x="8248469" y="5138877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859399" y="5195220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pic>
        <p:nvPicPr>
          <p:cNvPr id="7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4" y="352466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7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54" y="540424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68" y="596907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58" y="596907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86" y="475848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2" y="348686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10" y="277042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04" y="23259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4" y="228116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97" y="2960623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12" y="475848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8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90" y="513887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ight Arrow 82"/>
          <p:cNvSpPr/>
          <p:nvPr/>
        </p:nvSpPr>
        <p:spPr>
          <a:xfrm rot="18730154">
            <a:off x="5629897" y="4732899"/>
            <a:ext cx="2421681" cy="92476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10629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Types of BGP Messages</a:t>
            </a:r>
            <a:endParaRPr lang="en-US"/>
          </a:p>
        </p:txBody>
      </p:sp>
      <p:sp>
        <p:nvSpPr>
          <p:cNvPr id="90829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8839200" cy="271841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</a:t>
            </a:r>
            <a:r>
              <a:rPr lang="en-US" dirty="0" smtClean="0"/>
              <a:t>: Establish a peering session.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Keep Alive</a:t>
            </a:r>
            <a:r>
              <a:rPr lang="en-US" dirty="0" smtClean="0"/>
              <a:t>: Handshake at regular intervals.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Notification</a:t>
            </a:r>
            <a:r>
              <a:rPr lang="en-US" dirty="0" smtClean="0"/>
              <a:t>: Shuts down a peering session.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Update</a:t>
            </a:r>
            <a:r>
              <a:rPr lang="en-US" dirty="0" smtClean="0"/>
              <a:t>: Announce new routes or withdraw previously announced routes.  </a:t>
            </a:r>
            <a:endParaRPr lang="en-US" dirty="0"/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1778974" y="4522433"/>
            <a:ext cx="8646440" cy="58541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announcement = IP prefix + </a:t>
            </a:r>
            <a:r>
              <a:rPr lang="en-US" sz="3200" u="sng" dirty="0">
                <a:solidFill>
                  <a:schemeClr val="bg1"/>
                </a:solidFill>
                <a:cs typeface="Times New Roman" pitchFamily="18" charset="0"/>
              </a:rPr>
              <a:t>attributes values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6626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Attributes</a:t>
            </a:r>
            <a:endParaRPr lang="en-US" dirty="0"/>
          </a:p>
        </p:txBody>
      </p:sp>
      <p:sp>
        <p:nvSpPr>
          <p:cNvPr id="914435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464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attributes used to select “best” path</a:t>
            </a:r>
          </a:p>
          <a:p>
            <a:pPr lvl="1"/>
            <a:r>
              <a:rPr lang="en-US" dirty="0" err="1" smtClean="0"/>
              <a:t>LocalPREF</a:t>
            </a:r>
            <a:endParaRPr lang="en-US" dirty="0" smtClean="0"/>
          </a:p>
          <a:p>
            <a:pPr lvl="2"/>
            <a:r>
              <a:rPr lang="en-US" dirty="0" smtClean="0"/>
              <a:t>Local preference policy to choose most preferred route</a:t>
            </a:r>
          </a:p>
          <a:p>
            <a:pPr lvl="2"/>
            <a:r>
              <a:rPr lang="en-US" dirty="0" smtClean="0"/>
              <a:t>Overrides default fewest AS behavior</a:t>
            </a:r>
          </a:p>
          <a:p>
            <a:pPr lvl="1"/>
            <a:r>
              <a:rPr lang="en-US" dirty="0" smtClean="0"/>
              <a:t>Multi-exit Discriminator (MED)</a:t>
            </a:r>
          </a:p>
          <a:p>
            <a:pPr lvl="2"/>
            <a:r>
              <a:rPr lang="en-US" dirty="0"/>
              <a:t>Chooses peering point for your network</a:t>
            </a:r>
          </a:p>
          <a:p>
            <a:pPr lvl="2"/>
            <a:r>
              <a:rPr lang="en-US" dirty="0" smtClean="0"/>
              <a:t>Specifies </a:t>
            </a:r>
            <a:r>
              <a:rPr lang="en-US" dirty="0" smtClean="0"/>
              <a:t>path for external traffic destined for an internal network</a:t>
            </a:r>
          </a:p>
          <a:p>
            <a:r>
              <a:rPr lang="en-US" dirty="0" smtClean="0"/>
              <a:t>Other </a:t>
            </a:r>
            <a:r>
              <a:rPr lang="en-US" dirty="0" smtClean="0"/>
              <a:t>attributes control how routes are shared with others</a:t>
            </a:r>
          </a:p>
          <a:p>
            <a:pPr lvl="1"/>
            <a:r>
              <a:rPr lang="en-US" dirty="0" smtClean="0"/>
              <a:t>Import Rules</a:t>
            </a:r>
          </a:p>
          <a:p>
            <a:pPr lvl="2"/>
            <a:r>
              <a:rPr lang="en-US" dirty="0" smtClean="0"/>
              <a:t>What route advertisements do I accept?</a:t>
            </a:r>
          </a:p>
          <a:p>
            <a:pPr lvl="1"/>
            <a:r>
              <a:rPr lang="en-US" dirty="0" smtClean="0"/>
              <a:t>Export Rules</a:t>
            </a:r>
          </a:p>
          <a:p>
            <a:pPr lvl="2"/>
            <a:r>
              <a:rPr lang="en-US" dirty="0" smtClean="0"/>
              <a:t>Which routes do I forward to whom?</a:t>
            </a:r>
            <a:endParaRPr lang="en-US" sz="21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017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4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 Selection Summary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161588" y="360364"/>
            <a:ext cx="506412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7277AD93-DA3F-4583-878D-3785D1418A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15458" name="Rectangle 2"/>
          <p:cNvSpPr>
            <a:spLocks noChangeArrowheads="1"/>
          </p:cNvSpPr>
          <p:nvPr/>
        </p:nvSpPr>
        <p:spPr bwMode="auto">
          <a:xfrm>
            <a:off x="2317213" y="5128104"/>
            <a:ext cx="8152483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2317214" y="2384904"/>
            <a:ext cx="8152483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2317214" y="3375504"/>
            <a:ext cx="8152483" cy="1663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15462" name="Text Box 6"/>
          <p:cNvSpPr txBox="1">
            <a:spLocks noChangeArrowheads="1"/>
          </p:cNvSpPr>
          <p:nvPr/>
        </p:nvSpPr>
        <p:spPr bwMode="auto">
          <a:xfrm>
            <a:off x="2422789" y="2656654"/>
            <a:ext cx="33178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Highest Local Preference</a:t>
            </a:r>
          </a:p>
        </p:txBody>
      </p:sp>
      <p:sp>
        <p:nvSpPr>
          <p:cNvPr id="915463" name="Text Box 7"/>
          <p:cNvSpPr txBox="1">
            <a:spLocks noChangeArrowheads="1"/>
          </p:cNvSpPr>
          <p:nvPr/>
        </p:nvSpPr>
        <p:spPr bwMode="auto">
          <a:xfrm>
            <a:off x="2422789" y="3517807"/>
            <a:ext cx="2289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Shortest AS Path</a:t>
            </a:r>
          </a:p>
        </p:txBody>
      </p:sp>
      <p:sp>
        <p:nvSpPr>
          <p:cNvPr id="915464" name="Text Box 8"/>
          <p:cNvSpPr txBox="1">
            <a:spLocks noChangeArrowheads="1"/>
          </p:cNvSpPr>
          <p:nvPr/>
        </p:nvSpPr>
        <p:spPr bwMode="auto">
          <a:xfrm>
            <a:off x="2422789" y="3975007"/>
            <a:ext cx="1744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MED</a:t>
            </a:r>
          </a:p>
        </p:txBody>
      </p:sp>
      <p:sp>
        <p:nvSpPr>
          <p:cNvPr id="915466" name="Text Box 10"/>
          <p:cNvSpPr txBox="1">
            <a:spLocks noChangeArrowheads="1"/>
          </p:cNvSpPr>
          <p:nvPr/>
        </p:nvSpPr>
        <p:spPr bwMode="auto">
          <a:xfrm>
            <a:off x="2422789" y="4436672"/>
            <a:ext cx="4951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IGP Cost to BGP Egress</a:t>
            </a:r>
          </a:p>
        </p:txBody>
      </p:sp>
      <p:sp>
        <p:nvSpPr>
          <p:cNvPr id="915467" name="Text Box 11"/>
          <p:cNvSpPr txBox="1">
            <a:spLocks noChangeArrowheads="1"/>
          </p:cNvSpPr>
          <p:nvPr/>
        </p:nvSpPr>
        <p:spPr bwMode="auto">
          <a:xfrm>
            <a:off x="2422788" y="5356705"/>
            <a:ext cx="2333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cs typeface="Times New Roman" pitchFamily="18" charset="0"/>
              </a:rPr>
              <a:t>Lowest Router ID</a:t>
            </a:r>
          </a:p>
        </p:txBody>
      </p:sp>
      <p:sp>
        <p:nvSpPr>
          <p:cNvPr id="915468" name="Text Box 12"/>
          <p:cNvSpPr txBox="1">
            <a:spLocks noChangeArrowheads="1"/>
          </p:cNvSpPr>
          <p:nvPr/>
        </p:nvSpPr>
        <p:spPr bwMode="auto">
          <a:xfrm>
            <a:off x="7162801" y="4059072"/>
            <a:ext cx="2673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Traffic engineering </a:t>
            </a:r>
          </a:p>
        </p:txBody>
      </p:sp>
      <p:sp>
        <p:nvSpPr>
          <p:cNvPr id="915469" name="Text Box 13"/>
          <p:cNvSpPr txBox="1">
            <a:spLocks noChangeArrowheads="1"/>
          </p:cNvSpPr>
          <p:nvPr/>
        </p:nvSpPr>
        <p:spPr bwMode="auto">
          <a:xfrm>
            <a:off x="7086601" y="2656654"/>
            <a:ext cx="285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Enforce relationships</a:t>
            </a:r>
          </a:p>
        </p:txBody>
      </p:sp>
      <p:sp>
        <p:nvSpPr>
          <p:cNvPr id="915470" name="Text Box 14"/>
          <p:cNvSpPr txBox="1">
            <a:spLocks noChangeArrowheads="1"/>
          </p:cNvSpPr>
          <p:nvPr/>
        </p:nvSpPr>
        <p:spPr bwMode="auto">
          <a:xfrm>
            <a:off x="7456825" y="5214403"/>
            <a:ext cx="2600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When all else fails,</a:t>
            </a:r>
          </a:p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break ties</a:t>
            </a:r>
          </a:p>
        </p:txBody>
      </p:sp>
      <p:sp>
        <p:nvSpPr>
          <p:cNvPr id="915471" name="AutoShape 15"/>
          <p:cNvSpPr>
            <a:spLocks noChangeArrowheads="1"/>
          </p:cNvSpPr>
          <p:nvPr/>
        </p:nvSpPr>
        <p:spPr bwMode="auto">
          <a:xfrm>
            <a:off x="1584588" y="2384904"/>
            <a:ext cx="609600" cy="3657600"/>
          </a:xfrm>
          <a:prstGeom prst="downArrow">
            <a:avLst>
              <a:gd name="adj1" fmla="val 50000"/>
              <a:gd name="adj2" fmla="val 98607"/>
            </a:avLst>
          </a:pr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45704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5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5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5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5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5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8" grpId="0" animBg="1"/>
      <p:bldP spid="915459" grpId="0" animBg="1"/>
      <p:bldP spid="915460" grpId="0" animBg="1"/>
      <p:bldP spid="915462" grpId="0"/>
      <p:bldP spid="915463" grpId="0"/>
      <p:bldP spid="915464" grpId="0"/>
      <p:bldP spid="915466" grpId="0"/>
      <p:bldP spid="915467" grpId="0"/>
      <p:bldP spid="915468" grpId="0"/>
      <p:bldP spid="915469" grpId="0"/>
      <p:bldP spid="9154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7281407" y="2476910"/>
            <a:ext cx="2641011" cy="39023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AS Path != Shortest Path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088524" y="176169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2924806" y="2797275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5088523" y="3632677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2924806" y="4754630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5088525" y="5501009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7556304" y="2797273"/>
            <a:ext cx="1917987" cy="323997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8" y="228671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41" y="3245172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57" y="408194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40" y="5202527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60" y="5860770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39" y="2797274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39" y="5758708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4" y="340675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60" y="363291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624" y="422706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60" y="4357907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4" y="501232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59" y="50577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>
            <a:stCxn id="12" idx="0"/>
            <a:endCxn id="11" idx="1"/>
          </p:cNvCxnSpPr>
          <p:nvPr/>
        </p:nvCxnSpPr>
        <p:spPr>
          <a:xfrm flipV="1">
            <a:off x="3883799" y="2476909"/>
            <a:ext cx="1841159" cy="7682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3" idx="0"/>
          </p:cNvCxnSpPr>
          <p:nvPr/>
        </p:nvCxnSpPr>
        <p:spPr>
          <a:xfrm>
            <a:off x="3883798" y="3625567"/>
            <a:ext cx="2163716" cy="4563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13" idx="2"/>
          </p:cNvCxnSpPr>
          <p:nvPr/>
        </p:nvCxnSpPr>
        <p:spPr>
          <a:xfrm flipV="1">
            <a:off x="3883798" y="4462342"/>
            <a:ext cx="2163717" cy="74018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1"/>
            <a:endCxn id="14" idx="2"/>
          </p:cNvCxnSpPr>
          <p:nvPr/>
        </p:nvCxnSpPr>
        <p:spPr>
          <a:xfrm flipH="1" flipV="1">
            <a:off x="3883797" y="5582921"/>
            <a:ext cx="1841162" cy="46804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1"/>
            <a:endCxn id="11" idx="3"/>
          </p:cNvCxnSpPr>
          <p:nvPr/>
        </p:nvCxnSpPr>
        <p:spPr>
          <a:xfrm flipH="1" flipV="1">
            <a:off x="6370072" y="2476909"/>
            <a:ext cx="1822666" cy="5105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3"/>
            <a:endCxn id="17" idx="1"/>
          </p:cNvCxnSpPr>
          <p:nvPr/>
        </p:nvCxnSpPr>
        <p:spPr>
          <a:xfrm flipV="1">
            <a:off x="6370074" y="5948905"/>
            <a:ext cx="1822664" cy="1020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  <a:endCxn id="16" idx="2"/>
          </p:cNvCxnSpPr>
          <p:nvPr/>
        </p:nvCxnSpPr>
        <p:spPr>
          <a:xfrm flipV="1">
            <a:off x="7878862" y="3177669"/>
            <a:ext cx="636435" cy="22908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3"/>
            <a:endCxn id="19" idx="1"/>
          </p:cNvCxnSpPr>
          <p:nvPr/>
        </p:nvCxnSpPr>
        <p:spPr>
          <a:xfrm>
            <a:off x="8201419" y="3596956"/>
            <a:ext cx="719141" cy="226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  <a:endCxn id="19" idx="2"/>
          </p:cNvCxnSpPr>
          <p:nvPr/>
        </p:nvCxnSpPr>
        <p:spPr>
          <a:xfrm flipV="1">
            <a:off x="7870181" y="4013310"/>
            <a:ext cx="1372936" cy="21375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1"/>
            <a:endCxn id="20" idx="3"/>
          </p:cNvCxnSpPr>
          <p:nvPr/>
        </p:nvCxnSpPr>
        <p:spPr>
          <a:xfrm flipH="1" flipV="1">
            <a:off x="8192739" y="4417258"/>
            <a:ext cx="727821" cy="13084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1" idx="2"/>
            <a:endCxn id="22" idx="0"/>
          </p:cNvCxnSpPr>
          <p:nvPr/>
        </p:nvCxnSpPr>
        <p:spPr>
          <a:xfrm flipH="1">
            <a:off x="7878861" y="4738302"/>
            <a:ext cx="1364256" cy="27402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3" idx="1"/>
            <a:endCxn id="22" idx="3"/>
          </p:cNvCxnSpPr>
          <p:nvPr/>
        </p:nvCxnSpPr>
        <p:spPr>
          <a:xfrm flipH="1" flipV="1">
            <a:off x="8201418" y="5202527"/>
            <a:ext cx="719140" cy="454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3" idx="2"/>
            <a:endCxn id="17" idx="0"/>
          </p:cNvCxnSpPr>
          <p:nvPr/>
        </p:nvCxnSpPr>
        <p:spPr>
          <a:xfrm flipH="1">
            <a:off x="8515296" y="5438125"/>
            <a:ext cx="727820" cy="32058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563553" y="1872872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86728" y="6148393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70" name="Right Arrow 69"/>
          <p:cNvSpPr/>
          <p:nvPr/>
        </p:nvSpPr>
        <p:spPr>
          <a:xfrm rot="1011612">
            <a:off x="6617641" y="2263431"/>
            <a:ext cx="1327526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71" name="Right Arrow 70"/>
          <p:cNvSpPr/>
          <p:nvPr/>
        </p:nvSpPr>
        <p:spPr>
          <a:xfrm rot="20116575" flipH="1">
            <a:off x="4165341" y="2398656"/>
            <a:ext cx="1278070" cy="92476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 flipH="1">
            <a:off x="2150410" y="1670960"/>
            <a:ext cx="1407122" cy="1061231"/>
            <a:chOff x="1219200" y="4876799"/>
            <a:chExt cx="5181605" cy="1384995"/>
          </a:xfrm>
        </p:grpSpPr>
        <p:sp>
          <p:nvSpPr>
            <p:cNvPr id="73" name="Rectangular Callout 7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5478"/>
                <a:gd name="adj2" fmla="val 3882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hops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4 ASs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 flipH="1">
            <a:off x="8515295" y="1573088"/>
            <a:ext cx="1407122" cy="1061231"/>
            <a:chOff x="1219200" y="4876799"/>
            <a:chExt cx="5181605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3210"/>
                <a:gd name="adj2" fmla="val 4505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9 hops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2 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0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0" grpId="0" animBg="1"/>
      <p:bldP spid="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Potato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059439" y="5467958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74" y="5827719"/>
            <a:ext cx="645115" cy="380395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5257642" y="6115342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Destination</a:t>
            </a:r>
          </a:p>
        </p:txBody>
      </p:sp>
      <p:sp>
        <p:nvSpPr>
          <p:cNvPr id="11" name="Cloud 10"/>
          <p:cNvSpPr/>
          <p:nvPr/>
        </p:nvSpPr>
        <p:spPr>
          <a:xfrm>
            <a:off x="3689224" y="2792042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Cloud 11"/>
          <p:cNvSpPr/>
          <p:nvPr/>
        </p:nvSpPr>
        <p:spPr>
          <a:xfrm>
            <a:off x="1614167" y="3972626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58" y="324131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01" y="4420523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6" name="Straight Connector 15"/>
          <p:cNvCxnSpPr>
            <a:stCxn id="14" idx="0"/>
            <a:endCxn id="13" idx="2"/>
          </p:cNvCxnSpPr>
          <p:nvPr/>
        </p:nvCxnSpPr>
        <p:spPr>
          <a:xfrm flipV="1">
            <a:off x="2573159" y="3621708"/>
            <a:ext cx="2075057" cy="79881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6175210" y="1674564"/>
            <a:ext cx="1917987" cy="349491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45" y="238576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32" y="3233923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44" y="4884617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24" name="Straight Connector 23"/>
          <p:cNvCxnSpPr>
            <a:stCxn id="22" idx="1"/>
            <a:endCxn id="13" idx="3"/>
          </p:cNvCxnSpPr>
          <p:nvPr/>
        </p:nvCxnSpPr>
        <p:spPr>
          <a:xfrm flipH="1">
            <a:off x="4970773" y="3424120"/>
            <a:ext cx="1047659" cy="739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3"/>
            <a:endCxn id="23" idx="2"/>
          </p:cNvCxnSpPr>
          <p:nvPr/>
        </p:nvCxnSpPr>
        <p:spPr>
          <a:xfrm flipV="1">
            <a:off x="6340989" y="5265012"/>
            <a:ext cx="793213" cy="75290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33102" y="1971509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Source</a:t>
            </a:r>
          </a:p>
        </p:txBody>
      </p:sp>
      <p:grpSp>
        <p:nvGrpSpPr>
          <p:cNvPr id="39" name="Group 38"/>
          <p:cNvGrpSpPr/>
          <p:nvPr/>
        </p:nvGrpSpPr>
        <p:grpSpPr>
          <a:xfrm flipH="1">
            <a:off x="8188752" y="1979494"/>
            <a:ext cx="2417110" cy="1127265"/>
            <a:chOff x="1219200" y="4822655"/>
            <a:chExt cx="5181605" cy="1384995"/>
          </a:xfrm>
        </p:grpSpPr>
        <p:sp>
          <p:nvSpPr>
            <p:cNvPr id="40" name="Rectangular Callout 39"/>
            <p:cNvSpPr/>
            <p:nvPr/>
          </p:nvSpPr>
          <p:spPr>
            <a:xfrm>
              <a:off x="1219200" y="4822655"/>
              <a:ext cx="5181601" cy="1384995"/>
            </a:xfrm>
            <a:prstGeom prst="wedgeRectCallout">
              <a:avLst>
                <a:gd name="adj1" fmla="val 71332"/>
                <a:gd name="adj2" fmla="val 4212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19204" y="4936467"/>
              <a:ext cx="5181601" cy="1172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hops total,</a:t>
              </a:r>
            </a:p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hops cost</a:t>
              </a:r>
            </a:p>
          </p:txBody>
        </p:sp>
      </p:grpSp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28" y="369940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>
            <a:stCxn id="21" idx="2"/>
            <a:endCxn id="45" idx="0"/>
          </p:cNvCxnSpPr>
          <p:nvPr/>
        </p:nvCxnSpPr>
        <p:spPr>
          <a:xfrm>
            <a:off x="7134203" y="2766164"/>
            <a:ext cx="487183" cy="9332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0"/>
            <a:endCxn id="45" idx="2"/>
          </p:cNvCxnSpPr>
          <p:nvPr/>
        </p:nvCxnSpPr>
        <p:spPr>
          <a:xfrm flipV="1">
            <a:off x="7134201" y="4079796"/>
            <a:ext cx="487184" cy="80482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9994295">
            <a:off x="7153796" y="3026037"/>
            <a:ext cx="605928" cy="56732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cxnSp>
        <p:nvCxnSpPr>
          <p:cNvPr id="62" name="Straight Connector 61"/>
          <p:cNvCxnSpPr>
            <a:stCxn id="21" idx="2"/>
            <a:endCxn id="22" idx="0"/>
          </p:cNvCxnSpPr>
          <p:nvPr/>
        </p:nvCxnSpPr>
        <p:spPr>
          <a:xfrm flipH="1">
            <a:off x="6340990" y="2766164"/>
            <a:ext cx="793213" cy="46775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loud 47"/>
          <p:cNvSpPr/>
          <p:nvPr/>
        </p:nvSpPr>
        <p:spPr>
          <a:xfrm>
            <a:off x="3294507" y="4839151"/>
            <a:ext cx="1917987" cy="127619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41" y="5287048"/>
            <a:ext cx="645115" cy="380395"/>
          </a:xfrm>
          <a:prstGeom prst="rect">
            <a:avLst/>
          </a:prstGeom>
          <a:noFill/>
          <a:extLst/>
        </p:spPr>
      </p:pic>
      <p:cxnSp>
        <p:nvCxnSpPr>
          <p:cNvPr id="17" name="Straight Connector 16"/>
          <p:cNvCxnSpPr>
            <a:stCxn id="49" idx="1"/>
            <a:endCxn id="14" idx="2"/>
          </p:cNvCxnSpPr>
          <p:nvPr/>
        </p:nvCxnSpPr>
        <p:spPr>
          <a:xfrm flipH="1" flipV="1">
            <a:off x="2573158" y="4800917"/>
            <a:ext cx="1357782" cy="67632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9" idx="3"/>
            <a:endCxn id="9" idx="1"/>
          </p:cNvCxnSpPr>
          <p:nvPr/>
        </p:nvCxnSpPr>
        <p:spPr>
          <a:xfrm>
            <a:off x="4576055" y="5477246"/>
            <a:ext cx="1119818" cy="5406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783917" y="2916780"/>
            <a:ext cx="5144868" cy="3827369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9006232" flipH="1">
            <a:off x="6439652" y="2673898"/>
            <a:ext cx="544776" cy="65318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 flipH="1">
            <a:off x="3689221" y="1641513"/>
            <a:ext cx="2417110" cy="1124650"/>
            <a:chOff x="1219200" y="4876799"/>
            <a:chExt cx="5181605" cy="1384995"/>
          </a:xfrm>
        </p:grpSpPr>
        <p:sp>
          <p:nvSpPr>
            <p:cNvPr id="43" name="Rectangular Callout 4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58111"/>
                <a:gd name="adj2" fmla="val 7235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19204" y="4936467"/>
              <a:ext cx="5181601" cy="117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5 hops total, 2 hops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3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1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Layer, Control Plane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67272" y="1561831"/>
            <a:ext cx="6351970" cy="2702976"/>
          </a:xfrm>
        </p:spPr>
        <p:txBody>
          <a:bodyPr>
            <a:normAutofit/>
          </a:bodyPr>
          <a:lstStyle/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Set up routes between networks</a:t>
            </a:r>
          </a:p>
          <a:p>
            <a:r>
              <a:rPr lang="en-US" dirty="0" smtClean="0"/>
              <a:t>Key challenges:</a:t>
            </a:r>
          </a:p>
          <a:p>
            <a:pPr lvl="1"/>
            <a:r>
              <a:rPr lang="en-US" dirty="0"/>
              <a:t>Implementing provider policies</a:t>
            </a:r>
          </a:p>
          <a:p>
            <a:pPr lvl="1"/>
            <a:r>
              <a:rPr lang="en-US" dirty="0" smtClean="0"/>
              <a:t>Creating stable paths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55209" y="2630157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54946" y="3205645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55077" y="3778822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55077" y="4351999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55077" y="4925176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55077" y="5502910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55208" y="6076087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 rot="5400000" flipV="1">
            <a:off x="7011318" y="3875331"/>
            <a:ext cx="559559" cy="1338515"/>
          </a:xfrm>
          <a:prstGeom prst="leftBrace">
            <a:avLst>
              <a:gd name="adj1" fmla="val 8333"/>
              <a:gd name="adj2" fmla="val 4999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6161" y="4929733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BGP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4246" y="4929733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87647" y="4929732"/>
            <a:ext cx="1234195" cy="573177"/>
          </a:xfrm>
          <a:prstGeom prst="rect">
            <a:avLst/>
          </a:prstGeom>
          <a:solidFill>
            <a:schemeClr val="tx2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OSPF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5921" y="4954710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4273" y="2098466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Plane</a:t>
            </a:r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/>
          <p:cNvSpPr/>
          <p:nvPr/>
        </p:nvSpPr>
        <p:spPr>
          <a:xfrm>
            <a:off x="3237685" y="2896801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00F7BD7-F7E1-4108-BB47-F30ECAC203FC}" type="slidenum">
              <a:rPr lang="en-US" sz="1600"/>
              <a:pPr/>
              <a:t>20</a:t>
            </a:fld>
            <a:endParaRPr lang="en-US" sz="1600"/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2743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59" name="AutoShape 7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0" name="AutoShape 8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1" name="AutoShape 9"/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2" name="AutoShape 10"/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3" name="AutoShape 11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4" name="AutoShape 12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5" name="AutoShape 13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6" name="AutoShape 14"/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7" name="AutoShape 15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8" name="AutoShape 16"/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69" name="AutoShape 17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0" name="AutoShape 18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1" name="AutoShape 19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2" name="AutoShape 20"/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3" name="AutoShape 21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4" name="AutoShape 2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5" name="AutoShape 23"/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6" name="AutoShape 24"/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7" name="AutoShape 25"/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8" name="AutoShape 26"/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79" name="AutoShape 27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0" name="AutoShape 28"/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1" name="AutoShape 29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2" name="AutoShape 30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3" name="AutoShape 31"/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4" name="AutoShape 32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5" name="AutoShape 33"/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6" name="AutoShape 34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7" name="AutoShape 35"/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8" name="AutoShape 36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89" name="AutoShape 37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0" name="AutoShape 38"/>
          <p:cNvSpPr>
            <a:spLocks noChangeArrowheads="1"/>
          </p:cNvSpPr>
          <p:nvPr/>
        </p:nvSpPr>
        <p:spPr bwMode="auto">
          <a:xfrm>
            <a:off x="7620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1" name="AutoShape 39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3" name="AutoShape 41"/>
          <p:cNvSpPr>
            <a:spLocks noChangeArrowheads="1"/>
          </p:cNvSpPr>
          <p:nvPr/>
        </p:nvSpPr>
        <p:spPr bwMode="auto">
          <a:xfrm>
            <a:off x="9782067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4" name="AutoShape 42"/>
          <p:cNvSpPr>
            <a:spLocks noChangeArrowheads="1"/>
          </p:cNvSpPr>
          <p:nvPr/>
        </p:nvSpPr>
        <p:spPr bwMode="auto">
          <a:xfrm>
            <a:off x="1714035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5" name="AutoShape 43"/>
          <p:cNvSpPr>
            <a:spLocks noChangeArrowheads="1"/>
          </p:cNvSpPr>
          <p:nvPr/>
        </p:nvSpPr>
        <p:spPr bwMode="auto">
          <a:xfrm>
            <a:off x="2095035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6" name="AutoShape 44"/>
          <p:cNvSpPr>
            <a:spLocks noChangeArrowheads="1"/>
          </p:cNvSpPr>
          <p:nvPr/>
        </p:nvSpPr>
        <p:spPr bwMode="auto">
          <a:xfrm>
            <a:off x="1561635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7" name="AutoShape 45"/>
          <p:cNvSpPr>
            <a:spLocks noChangeArrowheads="1"/>
          </p:cNvSpPr>
          <p:nvPr/>
        </p:nvSpPr>
        <p:spPr bwMode="auto">
          <a:xfrm>
            <a:off x="201883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599" name="AutoShape 47"/>
          <p:cNvSpPr>
            <a:spLocks noChangeArrowheads="1"/>
          </p:cNvSpPr>
          <p:nvPr/>
        </p:nvSpPr>
        <p:spPr bwMode="auto">
          <a:xfrm>
            <a:off x="9782067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0" name="AutoShape 48"/>
          <p:cNvSpPr>
            <a:spLocks noChangeArrowheads="1"/>
          </p:cNvSpPr>
          <p:nvPr/>
        </p:nvSpPr>
        <p:spPr bwMode="auto">
          <a:xfrm>
            <a:off x="10315467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2" name="AutoShape 50"/>
          <p:cNvSpPr>
            <a:spLocks noChangeArrowheads="1"/>
          </p:cNvSpPr>
          <p:nvPr/>
        </p:nvSpPr>
        <p:spPr bwMode="auto">
          <a:xfrm>
            <a:off x="61694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3" name="AutoShape 51"/>
          <p:cNvSpPr>
            <a:spLocks noChangeArrowheads="1"/>
          </p:cNvSpPr>
          <p:nvPr/>
        </p:nvSpPr>
        <p:spPr bwMode="auto">
          <a:xfrm>
            <a:off x="52550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08" name="AutoShape 56"/>
          <p:cNvSpPr>
            <a:spLocks noChangeArrowheads="1"/>
          </p:cNvSpPr>
          <p:nvPr/>
        </p:nvSpPr>
        <p:spPr bwMode="auto">
          <a:xfrm>
            <a:off x="6550446" y="16497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2" name="AutoShape 60"/>
          <p:cNvSpPr>
            <a:spLocks noChangeArrowheads="1"/>
          </p:cNvSpPr>
          <p:nvPr/>
        </p:nvSpPr>
        <p:spPr bwMode="auto">
          <a:xfrm>
            <a:off x="5841515" y="66174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3" name="AutoShape 61"/>
          <p:cNvSpPr>
            <a:spLocks noChangeArrowheads="1"/>
          </p:cNvSpPr>
          <p:nvPr/>
        </p:nvSpPr>
        <p:spPr bwMode="auto">
          <a:xfrm>
            <a:off x="6222515" y="65412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4" name="AutoShape 62"/>
          <p:cNvSpPr>
            <a:spLocks noChangeArrowheads="1"/>
          </p:cNvSpPr>
          <p:nvPr/>
        </p:nvSpPr>
        <p:spPr bwMode="auto">
          <a:xfrm>
            <a:off x="54605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5" name="AutoShape 63"/>
          <p:cNvSpPr>
            <a:spLocks noChangeArrowheads="1"/>
          </p:cNvSpPr>
          <p:nvPr/>
        </p:nvSpPr>
        <p:spPr bwMode="auto">
          <a:xfrm>
            <a:off x="64511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19" name="AutoShape 67"/>
          <p:cNvSpPr>
            <a:spLocks noChangeArrowheads="1"/>
          </p:cNvSpPr>
          <p:nvPr/>
        </p:nvSpPr>
        <p:spPr bwMode="auto">
          <a:xfrm>
            <a:off x="5993915" y="63126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630" name="AutoShape 78"/>
          <p:cNvSpPr>
            <a:spLocks noChangeArrowheads="1"/>
          </p:cNvSpPr>
          <p:nvPr/>
        </p:nvSpPr>
        <p:spPr bwMode="auto">
          <a:xfrm>
            <a:off x="5636046" y="1725976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Routes</a:t>
            </a:r>
            <a:endParaRPr lang="en-US" dirty="0"/>
          </a:p>
        </p:txBody>
      </p:sp>
      <p:sp>
        <p:nvSpPr>
          <p:cNvPr id="81" name="Down Arrow 80"/>
          <p:cNvSpPr/>
          <p:nvPr/>
        </p:nvSpPr>
        <p:spPr>
          <a:xfrm>
            <a:off x="4662172" y="2038121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Provider</a:t>
            </a:r>
          </a:p>
        </p:txBody>
      </p:sp>
      <p:sp>
        <p:nvSpPr>
          <p:cNvPr id="82" name="Right Arrow 81"/>
          <p:cNvSpPr/>
          <p:nvPr/>
        </p:nvSpPr>
        <p:spPr>
          <a:xfrm flipH="1">
            <a:off x="8304857" y="32563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83" name="Right Arrow 82"/>
          <p:cNvSpPr/>
          <p:nvPr/>
        </p:nvSpPr>
        <p:spPr>
          <a:xfrm>
            <a:off x="2447339" y="3332528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Peer</a:t>
            </a:r>
          </a:p>
        </p:txBody>
      </p:sp>
      <p:sp>
        <p:nvSpPr>
          <p:cNvPr id="4" name="Up Arrow 3"/>
          <p:cNvSpPr/>
          <p:nvPr/>
        </p:nvSpPr>
        <p:spPr>
          <a:xfrm>
            <a:off x="4461373" y="5122844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From Customer</a:t>
            </a:r>
          </a:p>
        </p:txBody>
      </p:sp>
      <p:grpSp>
        <p:nvGrpSpPr>
          <p:cNvPr id="86" name="Group 85"/>
          <p:cNvGrpSpPr/>
          <p:nvPr/>
        </p:nvGrpSpPr>
        <p:grpSpPr>
          <a:xfrm flipH="1">
            <a:off x="8521594" y="2031695"/>
            <a:ext cx="1407122" cy="1061231"/>
            <a:chOff x="1219200" y="4876799"/>
            <a:chExt cx="5181605" cy="1384995"/>
          </a:xfrm>
        </p:grpSpPr>
        <p:sp>
          <p:nvSpPr>
            <p:cNvPr id="87" name="Rectangular Callout 8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ISP Routes</a:t>
              </a:r>
            </a:p>
          </p:txBody>
        </p:sp>
      </p:grpSp>
      <p:sp>
        <p:nvSpPr>
          <p:cNvPr id="89" name="AutoShape 28"/>
          <p:cNvSpPr>
            <a:spLocks noChangeArrowheads="1"/>
          </p:cNvSpPr>
          <p:nvPr/>
        </p:nvSpPr>
        <p:spPr bwMode="auto">
          <a:xfrm>
            <a:off x="7636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82" grpId="0" animBg="1"/>
      <p:bldP spid="919583" grpId="0" animBg="1"/>
      <p:bldP spid="919584" grpId="0" animBg="1"/>
      <p:bldP spid="919585" grpId="0" animBg="1"/>
      <p:bldP spid="919586" grpId="0" animBg="1"/>
      <p:bldP spid="919587" grpId="0" animBg="1"/>
      <p:bldP spid="919588" grpId="0" animBg="1"/>
      <p:bldP spid="919589" grpId="0" animBg="1"/>
      <p:bldP spid="919590" grpId="0" animBg="1"/>
      <p:bldP spid="919591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12" grpId="0" animBg="1"/>
      <p:bldP spid="919613" grpId="0" animBg="1"/>
      <p:bldP spid="919614" grpId="0" animBg="1"/>
      <p:bldP spid="919615" grpId="0" animBg="1"/>
      <p:bldP spid="919619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4A73DE7-6178-4BC1-A213-835B1858E73F}" type="slidenum">
              <a:rPr lang="en-US" sz="1600"/>
              <a:pPr/>
              <a:t>21</a:t>
            </a:fld>
            <a:endParaRPr lang="en-US" sz="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Routes</a:t>
            </a:r>
            <a:endParaRPr lang="en-US" dirty="0"/>
          </a:p>
        </p:txBody>
      </p:sp>
      <p:sp>
        <p:nvSpPr>
          <p:cNvPr id="103" name="Cloud 102"/>
          <p:cNvSpPr/>
          <p:nvPr/>
        </p:nvSpPr>
        <p:spPr>
          <a:xfrm>
            <a:off x="3237685" y="2896801"/>
            <a:ext cx="5436263" cy="245234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10"/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11"/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AutoShape 12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3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4"/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6"/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7"/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8"/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9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20"/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21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22"/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AutoShape 24"/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26"/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27"/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28"/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29"/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AutoShape 33"/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AutoShape 34"/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35"/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36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AutoShape 37"/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38"/>
          <p:cNvSpPr>
            <a:spLocks noChangeArrowheads="1"/>
          </p:cNvSpPr>
          <p:nvPr/>
        </p:nvSpPr>
        <p:spPr bwMode="auto">
          <a:xfrm>
            <a:off x="7620000" y="3738849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39"/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Down Arrow 137"/>
          <p:cNvSpPr/>
          <p:nvPr/>
        </p:nvSpPr>
        <p:spPr>
          <a:xfrm>
            <a:off x="4693286" y="5100810"/>
            <a:ext cx="2729228" cy="1078265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Customer</a:t>
            </a:r>
          </a:p>
        </p:txBody>
      </p:sp>
      <p:sp>
        <p:nvSpPr>
          <p:cNvPr id="139" name="Right Arrow 138"/>
          <p:cNvSpPr/>
          <p:nvPr/>
        </p:nvSpPr>
        <p:spPr>
          <a:xfrm flipH="1">
            <a:off x="2505280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8154076" y="3312256"/>
            <a:ext cx="1353722" cy="148834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Peer</a:t>
            </a:r>
          </a:p>
        </p:txBody>
      </p:sp>
      <p:sp>
        <p:nvSpPr>
          <p:cNvPr id="141" name="Up Arrow 140"/>
          <p:cNvSpPr/>
          <p:nvPr/>
        </p:nvSpPr>
        <p:spPr>
          <a:xfrm>
            <a:off x="4432683" y="2122136"/>
            <a:ext cx="3250435" cy="1078265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Provider</a:t>
            </a:r>
          </a:p>
        </p:txBody>
      </p:sp>
      <p:sp>
        <p:nvSpPr>
          <p:cNvPr id="142" name="AutoShape 28"/>
          <p:cNvSpPr>
            <a:spLocks noChangeArrowheads="1"/>
          </p:cNvSpPr>
          <p:nvPr/>
        </p:nvSpPr>
        <p:spPr bwMode="auto">
          <a:xfrm>
            <a:off x="7636066" y="334629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6326438" y="64903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AutoShape 14"/>
          <p:cNvSpPr>
            <a:spLocks noChangeArrowheads="1"/>
          </p:cNvSpPr>
          <p:nvPr/>
        </p:nvSpPr>
        <p:spPr bwMode="auto">
          <a:xfrm>
            <a:off x="5488238" y="6337901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AutoShape 21"/>
          <p:cNvSpPr>
            <a:spLocks noChangeArrowheads="1"/>
          </p:cNvSpPr>
          <p:nvPr/>
        </p:nvSpPr>
        <p:spPr bwMode="auto">
          <a:xfrm>
            <a:off x="6097838" y="6261701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AutoShape 24"/>
          <p:cNvSpPr>
            <a:spLocks noChangeArrowheads="1"/>
          </p:cNvSpPr>
          <p:nvPr/>
        </p:nvSpPr>
        <p:spPr bwMode="auto">
          <a:xfrm>
            <a:off x="6738651" y="6533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26"/>
          <p:cNvSpPr>
            <a:spLocks noChangeArrowheads="1"/>
          </p:cNvSpPr>
          <p:nvPr/>
        </p:nvSpPr>
        <p:spPr bwMode="auto">
          <a:xfrm>
            <a:off x="5183438" y="649030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5716838" y="6566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AutoShape 35"/>
          <p:cNvSpPr>
            <a:spLocks noChangeArrowheads="1"/>
          </p:cNvSpPr>
          <p:nvPr/>
        </p:nvSpPr>
        <p:spPr bwMode="auto">
          <a:xfrm>
            <a:off x="6707438" y="618550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AutoShape 18"/>
          <p:cNvSpPr>
            <a:spLocks noChangeArrowheads="1"/>
          </p:cNvSpPr>
          <p:nvPr/>
        </p:nvSpPr>
        <p:spPr bwMode="auto">
          <a:xfrm>
            <a:off x="5183438" y="607257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AutoShape 33"/>
          <p:cNvSpPr>
            <a:spLocks noChangeArrowheads="1"/>
          </p:cNvSpPr>
          <p:nvPr/>
        </p:nvSpPr>
        <p:spPr bwMode="auto">
          <a:xfrm>
            <a:off x="2156552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AutoShape 33"/>
          <p:cNvSpPr>
            <a:spLocks noChangeArrowheads="1"/>
          </p:cNvSpPr>
          <p:nvPr/>
        </p:nvSpPr>
        <p:spPr bwMode="auto">
          <a:xfrm>
            <a:off x="1802176" y="394212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AutoShape 33"/>
          <p:cNvSpPr>
            <a:spLocks noChangeArrowheads="1"/>
          </p:cNvSpPr>
          <p:nvPr/>
        </p:nvSpPr>
        <p:spPr bwMode="auto">
          <a:xfrm>
            <a:off x="2155175" y="415244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1818702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9393498" y="335922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>
            <a:off x="975797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>
            <a:off x="9986573" y="3575817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9562665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AutoShape 33"/>
          <p:cNvSpPr>
            <a:spLocks noChangeArrowheads="1"/>
          </p:cNvSpPr>
          <p:nvPr/>
        </p:nvSpPr>
        <p:spPr bwMode="auto">
          <a:xfrm>
            <a:off x="6440738" y="189353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AutoShape 33"/>
          <p:cNvSpPr>
            <a:spLocks noChangeArrowheads="1"/>
          </p:cNvSpPr>
          <p:nvPr/>
        </p:nvSpPr>
        <p:spPr bwMode="auto">
          <a:xfrm>
            <a:off x="6939710" y="1815061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AutoShape 33"/>
          <p:cNvSpPr>
            <a:spLocks noChangeArrowheads="1"/>
          </p:cNvSpPr>
          <p:nvPr/>
        </p:nvSpPr>
        <p:spPr bwMode="auto">
          <a:xfrm>
            <a:off x="5715000" y="1693865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AutoShape 33"/>
          <p:cNvSpPr>
            <a:spLocks noChangeArrowheads="1"/>
          </p:cNvSpPr>
          <p:nvPr/>
        </p:nvSpPr>
        <p:spPr bwMode="auto">
          <a:xfrm>
            <a:off x="4762500" y="1985812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AutoShape 25"/>
          <p:cNvSpPr>
            <a:spLocks noChangeArrowheads="1"/>
          </p:cNvSpPr>
          <p:nvPr/>
        </p:nvSpPr>
        <p:spPr bwMode="auto">
          <a:xfrm>
            <a:off x="2505280" y="34299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AutoShape 25"/>
          <p:cNvSpPr>
            <a:spLocks noChangeArrowheads="1"/>
          </p:cNvSpPr>
          <p:nvPr/>
        </p:nvSpPr>
        <p:spPr bwMode="auto">
          <a:xfrm>
            <a:off x="1704402" y="4304382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AutoShape 25"/>
          <p:cNvSpPr>
            <a:spLocks noChangeArrowheads="1"/>
          </p:cNvSpPr>
          <p:nvPr/>
        </p:nvSpPr>
        <p:spPr bwMode="auto">
          <a:xfrm>
            <a:off x="1704402" y="3587827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AutoShape 25"/>
          <p:cNvSpPr>
            <a:spLocks noChangeArrowheads="1"/>
          </p:cNvSpPr>
          <p:nvPr/>
        </p:nvSpPr>
        <p:spPr bwMode="auto">
          <a:xfrm>
            <a:off x="2283107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AutoShape 25"/>
          <p:cNvSpPr>
            <a:spLocks noChangeArrowheads="1"/>
          </p:cNvSpPr>
          <p:nvPr/>
        </p:nvSpPr>
        <p:spPr bwMode="auto">
          <a:xfrm>
            <a:off x="5105400" y="200783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AutoShape 25"/>
          <p:cNvSpPr>
            <a:spLocks noChangeArrowheads="1"/>
          </p:cNvSpPr>
          <p:nvPr/>
        </p:nvSpPr>
        <p:spPr bwMode="auto">
          <a:xfrm>
            <a:off x="5334000" y="17402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AutoShape 25"/>
          <p:cNvSpPr>
            <a:spLocks noChangeArrowheads="1"/>
          </p:cNvSpPr>
          <p:nvPr/>
        </p:nvSpPr>
        <p:spPr bwMode="auto">
          <a:xfrm>
            <a:off x="6091410" y="1745769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AutoShape 25"/>
          <p:cNvSpPr>
            <a:spLocks noChangeArrowheads="1"/>
          </p:cNvSpPr>
          <p:nvPr/>
        </p:nvSpPr>
        <p:spPr bwMode="auto">
          <a:xfrm>
            <a:off x="6669338" y="16259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AutoShape 25"/>
          <p:cNvSpPr>
            <a:spLocks noChangeArrowheads="1"/>
          </p:cNvSpPr>
          <p:nvPr/>
        </p:nvSpPr>
        <p:spPr bwMode="auto">
          <a:xfrm>
            <a:off x="9562665" y="371352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AutoShape 25"/>
          <p:cNvSpPr>
            <a:spLocks noChangeArrowheads="1"/>
          </p:cNvSpPr>
          <p:nvPr/>
        </p:nvSpPr>
        <p:spPr bwMode="auto">
          <a:xfrm>
            <a:off x="9800929" y="3315395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AutoShape 25"/>
          <p:cNvSpPr>
            <a:spLocks noChangeArrowheads="1"/>
          </p:cNvSpPr>
          <p:nvPr/>
        </p:nvSpPr>
        <p:spPr bwMode="auto">
          <a:xfrm>
            <a:off x="10208771" y="3923841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AutoShape 25"/>
          <p:cNvSpPr>
            <a:spLocks noChangeArrowheads="1"/>
          </p:cNvSpPr>
          <p:nvPr/>
        </p:nvSpPr>
        <p:spPr bwMode="auto">
          <a:xfrm>
            <a:off x="9986573" y="426811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6" name="Group 175"/>
          <p:cNvGrpSpPr/>
          <p:nvPr/>
        </p:nvGrpSpPr>
        <p:grpSpPr>
          <a:xfrm flipH="1">
            <a:off x="7616425" y="5541963"/>
            <a:ext cx="2311659" cy="1061231"/>
            <a:chOff x="1219200" y="4876799"/>
            <a:chExt cx="5181605" cy="1384995"/>
          </a:xfrm>
        </p:grpSpPr>
        <p:sp>
          <p:nvSpPr>
            <p:cNvPr id="177" name="Rectangular Callout 1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219204" y="4936467"/>
              <a:ext cx="5181601" cy="1245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Customers get all routes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 flipH="1">
            <a:off x="7924800" y="1747115"/>
            <a:ext cx="2624526" cy="1095238"/>
            <a:chOff x="1219200" y="4876799"/>
            <a:chExt cx="5181605" cy="1384995"/>
          </a:xfrm>
        </p:grpSpPr>
        <p:sp>
          <p:nvSpPr>
            <p:cNvPr id="180" name="Rectangular Callout 1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 and ISP routes only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 flipH="1">
            <a:off x="1657821" y="1677372"/>
            <a:ext cx="2624526" cy="1095238"/>
            <a:chOff x="1219200" y="4876799"/>
            <a:chExt cx="5181605" cy="1384995"/>
          </a:xfrm>
        </p:grpSpPr>
        <p:sp>
          <p:nvSpPr>
            <p:cNvPr id="183" name="Rectangular Callout 1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19204" y="4936467"/>
              <a:ext cx="5181601" cy="1206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$$$ generating routes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6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hape 980"/>
          <p:cNvSpPr>
            <a:spLocks noGrp="1"/>
          </p:cNvSpPr>
          <p:nvPr>
            <p:ph type="title"/>
          </p:nvPr>
        </p:nvSpPr>
        <p:spPr>
          <a:xfrm>
            <a:off x="175214" y="60230"/>
            <a:ext cx="10340386" cy="11589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464646"/>
                </a:solidFill>
              </a:rPr>
              <a:t>AS Relationships: It’s Complicated</a:t>
            </a:r>
          </a:p>
        </p:txBody>
      </p:sp>
      <p:sp>
        <p:nvSpPr>
          <p:cNvPr id="981" name="Shape 981"/>
          <p:cNvSpPr>
            <a:spLocks noGrp="1"/>
          </p:cNvSpPr>
          <p:nvPr>
            <p:ph type="sldNum" sz="quarter" idx="4294967295"/>
          </p:nvPr>
        </p:nvSpPr>
        <p:spPr>
          <a:xfrm>
            <a:off x="127760" y="1249679"/>
            <a:ext cx="533400" cy="320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6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b="1">
                <a:solidFill>
                  <a:srgbClr val="FFFFFF"/>
                </a:solidFill>
              </a:rPr>
              <a:t>22</a:t>
            </a:fld>
            <a:endParaRPr b="1" dirty="0">
              <a:solidFill>
                <a:srgbClr val="FFFFFF"/>
              </a:solidFill>
            </a:endParaRPr>
          </a:p>
        </p:txBody>
      </p:sp>
      <p:sp>
        <p:nvSpPr>
          <p:cNvPr id="982" name="Shape 982"/>
          <p:cNvSpPr>
            <a:spLocks noGrp="1"/>
          </p:cNvSpPr>
          <p:nvPr>
            <p:ph type="body" idx="1"/>
          </p:nvPr>
        </p:nvSpPr>
        <p:spPr>
          <a:xfrm>
            <a:off x="175213" y="1600200"/>
            <a:ext cx="10928997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2800" dirty="0" smtClean="0"/>
              <a:t>Typical models of AS relationships are simple</a:t>
            </a:r>
            <a:endParaRPr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Each AS pair has exactly one relationship</a:t>
            </a:r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Each relationship is the same for all prefixes</a:t>
            </a:r>
          </a:p>
          <a:p>
            <a:pPr lvl="0">
              <a:defRPr sz="1800"/>
            </a:pPr>
            <a:r>
              <a:rPr lang="en-US" sz="2800" dirty="0" smtClean="0"/>
              <a:t>Unfortunately, </a:t>
            </a:r>
            <a:r>
              <a:rPr lang="en-US" sz="2800" dirty="0"/>
              <a:t>i</a:t>
            </a:r>
            <a:r>
              <a:rPr sz="2800" dirty="0" smtClean="0"/>
              <a:t>n </a:t>
            </a:r>
            <a:r>
              <a:rPr sz="2800" dirty="0"/>
              <a:t>practice it’s much more complicated</a:t>
            </a:r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Rise of widespread peering</a:t>
            </a:r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Regional, per-prefix </a:t>
            </a:r>
            <a:r>
              <a:rPr sz="2800" dirty="0" err="1"/>
              <a:t>peerings</a:t>
            </a:r>
            <a:endParaRPr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/>
              <a:t>Tier-1’s being shoved out by “</a:t>
            </a:r>
            <a:r>
              <a:rPr sz="2800" dirty="0" smtClean="0"/>
              <a:t>hypergiant”</a:t>
            </a:r>
            <a:r>
              <a:rPr lang="en-US" sz="2800" dirty="0" smtClean="0"/>
              <a:t> content providers</a:t>
            </a:r>
            <a:endParaRPr sz="2800" dirty="0"/>
          </a:p>
          <a:p>
            <a:pPr lvl="1">
              <a:spcBef>
                <a:spcPts val="500"/>
              </a:spcBef>
              <a:buClr>
                <a:srgbClr val="2DA2BF"/>
              </a:buClr>
              <a:defRPr sz="1800"/>
            </a:pPr>
            <a:r>
              <a:rPr sz="2800" dirty="0" smtClean="0"/>
              <a:t>I</a:t>
            </a:r>
            <a:r>
              <a:rPr lang="en-US" sz="2800" dirty="0" smtClean="0"/>
              <a:t>nternet Exchange Points (IXPs)</a:t>
            </a:r>
            <a:r>
              <a:rPr sz="2800" dirty="0" smtClean="0"/>
              <a:t> </a:t>
            </a:r>
            <a:r>
              <a:rPr sz="2800" dirty="0"/>
              <a:t>dominating traffic volume</a:t>
            </a:r>
          </a:p>
          <a:p>
            <a:pPr lvl="0">
              <a:defRPr sz="1800"/>
            </a:pPr>
            <a:r>
              <a:rPr lang="en-US" sz="2800" dirty="0" smtClean="0"/>
              <a:t>Also, BGP is 100% insecure</a:t>
            </a:r>
            <a:endParaRPr lang="en-US" sz="2500" dirty="0"/>
          </a:p>
          <a:p>
            <a:pPr lvl="1">
              <a:defRPr sz="1800"/>
            </a:pPr>
            <a:r>
              <a:rPr lang="en-US" sz="2500" dirty="0" smtClean="0"/>
              <a:t>Totally possible to poison or steal routes :(</a:t>
            </a:r>
          </a:p>
        </p:txBody>
      </p:sp>
    </p:spTree>
    <p:extLst>
      <p:ext uri="{BB962C8B-B14F-4D97-AF65-F5344CB8AC3E}">
        <p14:creationId xmlns:p14="http://schemas.microsoft.com/office/powerpoint/2010/main" val="157658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ASs, Revisited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8712" y="1270052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351028" y="1864805"/>
            <a:ext cx="2762494" cy="1986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AS-1</a:t>
            </a:r>
          </a:p>
        </p:txBody>
      </p:sp>
      <p:sp>
        <p:nvSpPr>
          <p:cNvPr id="6" name="Cloud 5"/>
          <p:cNvSpPr/>
          <p:nvPr/>
        </p:nvSpPr>
        <p:spPr>
          <a:xfrm>
            <a:off x="7384918" y="2334681"/>
            <a:ext cx="2762494" cy="198627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4454885" y="4150829"/>
            <a:ext cx="2762494" cy="198627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/>
          <p:cNvCxnSpPr>
            <a:endCxn id="14" idx="2"/>
          </p:cNvCxnSpPr>
          <p:nvPr/>
        </p:nvCxnSpPr>
        <p:spPr>
          <a:xfrm flipV="1">
            <a:off x="4466725" y="5890231"/>
            <a:ext cx="762432" cy="4864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3" idx="1"/>
          </p:cNvCxnSpPr>
          <p:nvPr/>
        </p:nvCxnSpPr>
        <p:spPr>
          <a:xfrm flipV="1">
            <a:off x="3732275" y="5135207"/>
            <a:ext cx="722610" cy="19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75" y="502190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60" y="6117933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4743260" y="1986420"/>
            <a:ext cx="775522" cy="3034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17" y="1727681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>
            <a:endCxn id="42" idx="1"/>
          </p:cNvCxnSpPr>
          <p:nvPr/>
        </p:nvCxnSpPr>
        <p:spPr>
          <a:xfrm>
            <a:off x="1993192" y="2123545"/>
            <a:ext cx="439874" cy="65564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27" y="1864805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>
            <a:endCxn id="51" idx="2"/>
          </p:cNvCxnSpPr>
          <p:nvPr/>
        </p:nvCxnSpPr>
        <p:spPr>
          <a:xfrm flipV="1">
            <a:off x="8489631" y="4183624"/>
            <a:ext cx="55801" cy="64560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65" y="457048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>
            <a:endCxn id="49" idx="0"/>
          </p:cNvCxnSpPr>
          <p:nvPr/>
        </p:nvCxnSpPr>
        <p:spPr>
          <a:xfrm flipH="1">
            <a:off x="9742241" y="2366765"/>
            <a:ext cx="649224" cy="49117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000" y="1986419"/>
            <a:ext cx="607000" cy="6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>
            <a:stCxn id="134" idx="1"/>
            <a:endCxn id="12" idx="3"/>
          </p:cNvCxnSpPr>
          <p:nvPr/>
        </p:nvCxnSpPr>
        <p:spPr>
          <a:xfrm flipH="1">
            <a:off x="4738696" y="2783618"/>
            <a:ext cx="2750725" cy="7498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3" idx="0"/>
            <a:endCxn id="12" idx="2"/>
          </p:cNvCxnSpPr>
          <p:nvPr/>
        </p:nvCxnSpPr>
        <p:spPr>
          <a:xfrm flipH="1" flipV="1">
            <a:off x="4416139" y="3723623"/>
            <a:ext cx="683863" cy="57562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1" idx="2"/>
            <a:endCxn id="132" idx="3"/>
          </p:cNvCxnSpPr>
          <p:nvPr/>
        </p:nvCxnSpPr>
        <p:spPr>
          <a:xfrm flipH="1">
            <a:off x="7312743" y="4104018"/>
            <a:ext cx="227195" cy="72768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0"/>
            <a:endCxn id="44" idx="2"/>
          </p:cNvCxnSpPr>
          <p:nvPr/>
        </p:nvCxnSpPr>
        <p:spPr>
          <a:xfrm flipH="1" flipV="1">
            <a:off x="4416139" y="2480116"/>
            <a:ext cx="307373" cy="2990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3" idx="3"/>
          </p:cNvCxnSpPr>
          <p:nvPr/>
        </p:nvCxnSpPr>
        <p:spPr>
          <a:xfrm flipV="1">
            <a:off x="3732276" y="2334681"/>
            <a:ext cx="361305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3"/>
            <a:endCxn id="44" idx="2"/>
          </p:cNvCxnSpPr>
          <p:nvPr/>
        </p:nvCxnSpPr>
        <p:spPr>
          <a:xfrm flipV="1">
            <a:off x="3573924" y="2480116"/>
            <a:ext cx="842215" cy="10155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2" idx="0"/>
            <a:endCxn id="45" idx="2"/>
          </p:cNvCxnSpPr>
          <p:nvPr/>
        </p:nvCxnSpPr>
        <p:spPr>
          <a:xfrm flipV="1">
            <a:off x="4416139" y="3159580"/>
            <a:ext cx="307373" cy="1836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1" idx="3"/>
            <a:endCxn id="12" idx="1"/>
          </p:cNvCxnSpPr>
          <p:nvPr/>
        </p:nvCxnSpPr>
        <p:spPr>
          <a:xfrm>
            <a:off x="3573924" y="3495628"/>
            <a:ext cx="519657" cy="377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0"/>
            <a:endCxn id="43" idx="1"/>
          </p:cNvCxnSpPr>
          <p:nvPr/>
        </p:nvCxnSpPr>
        <p:spPr>
          <a:xfrm flipV="1">
            <a:off x="2755624" y="2334681"/>
            <a:ext cx="331536" cy="2543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1" idx="0"/>
            <a:endCxn id="42" idx="2"/>
          </p:cNvCxnSpPr>
          <p:nvPr/>
        </p:nvCxnSpPr>
        <p:spPr>
          <a:xfrm flipH="1" flipV="1">
            <a:off x="2755624" y="2969382"/>
            <a:ext cx="495742" cy="3360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33" idx="2"/>
            <a:endCxn id="13" idx="0"/>
          </p:cNvCxnSpPr>
          <p:nvPr/>
        </p:nvCxnSpPr>
        <p:spPr>
          <a:xfrm flipH="1">
            <a:off x="4777443" y="4679638"/>
            <a:ext cx="322558" cy="26537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7" idx="1"/>
            <a:endCxn id="133" idx="3"/>
          </p:cNvCxnSpPr>
          <p:nvPr/>
        </p:nvCxnSpPr>
        <p:spPr>
          <a:xfrm flipH="1">
            <a:off x="5422559" y="4489441"/>
            <a:ext cx="37275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132" idx="0"/>
          </p:cNvCxnSpPr>
          <p:nvPr/>
        </p:nvCxnSpPr>
        <p:spPr>
          <a:xfrm>
            <a:off x="6440433" y="4506426"/>
            <a:ext cx="549752" cy="13508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4" idx="1"/>
            <a:endCxn id="13" idx="2"/>
          </p:cNvCxnSpPr>
          <p:nvPr/>
        </p:nvCxnSpPr>
        <p:spPr>
          <a:xfrm flipH="1" flipV="1">
            <a:off x="4777443" y="5325403"/>
            <a:ext cx="129156" cy="3746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5" idx="1"/>
            <a:endCxn id="14" idx="3"/>
          </p:cNvCxnSpPr>
          <p:nvPr/>
        </p:nvCxnSpPr>
        <p:spPr>
          <a:xfrm flipH="1">
            <a:off x="5551715" y="5700033"/>
            <a:ext cx="3170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32" idx="2"/>
            <a:endCxn id="15" idx="3"/>
          </p:cNvCxnSpPr>
          <p:nvPr/>
        </p:nvCxnSpPr>
        <p:spPr>
          <a:xfrm flipH="1">
            <a:off x="6513905" y="5021903"/>
            <a:ext cx="476281" cy="67813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5" idx="0"/>
            <a:endCxn id="133" idx="2"/>
          </p:cNvCxnSpPr>
          <p:nvPr/>
        </p:nvCxnSpPr>
        <p:spPr>
          <a:xfrm flipH="1" flipV="1">
            <a:off x="5100001" y="4679639"/>
            <a:ext cx="1091346" cy="83019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1" idx="1"/>
            <a:endCxn id="131" idx="3"/>
          </p:cNvCxnSpPr>
          <p:nvPr/>
        </p:nvCxnSpPr>
        <p:spPr>
          <a:xfrm flipH="1" flipV="1">
            <a:off x="7862495" y="3913821"/>
            <a:ext cx="360379" cy="7960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34" idx="2"/>
            <a:endCxn id="131" idx="0"/>
          </p:cNvCxnSpPr>
          <p:nvPr/>
        </p:nvCxnSpPr>
        <p:spPr>
          <a:xfrm flipH="1">
            <a:off x="7539938" y="2973815"/>
            <a:ext cx="272041" cy="74980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48" idx="1"/>
            <a:endCxn id="134" idx="3"/>
          </p:cNvCxnSpPr>
          <p:nvPr/>
        </p:nvCxnSpPr>
        <p:spPr>
          <a:xfrm flipH="1">
            <a:off x="8134535" y="2697983"/>
            <a:ext cx="415506" cy="8563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48" idx="2"/>
            <a:endCxn id="51" idx="0"/>
          </p:cNvCxnSpPr>
          <p:nvPr/>
        </p:nvCxnSpPr>
        <p:spPr>
          <a:xfrm flipH="1">
            <a:off x="8545431" y="2888179"/>
            <a:ext cx="327168" cy="9150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48" idx="3"/>
            <a:endCxn id="49" idx="1"/>
          </p:cNvCxnSpPr>
          <p:nvPr/>
        </p:nvCxnSpPr>
        <p:spPr>
          <a:xfrm>
            <a:off x="9195157" y="2697983"/>
            <a:ext cx="224527" cy="35015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9" idx="2"/>
            <a:endCxn id="50" idx="0"/>
          </p:cNvCxnSpPr>
          <p:nvPr/>
        </p:nvCxnSpPr>
        <p:spPr>
          <a:xfrm flipH="1">
            <a:off x="9416825" y="3238337"/>
            <a:ext cx="325416" cy="42254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0" idx="1"/>
            <a:endCxn id="51" idx="3"/>
          </p:cNvCxnSpPr>
          <p:nvPr/>
        </p:nvCxnSpPr>
        <p:spPr>
          <a:xfrm flipH="1">
            <a:off x="8867989" y="3851077"/>
            <a:ext cx="226279" cy="1423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710931" y="4735982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824367" y="3058023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AS-3</a:t>
            </a:r>
          </a:p>
        </p:txBody>
      </p:sp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81" y="334322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86" y="4945009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00" y="550983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90" y="5509836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18" y="429924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09" y="3305431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67" y="2588988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61" y="2144484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81" y="209972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4" y="277918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42" y="2507785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684" y="2857942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268" y="366088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874" y="3803230"/>
            <a:ext cx="645115" cy="3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80" y="3723624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28" y="4641509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44" y="4299244"/>
            <a:ext cx="645115" cy="380395"/>
          </a:xfrm>
          <a:prstGeom prst="rect">
            <a:avLst/>
          </a:prstGeom>
          <a:noFill/>
          <a:extLst/>
        </p:spPr>
      </p:pic>
      <p:pic>
        <p:nvPicPr>
          <p:cNvPr id="1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21" y="2593420"/>
            <a:ext cx="645115" cy="380395"/>
          </a:xfrm>
          <a:prstGeom prst="rect">
            <a:avLst/>
          </a:prstGeom>
          <a:noFill/>
          <a:extLst/>
        </p:spPr>
      </p:pic>
      <p:grpSp>
        <p:nvGrpSpPr>
          <p:cNvPr id="148" name="Group 147"/>
          <p:cNvGrpSpPr/>
          <p:nvPr/>
        </p:nvGrpSpPr>
        <p:grpSpPr>
          <a:xfrm flipH="1">
            <a:off x="1681065" y="3953625"/>
            <a:ext cx="1582577" cy="954107"/>
            <a:chOff x="1219200" y="4876799"/>
            <a:chExt cx="5181605" cy="1384995"/>
          </a:xfrm>
        </p:grpSpPr>
        <p:sp>
          <p:nvSpPr>
            <p:cNvPr id="149" name="Rectangular Callout 148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Interior Routers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 flipH="1">
            <a:off x="6962854" y="5467327"/>
            <a:ext cx="1582577" cy="954107"/>
            <a:chOff x="1219200" y="4876799"/>
            <a:chExt cx="5181605" cy="1384995"/>
          </a:xfrm>
        </p:grpSpPr>
        <p:sp>
          <p:nvSpPr>
            <p:cNvPr id="152" name="Rectangular Callout 15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BGP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0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Numbers</a:t>
            </a:r>
            <a:endParaRPr lang="en-US" dirty="0"/>
          </a:p>
        </p:txBody>
      </p:sp>
      <p:sp>
        <p:nvSpPr>
          <p:cNvPr id="784387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1600200"/>
            <a:ext cx="10377712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Each AS identified by an ASN number</a:t>
            </a:r>
          </a:p>
          <a:p>
            <a:pPr lvl="1"/>
            <a:r>
              <a:rPr lang="en-US" dirty="0" smtClean="0"/>
              <a:t>16-bit values</a:t>
            </a:r>
          </a:p>
          <a:p>
            <a:pPr lvl="1"/>
            <a:r>
              <a:rPr lang="en-US" dirty="0" smtClean="0"/>
              <a:t>64512 – 65535 are reserved</a:t>
            </a:r>
          </a:p>
          <a:p>
            <a:r>
              <a:rPr lang="en-US" dirty="0" smtClean="0"/>
              <a:t>Currently, there are &gt; 20000 ASNs</a:t>
            </a:r>
          </a:p>
          <a:p>
            <a:pPr lvl="1"/>
            <a:r>
              <a:rPr lang="en-US" dirty="0" smtClean="0"/>
              <a:t>AT&amp;T: 5074, 6341, 7018, …</a:t>
            </a:r>
          </a:p>
          <a:p>
            <a:pPr lvl="1"/>
            <a:r>
              <a:rPr lang="en-US" dirty="0" smtClean="0"/>
              <a:t>Sprint: 1239, 1240, 6211, 6242, …</a:t>
            </a:r>
          </a:p>
          <a:p>
            <a:pPr lvl="1"/>
            <a:r>
              <a:rPr lang="en-US" dirty="0" smtClean="0"/>
              <a:t>Northeastern: 156</a:t>
            </a:r>
          </a:p>
          <a:p>
            <a:pPr lvl="1"/>
            <a:r>
              <a:rPr lang="en-US" dirty="0" smtClean="0"/>
              <a:t>North America ASs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hlinkClick r:id="rId3"/>
              </a:rPr>
              <a:t>ftp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ftp.arin.net/info/asn.txt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03200" y="125730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Inter-Domain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Global connectivity is at stake!</a:t>
            </a:r>
          </a:p>
          <a:p>
            <a:pPr lvl="1"/>
            <a:r>
              <a:rPr lang="en-US" dirty="0" smtClean="0"/>
              <a:t>Thus, all ASs must use the same protocol</a:t>
            </a:r>
          </a:p>
          <a:p>
            <a:pPr lvl="1"/>
            <a:r>
              <a:rPr lang="en-US" dirty="0" smtClean="0"/>
              <a:t>Contrast with intra-domain routing</a:t>
            </a:r>
          </a:p>
          <a:p>
            <a:r>
              <a:rPr lang="en-US" dirty="0" smtClean="0"/>
              <a:t>What are the requirements?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Flexibility in choosing routes</a:t>
            </a:r>
          </a:p>
          <a:p>
            <a:pPr lvl="2"/>
            <a:r>
              <a:rPr lang="en-US" dirty="0" smtClean="0"/>
              <a:t>Cost</a:t>
            </a:r>
          </a:p>
          <a:p>
            <a:pPr lvl="2"/>
            <a:r>
              <a:rPr lang="en-US" dirty="0" smtClean="0"/>
              <a:t>Routing around failures</a:t>
            </a:r>
          </a:p>
          <a:p>
            <a:r>
              <a:rPr lang="en-US" dirty="0" smtClean="0"/>
              <a:t>Question: link state or distance vector?</a:t>
            </a:r>
          </a:p>
          <a:p>
            <a:pPr lvl="1"/>
            <a:r>
              <a:rPr lang="en-US" dirty="0" smtClean="0"/>
              <a:t>Trick question: BGP is a </a:t>
            </a:r>
            <a:r>
              <a:rPr lang="en-US" dirty="0" smtClean="0">
                <a:solidFill>
                  <a:schemeClr val="accent1"/>
                </a:solidFill>
              </a:rPr>
              <a:t>path vector </a:t>
            </a:r>
            <a:r>
              <a:rPr lang="en-US" dirty="0" smtClean="0"/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27502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565475"/>
            <a:ext cx="10312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Border Gateway Protocol</a:t>
            </a:r>
          </a:p>
          <a:p>
            <a:pPr lvl="1"/>
            <a:r>
              <a:rPr lang="en-US" dirty="0" smtClean="0"/>
              <a:t>De facto inter-domain protocol of the Internet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Policy based </a:t>
            </a:r>
            <a:r>
              <a:rPr lang="en-US" dirty="0" smtClean="0"/>
              <a:t>routing protocol</a:t>
            </a:r>
          </a:p>
          <a:p>
            <a:pPr lvl="1"/>
            <a:r>
              <a:rPr lang="en-US" dirty="0" smtClean="0"/>
              <a:t>Uses a Bellman-Ford path vector protocol</a:t>
            </a:r>
          </a:p>
          <a:p>
            <a:r>
              <a:rPr lang="en-US" dirty="0" smtClean="0"/>
              <a:t>Relatively simple protocol, but…</a:t>
            </a:r>
          </a:p>
          <a:p>
            <a:pPr lvl="1"/>
            <a:r>
              <a:rPr lang="en-US" dirty="0" smtClean="0"/>
              <a:t>Complex, manual configuration</a:t>
            </a:r>
          </a:p>
          <a:p>
            <a:pPr lvl="1"/>
            <a:r>
              <a:rPr lang="en-US" dirty="0" smtClean="0"/>
              <a:t>Entire world sees advertisements</a:t>
            </a:r>
          </a:p>
          <a:p>
            <a:pPr lvl="2"/>
            <a:r>
              <a:rPr lang="en-US" dirty="0" smtClean="0"/>
              <a:t>Errors can screw up traffic </a:t>
            </a:r>
            <a:r>
              <a:rPr lang="en-US" dirty="0" smtClean="0">
                <a:solidFill>
                  <a:schemeClr val="accent1"/>
                </a:solidFill>
              </a:rPr>
              <a:t>globally</a:t>
            </a:r>
          </a:p>
          <a:p>
            <a:pPr lvl="1"/>
            <a:r>
              <a:rPr lang="en-US" dirty="0" smtClean="0"/>
              <a:t>Policies driven by </a:t>
            </a:r>
            <a:r>
              <a:rPr lang="en-US" dirty="0" smtClean="0">
                <a:solidFill>
                  <a:schemeClr val="accent1"/>
                </a:solidFill>
              </a:rPr>
              <a:t>economics</a:t>
            </a:r>
          </a:p>
          <a:p>
            <a:pPr lvl="2"/>
            <a:r>
              <a:rPr lang="en-US" dirty="0" smtClean="0"/>
              <a:t>How much $$$ does it cost to route along a given path?</a:t>
            </a:r>
          </a:p>
          <a:p>
            <a:pPr lvl="2"/>
            <a:r>
              <a:rPr lang="en-US" dirty="0" smtClean="0"/>
              <a:t>Not by performance (e.g. shortest paths)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BGP Relationships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0" y="1267318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068193" y="5611871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04499" y="5982306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" name="Cloud 5"/>
          <p:cNvSpPr/>
          <p:nvPr/>
        </p:nvSpPr>
        <p:spPr>
          <a:xfrm>
            <a:off x="8658273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1761695" y="5611870"/>
            <a:ext cx="1779380" cy="120253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loud 7"/>
          <p:cNvSpPr/>
          <p:nvPr/>
        </p:nvSpPr>
        <p:spPr>
          <a:xfrm>
            <a:off x="1598932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Cloud 8"/>
          <p:cNvSpPr/>
          <p:nvPr/>
        </p:nvSpPr>
        <p:spPr>
          <a:xfrm>
            <a:off x="490543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8495510" y="3483980"/>
            <a:ext cx="2104906" cy="14225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3703838" y="1541363"/>
            <a:ext cx="4954435" cy="1155539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2" name="Straight Connector 11"/>
          <p:cNvCxnSpPr>
            <a:stCxn id="10" idx="1"/>
            <a:endCxn id="6" idx="3"/>
          </p:cNvCxnSpPr>
          <p:nvPr/>
        </p:nvCxnSpPr>
        <p:spPr>
          <a:xfrm>
            <a:off x="9547963" y="4904996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7" idx="3"/>
          </p:cNvCxnSpPr>
          <p:nvPr/>
        </p:nvCxnSpPr>
        <p:spPr>
          <a:xfrm>
            <a:off x="2651385" y="4904996"/>
            <a:ext cx="0" cy="77563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1"/>
            <a:endCxn id="4" idx="3"/>
          </p:cNvCxnSpPr>
          <p:nvPr/>
        </p:nvCxnSpPr>
        <p:spPr>
          <a:xfrm>
            <a:off x="5957883" y="4904995"/>
            <a:ext cx="0" cy="775632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45397" y="2534856"/>
            <a:ext cx="1111170" cy="10304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985" y="2534856"/>
            <a:ext cx="1180618" cy="118285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/>
          <p:cNvSpPr/>
          <p:nvPr/>
        </p:nvSpPr>
        <p:spPr>
          <a:xfrm>
            <a:off x="6262081" y="3402958"/>
            <a:ext cx="1141861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flipH="1">
            <a:off x="4456750" y="3402958"/>
            <a:ext cx="1222887" cy="24107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49257" y="3964413"/>
            <a:ext cx="12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6863738" y="4771940"/>
            <a:ext cx="2585112" cy="1041743"/>
            <a:chOff x="1219200" y="4876799"/>
            <a:chExt cx="5181605" cy="1384995"/>
          </a:xfrm>
        </p:grpSpPr>
        <p:sp>
          <p:nvSpPr>
            <p:cNvPr id="32" name="Rectangular Callout 3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19202" y="4922966"/>
              <a:ext cx="5181603" cy="126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 pays provider</a:t>
              </a:r>
            </a:p>
          </p:txBody>
        </p:sp>
      </p:grpSp>
      <p:cxnSp>
        <p:nvCxnSpPr>
          <p:cNvPr id="36" name="Straight Connector 35"/>
          <p:cNvCxnSpPr>
            <a:stCxn id="8" idx="0"/>
            <a:endCxn id="9" idx="2"/>
          </p:cNvCxnSpPr>
          <p:nvPr/>
        </p:nvCxnSpPr>
        <p:spPr>
          <a:xfrm>
            <a:off x="3702085" y="4195245"/>
            <a:ext cx="1209875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9" idx="0"/>
          </p:cNvCxnSpPr>
          <p:nvPr/>
        </p:nvCxnSpPr>
        <p:spPr>
          <a:xfrm flipH="1">
            <a:off x="7008583" y="4195245"/>
            <a:ext cx="149345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58718" y="4017189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5217" y="3964413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55295" y="3964413"/>
            <a:ext cx="98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Peer 3</a:t>
            </a:r>
          </a:p>
        </p:txBody>
      </p:sp>
      <p:grpSp>
        <p:nvGrpSpPr>
          <p:cNvPr id="45" name="Group 44"/>
          <p:cNvGrpSpPr/>
          <p:nvPr/>
        </p:nvGrpSpPr>
        <p:grpSpPr>
          <a:xfrm flipH="1">
            <a:off x="6717867" y="2361215"/>
            <a:ext cx="2585112" cy="1041743"/>
            <a:chOff x="1219200" y="4876799"/>
            <a:chExt cx="5181605" cy="1384995"/>
          </a:xfrm>
        </p:grpSpPr>
        <p:sp>
          <p:nvSpPr>
            <p:cNvPr id="46" name="Rectangular Callout 45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19202" y="4922966"/>
              <a:ext cx="5181603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Peers do </a:t>
              </a:r>
              <a:r>
                <a:rPr lang="en-US" sz="2800" b="1" kern="0" dirty="0">
                  <a:solidFill>
                    <a:sysClr val="window" lastClr="FFFFFF"/>
                  </a:solidFill>
                </a:rPr>
                <a:t>not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pay each other</a:t>
              </a:r>
            </a:p>
          </p:txBody>
        </p:sp>
      </p:grpSp>
      <p:sp>
        <p:nvSpPr>
          <p:cNvPr id="48" name="U-Turn Arrow 47"/>
          <p:cNvSpPr/>
          <p:nvPr/>
        </p:nvSpPr>
        <p:spPr>
          <a:xfrm>
            <a:off x="2936114" y="4426077"/>
            <a:ext cx="2893671" cy="1708507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/>
          <p:cNvSpPr/>
          <p:nvPr/>
        </p:nvSpPr>
        <p:spPr>
          <a:xfrm>
            <a:off x="2530997" y="4017189"/>
            <a:ext cx="6894703" cy="2120783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/>
          <p:cNvSpPr/>
          <p:nvPr/>
        </p:nvSpPr>
        <p:spPr>
          <a:xfrm>
            <a:off x="4661483" y="3564996"/>
            <a:ext cx="1086864" cy="108686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4344842" y="2176030"/>
            <a:ext cx="4050712" cy="1041743"/>
            <a:chOff x="1219200" y="4876799"/>
            <a:chExt cx="5181605" cy="138499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876799"/>
              <a:ext cx="5181603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1" y="4922966"/>
              <a:ext cx="5181604" cy="126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Peer 2 has no incentive to route 1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3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94579" y="3958621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98001" y="3964413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Customer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72737" y="1887976"/>
            <a:ext cx="121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Provider</a:t>
            </a:r>
          </a:p>
        </p:txBody>
      </p:sp>
      <p:sp>
        <p:nvSpPr>
          <p:cNvPr id="61" name="U-Turn Arrow 60"/>
          <p:cNvSpPr/>
          <p:nvPr/>
        </p:nvSpPr>
        <p:spPr>
          <a:xfrm>
            <a:off x="2530997" y="2349641"/>
            <a:ext cx="6917855" cy="3940731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10" grpId="0" animBg="1"/>
      <p:bldP spid="11" grpId="0" animBg="1"/>
      <p:bldP spid="34" grpId="0" animBg="1"/>
      <p:bldP spid="34" grpId="1" animBg="1"/>
      <p:bldP spid="35" grpId="0" animBg="1"/>
      <p:bldP spid="35" grpId="1" animBg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48" grpId="0" animBg="1"/>
      <p:bldP spid="49" grpId="0" animBg="1"/>
      <p:bldP spid="49" grpId="1" animBg="1"/>
      <p:bldP spid="50" grpId="0" animBg="1"/>
      <p:bldP spid="50" grpId="1" animBg="1"/>
      <p:bldP spid="54" grpId="0"/>
      <p:bldP spid="59" grpId="0"/>
      <p:bldP spid="60" grpId="0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Tier-1 ISP Peering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202362" y="3250245"/>
            <a:ext cx="1474705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AT&amp;T</a:t>
            </a:r>
          </a:p>
        </p:txBody>
      </p:sp>
      <p:sp>
        <p:nvSpPr>
          <p:cNvPr id="6" name="Cloud 5"/>
          <p:cNvSpPr/>
          <p:nvPr/>
        </p:nvSpPr>
        <p:spPr>
          <a:xfrm>
            <a:off x="6014456" y="1812757"/>
            <a:ext cx="268417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Centurylink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857281" y="5596592"/>
            <a:ext cx="4620034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XO Communications</a:t>
            </a:r>
          </a:p>
        </p:txBody>
      </p:sp>
      <p:sp>
        <p:nvSpPr>
          <p:cNvPr id="8" name="Cloud 7"/>
          <p:cNvSpPr/>
          <p:nvPr/>
        </p:nvSpPr>
        <p:spPr>
          <a:xfrm>
            <a:off x="2932758" y="1812757"/>
            <a:ext cx="2453299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Inteliquent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8057760" y="3057777"/>
            <a:ext cx="2196173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Verizon Business</a:t>
            </a:r>
          </a:p>
        </p:txBody>
      </p:sp>
      <p:sp>
        <p:nvSpPr>
          <p:cNvPr id="10" name="Cloud 9"/>
          <p:cNvSpPr/>
          <p:nvPr/>
        </p:nvSpPr>
        <p:spPr>
          <a:xfrm>
            <a:off x="7675277" y="4549471"/>
            <a:ext cx="1591437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Sprint</a:t>
            </a:r>
          </a:p>
        </p:txBody>
      </p:sp>
      <p:sp>
        <p:nvSpPr>
          <p:cNvPr id="11" name="Cloud 10"/>
          <p:cNvSpPr/>
          <p:nvPr/>
        </p:nvSpPr>
        <p:spPr>
          <a:xfrm>
            <a:off x="2189053" y="4599962"/>
            <a:ext cx="1916551" cy="99663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3</a:t>
            </a:r>
          </a:p>
        </p:txBody>
      </p:sp>
      <p:cxnSp>
        <p:nvCxnSpPr>
          <p:cNvPr id="12" name="Straight Connector 11"/>
          <p:cNvCxnSpPr>
            <a:stCxn id="8" idx="1"/>
            <a:endCxn id="6" idx="1"/>
          </p:cNvCxnSpPr>
          <p:nvPr/>
        </p:nvCxnSpPr>
        <p:spPr>
          <a:xfrm>
            <a:off x="4159408" y="2808326"/>
            <a:ext cx="3197137" cy="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  <a:endCxn id="8" idx="1"/>
          </p:cNvCxnSpPr>
          <p:nvPr/>
        </p:nvCxnSpPr>
        <p:spPr>
          <a:xfrm flipV="1">
            <a:off x="3675837" y="2808326"/>
            <a:ext cx="483570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8" idx="1"/>
          </p:cNvCxnSpPr>
          <p:nvPr/>
        </p:nvCxnSpPr>
        <p:spPr>
          <a:xfrm flipV="1">
            <a:off x="4104007" y="2808327"/>
            <a:ext cx="55401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8" idx="1"/>
          </p:cNvCxnSpPr>
          <p:nvPr/>
        </p:nvCxnSpPr>
        <p:spPr>
          <a:xfrm flipH="1" flipV="1">
            <a:off x="4159408" y="2808327"/>
            <a:ext cx="2007891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2"/>
            <a:endCxn id="8" idx="1"/>
          </p:cNvCxnSpPr>
          <p:nvPr/>
        </p:nvCxnSpPr>
        <p:spPr>
          <a:xfrm flipH="1" flipV="1">
            <a:off x="4159407" y="2808326"/>
            <a:ext cx="3905164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  <a:endCxn id="8" idx="1"/>
          </p:cNvCxnSpPr>
          <p:nvPr/>
        </p:nvCxnSpPr>
        <p:spPr>
          <a:xfrm flipH="1" flipV="1">
            <a:off x="4159408" y="2808326"/>
            <a:ext cx="3520805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0"/>
            <a:endCxn id="11" idx="0"/>
          </p:cNvCxnSpPr>
          <p:nvPr/>
        </p:nvCxnSpPr>
        <p:spPr>
          <a:xfrm>
            <a:off x="3675838" y="3748561"/>
            <a:ext cx="428169" cy="1349717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0"/>
            <a:endCxn id="7" idx="3"/>
          </p:cNvCxnSpPr>
          <p:nvPr/>
        </p:nvCxnSpPr>
        <p:spPr>
          <a:xfrm>
            <a:off x="3675838" y="3748561"/>
            <a:ext cx="2491461" cy="190501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0"/>
            <a:endCxn id="10" idx="2"/>
          </p:cNvCxnSpPr>
          <p:nvPr/>
        </p:nvCxnSpPr>
        <p:spPr>
          <a:xfrm>
            <a:off x="3675838" y="3748560"/>
            <a:ext cx="4004375" cy="129922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" idx="0"/>
            <a:endCxn id="9" idx="2"/>
          </p:cNvCxnSpPr>
          <p:nvPr/>
        </p:nvCxnSpPr>
        <p:spPr>
          <a:xfrm flipV="1">
            <a:off x="3675837" y="3556092"/>
            <a:ext cx="4388734" cy="19246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5" idx="0"/>
            <a:endCxn id="6" idx="1"/>
          </p:cNvCxnSpPr>
          <p:nvPr/>
        </p:nvCxnSpPr>
        <p:spPr>
          <a:xfrm flipV="1">
            <a:off x="3675838" y="2808326"/>
            <a:ext cx="3680707" cy="94023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  <a:endCxn id="7" idx="3"/>
          </p:cNvCxnSpPr>
          <p:nvPr/>
        </p:nvCxnSpPr>
        <p:spPr>
          <a:xfrm>
            <a:off x="4104006" y="5098277"/>
            <a:ext cx="2063292" cy="555298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1" idx="0"/>
            <a:endCxn id="10" idx="2"/>
          </p:cNvCxnSpPr>
          <p:nvPr/>
        </p:nvCxnSpPr>
        <p:spPr>
          <a:xfrm flipV="1">
            <a:off x="4104006" y="5047787"/>
            <a:ext cx="3576206" cy="5049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2"/>
            <a:endCxn id="11" idx="0"/>
          </p:cNvCxnSpPr>
          <p:nvPr/>
        </p:nvCxnSpPr>
        <p:spPr>
          <a:xfrm flipH="1">
            <a:off x="4104007" y="3556093"/>
            <a:ext cx="3960565" cy="1542185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" idx="1"/>
            <a:endCxn id="11" idx="0"/>
          </p:cNvCxnSpPr>
          <p:nvPr/>
        </p:nvCxnSpPr>
        <p:spPr>
          <a:xfrm flipH="1">
            <a:off x="4104006" y="2808327"/>
            <a:ext cx="3252538" cy="2289951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7" idx="3"/>
          </p:cNvCxnSpPr>
          <p:nvPr/>
        </p:nvCxnSpPr>
        <p:spPr>
          <a:xfrm flipH="1">
            <a:off x="6167298" y="5047787"/>
            <a:ext cx="1507978" cy="60578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9" idx="2"/>
            <a:endCxn id="7" idx="3"/>
          </p:cNvCxnSpPr>
          <p:nvPr/>
        </p:nvCxnSpPr>
        <p:spPr>
          <a:xfrm flipH="1">
            <a:off x="6167299" y="3556093"/>
            <a:ext cx="1897273" cy="2097483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1"/>
            <a:endCxn id="7" idx="3"/>
          </p:cNvCxnSpPr>
          <p:nvPr/>
        </p:nvCxnSpPr>
        <p:spPr>
          <a:xfrm flipH="1">
            <a:off x="6167298" y="2808327"/>
            <a:ext cx="1189246" cy="2845249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9" idx="2"/>
            <a:endCxn id="10" idx="2"/>
          </p:cNvCxnSpPr>
          <p:nvPr/>
        </p:nvCxnSpPr>
        <p:spPr>
          <a:xfrm flipH="1">
            <a:off x="7680213" y="3556092"/>
            <a:ext cx="384359" cy="1491694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" idx="1"/>
            <a:endCxn id="10" idx="2"/>
          </p:cNvCxnSpPr>
          <p:nvPr/>
        </p:nvCxnSpPr>
        <p:spPr>
          <a:xfrm>
            <a:off x="7356544" y="2808326"/>
            <a:ext cx="323668" cy="2239460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" idx="1"/>
            <a:endCxn id="9" idx="2"/>
          </p:cNvCxnSpPr>
          <p:nvPr/>
        </p:nvCxnSpPr>
        <p:spPr>
          <a:xfrm>
            <a:off x="7356545" y="2808326"/>
            <a:ext cx="708027" cy="747766"/>
          </a:xfrm>
          <a:prstGeom prst="line">
            <a:avLst/>
          </a:prstGeom>
          <a:ln w="762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68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69820</TotalTime>
  <Words>805</Words>
  <Application>Microsoft Office PowerPoint</Application>
  <PresentationFormat>Widescreen</PresentationFormat>
  <Paragraphs>231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CS 3700 Networks and Distributed Systems</vt:lpstr>
      <vt:lpstr>Network Layer, Control Plane</vt:lpstr>
      <vt:lpstr>ASs, Revisited</vt:lpstr>
      <vt:lpstr>AS Numbers</vt:lpstr>
      <vt:lpstr>Inter-Domain Routing</vt:lpstr>
      <vt:lpstr>BGP</vt:lpstr>
      <vt:lpstr>BGP Relationships</vt:lpstr>
      <vt:lpstr>Tier-1 ISP Peering</vt:lpstr>
      <vt:lpstr>PowerPoint Presentation</vt:lpstr>
      <vt:lpstr>Peering Wars</vt:lpstr>
      <vt:lpstr>Two Types of BGP Neighbors</vt:lpstr>
      <vt:lpstr>Full iBGP Meshes</vt:lpstr>
      <vt:lpstr>Path Vector Protocol</vt:lpstr>
      <vt:lpstr>BGP Operations (Simplified)</vt:lpstr>
      <vt:lpstr>Four Types of BGP Messages</vt:lpstr>
      <vt:lpstr>BGP Attributes</vt:lpstr>
      <vt:lpstr>Route Selection Summary</vt:lpstr>
      <vt:lpstr>Shortest AS Path != Shortest Path</vt:lpstr>
      <vt:lpstr>Hot Potato Routing</vt:lpstr>
      <vt:lpstr>Importing Routes</vt:lpstr>
      <vt:lpstr>Exporting Routes</vt:lpstr>
      <vt:lpstr>AS Relationships: It’s Complicated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984</cp:revision>
  <cp:lastPrinted>2012-08-22T04:00:45Z</cp:lastPrinted>
  <dcterms:created xsi:type="dcterms:W3CDTF">2012-01-03T02:22:46Z</dcterms:created>
  <dcterms:modified xsi:type="dcterms:W3CDTF">2015-09-28T20:19:34Z</dcterms:modified>
</cp:coreProperties>
</file>