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Microsoft_Equation4.bin" ContentType="application/vnd.openxmlformats-officedocument.oleObject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notesSlides/notesSlide6.xml" ContentType="application/vnd.openxmlformats-officedocument.presentationml.notesSlide+xml"/>
  <Override PartName="/ppt/embeddings/Microsoft_Equation3.bin" ContentType="application/vnd.openxmlformats-officedocument.oleObject"/>
  <Override PartName="/ppt/slides/slide43.xml" ContentType="application/vnd.openxmlformats-officedocument.presentationml.slide+xml"/>
  <Override PartName="/ppt/presProps.xml" ContentType="application/vnd.openxmlformats-officedocument.presentationml.presProps+xml"/>
  <Default Extension="pict" ContentType="image/pict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Microsoft_Equation9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Microsoft_Equation8.bin" ContentType="application/vnd.openxmlformats-officedocument.oleObject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embeddings/Microsoft_Equation7.bin" ContentType="application/vnd.openxmlformats-officedocument.oleObject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oleObject2.bin" ContentType="application/vnd.openxmlformats-officedocument.oleObject"/>
  <Override PartName="/ppt/embeddings/Microsoft_Equation6.bin" ContentType="application/vnd.openxmlformats-officedocument.oleObject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327" r:id="rId3"/>
    <p:sldId id="257" r:id="rId4"/>
    <p:sldId id="260" r:id="rId5"/>
    <p:sldId id="315" r:id="rId6"/>
    <p:sldId id="259" r:id="rId7"/>
    <p:sldId id="270" r:id="rId8"/>
    <p:sldId id="273" r:id="rId9"/>
    <p:sldId id="312" r:id="rId10"/>
    <p:sldId id="274" r:id="rId11"/>
    <p:sldId id="316" r:id="rId12"/>
    <p:sldId id="278" r:id="rId13"/>
    <p:sldId id="280" r:id="rId14"/>
    <p:sldId id="281" r:id="rId15"/>
    <p:sldId id="282" r:id="rId16"/>
    <p:sldId id="313" r:id="rId17"/>
    <p:sldId id="283" r:id="rId18"/>
    <p:sldId id="331" r:id="rId19"/>
    <p:sldId id="322" r:id="rId20"/>
    <p:sldId id="286" r:id="rId21"/>
    <p:sldId id="287" r:id="rId22"/>
    <p:sldId id="320" r:id="rId23"/>
    <p:sldId id="307" r:id="rId24"/>
    <p:sldId id="328" r:id="rId25"/>
    <p:sldId id="321" r:id="rId26"/>
    <p:sldId id="306" r:id="rId27"/>
    <p:sldId id="308" r:id="rId28"/>
    <p:sldId id="309" r:id="rId29"/>
    <p:sldId id="314" r:id="rId30"/>
    <p:sldId id="277" r:id="rId31"/>
    <p:sldId id="289" r:id="rId32"/>
    <p:sldId id="291" r:id="rId33"/>
    <p:sldId id="323" r:id="rId34"/>
    <p:sldId id="325" r:id="rId35"/>
    <p:sldId id="296" r:id="rId36"/>
    <p:sldId id="297" r:id="rId37"/>
    <p:sldId id="298" r:id="rId38"/>
    <p:sldId id="301" r:id="rId39"/>
    <p:sldId id="303" r:id="rId40"/>
    <p:sldId id="310" r:id="rId41"/>
    <p:sldId id="329" r:id="rId42"/>
    <p:sldId id="305" r:id="rId43"/>
    <p:sldId id="302" r:id="rId44"/>
    <p:sldId id="330" r:id="rId4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clrMode="gray" frameSlides="1"/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ict"/><Relationship Id="rId3" Type="http://schemas.openxmlformats.org/officeDocument/2006/relationships/image" Target="../media/image1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9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9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ict"/><Relationship Id="rId4" Type="http://schemas.openxmlformats.org/officeDocument/2006/relationships/image" Target="../media/image16.jpeg"/><Relationship Id="rId5" Type="http://schemas.openxmlformats.org/officeDocument/2006/relationships/image" Target="../media/image32.pict"/><Relationship Id="rId6" Type="http://schemas.openxmlformats.org/officeDocument/2006/relationships/image" Target="../media/image33.pict"/><Relationship Id="rId1" Type="http://schemas.openxmlformats.org/officeDocument/2006/relationships/image" Target="../media/image29.pict"/><Relationship Id="rId2" Type="http://schemas.openxmlformats.org/officeDocument/2006/relationships/image" Target="../media/image30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CA259-EE33-E741-8000-B1738EE22B2C}" type="datetimeFigureOut">
              <a:rPr lang="en-US" smtClean="0"/>
              <a:pPr/>
              <a:t>2/18/10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13E90-A214-8C46-9E80-FA8EDF038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DDD57-1F56-394C-8B6F-588D6A120F06}" type="datetimeFigureOut">
              <a:rPr lang="en-US" smtClean="0"/>
              <a:pPr/>
              <a:t>2/18/10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51F0B-904E-AB41-AD19-D3AF1E6453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51F0B-904E-AB41-AD19-D3AF1E64534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Soccer: sequential (one decision affects the next), uncertainty (som</a:t>
            </a:r>
            <a:r>
              <a:rPr lang="en-US" baseline="0" dirty="0" smtClean="0"/>
              <a:t>e inaccuracy in passing/shooting, unknown info), objective (maximize difference in score)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51F0B-904E-AB41-AD19-D3AF1E64534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observations cause the exact state to be unknown.</a:t>
            </a:r>
            <a:r>
              <a:rPr lang="en-US" baseline="0" dirty="0" smtClean="0"/>
              <a:t>  Adjust a probability distribution over states (belief state).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51F0B-904E-AB41-AD19-D3AF1E64534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the differences</a:t>
            </a:r>
            <a:r>
              <a:rPr lang="en-US" baseline="0" dirty="0" smtClean="0"/>
              <a:t> from POMDPs – no shared information (belief state), so need to deal with own uncertainty as well as consider what the other agents may or may not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51F0B-904E-AB41-AD19-D3AF1E64534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important thing</a:t>
            </a:r>
            <a:r>
              <a:rPr lang="en-US" baseline="0" dirty="0" smtClean="0"/>
              <a:t> to note is that original DP runs out of researches after a small horizon while IPG and IPG with start state can scale to larger horizons (and thus produce higher quality solution in infinite-horizon as well)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51F0B-904E-AB41-AD19-D3AF1E64534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Speaking of problems that terminate…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51F0B-904E-AB41-AD19-D3AF1E64534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Goal-directed and Mealy do well even on the very large Mars</a:t>
            </a:r>
            <a:r>
              <a:rPr lang="en-US" baseline="0" dirty="0" smtClean="0"/>
              <a:t> Rover problem. A huge DEC-POMDP.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51F0B-904E-AB41-AD19-D3AF1E64534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3124200"/>
            <a:ext cx="55626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447800"/>
            <a:ext cx="6858000" cy="1143000"/>
          </a:xfrm>
        </p:spPr>
        <p:txBody>
          <a:bodyPr/>
          <a:lstStyle>
            <a:lvl1pPr algn="ctr">
              <a:defRPr sz="4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676400" y="830263"/>
            <a:ext cx="12192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3799" name="Picture 7" descr="Untitled-1.jpg 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</p:spPr>
      </p:pic>
      <p:pic>
        <p:nvPicPr>
          <p:cNvPr id="33800" name="Picture 8" descr="A [blk-201].jpg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3" y="357188"/>
            <a:ext cx="3049587" cy="404812"/>
          </a:xfrm>
          <a:prstGeom prst="rect">
            <a:avLst/>
          </a:prstGeom>
          <a:noFill/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52400" y="6172200"/>
            <a:ext cx="3197779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Verdana" charset="0"/>
              </a:rPr>
              <a:t>Department of Computer</a:t>
            </a:r>
            <a:r>
              <a:rPr lang="en-US" sz="1400" baseline="0" dirty="0" smtClean="0">
                <a:latin typeface="Verdana" charset="0"/>
              </a:rPr>
              <a:t> Science</a:t>
            </a:r>
            <a:endParaRPr lang="en-US" sz="1400" dirty="0">
              <a:latin typeface="Verdana" charset="0"/>
            </a:endParaRP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8" name="Picture 16" descr=" SEAL3.jpg                                                      00006BACMac OS X                       B94893B7: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5654" y="62260"/>
            <a:ext cx="647700" cy="6414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609600"/>
            <a:ext cx="2209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477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3716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153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8392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156325" y="5943600"/>
            <a:ext cx="3013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3" name="Picture 49" descr="Untitled-1.jpg 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</p:spPr>
      </p:pic>
      <p:pic>
        <p:nvPicPr>
          <p:cNvPr id="1074" name="Picture 50" descr="A [blk-201].jpg                                                00000893 keithpaul                      BC07756D: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114300"/>
            <a:ext cx="2592388" cy="342900"/>
          </a:xfrm>
          <a:prstGeom prst="rect">
            <a:avLst/>
          </a:prstGeom>
          <a:noFill/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096000"/>
            <a:ext cx="9144000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76" name="Text Box 52"/>
          <p:cNvSpPr txBox="1">
            <a:spLocks noChangeArrowheads="1"/>
          </p:cNvSpPr>
          <p:nvPr/>
        </p:nvSpPr>
        <p:spPr bwMode="auto">
          <a:xfrm>
            <a:off x="8382000" y="6172200"/>
            <a:ext cx="609600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D2497EAD-2A04-CF4A-832D-C846E17CCD3C}" type="slidenum">
              <a:rPr lang="en-US" sz="1400">
                <a:latin typeface="Verdana" charset="0"/>
              </a:rPr>
              <a:pPr>
                <a:spcBef>
                  <a:spcPct val="50000"/>
                </a:spcBef>
              </a:pPr>
              <a:t>‹#›</a:t>
            </a:fld>
            <a:endParaRPr lang="en-US" b="1">
              <a:solidFill>
                <a:srgbClr val="336699"/>
              </a:solidFill>
              <a:latin typeface="Verdana" charset="0"/>
            </a:endParaRPr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152400" y="6172200"/>
            <a:ext cx="3197779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Verdana" charset="0"/>
              </a:rPr>
              <a:t>Department of Computer Science</a:t>
            </a:r>
            <a:endParaRPr lang="en-US" sz="1400" dirty="0">
              <a:solidFill>
                <a:srgbClr val="0B3D91"/>
              </a:solidFill>
              <a:latin typeface="Frutiger 66 BoldItalic" charset="0"/>
            </a:endParaRPr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0" y="6096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881C1C"/>
          </a:solidFill>
          <a:latin typeface="Georgi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40C22"/>
        </a:buClr>
        <a:buSzPct val="100000"/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4" Type="http://schemas.openxmlformats.org/officeDocument/2006/relationships/image" Target="../media/image26.png"/><Relationship Id="rId5" Type="http://schemas.openxmlformats.org/officeDocument/2006/relationships/image" Target="../media/image27.pdf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oleObject" Target="../embeddings/Microsoft_Equation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6" Type="http://schemas.openxmlformats.org/officeDocument/2006/relationships/oleObject" Target="../embeddings/Microsoft_Equation5.bin"/><Relationship Id="rId7" Type="http://schemas.openxmlformats.org/officeDocument/2006/relationships/oleObject" Target="../embeddings/Microsoft_Equation6.bin"/><Relationship Id="rId8" Type="http://schemas.openxmlformats.org/officeDocument/2006/relationships/oleObject" Target="../embeddings/Microsoft_Equation7.bin"/><Relationship Id="rId9" Type="http://schemas.openxmlformats.org/officeDocument/2006/relationships/oleObject" Target="../embeddings/Microsoft_Equation8.bin"/><Relationship Id="rId10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df"/><Relationship Id="rId3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df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0700" y="3991051"/>
            <a:ext cx="5562600" cy="1752600"/>
          </a:xfrm>
        </p:spPr>
        <p:txBody>
          <a:bodyPr/>
          <a:lstStyle/>
          <a:p>
            <a:r>
              <a:rPr lang="en-US" dirty="0" smtClean="0"/>
              <a:t>Christopher Amato</a:t>
            </a:r>
          </a:p>
          <a:p>
            <a:endParaRPr lang="en-US" sz="2200" dirty="0" smtClean="0"/>
          </a:p>
          <a:p>
            <a:r>
              <a:rPr lang="en-US" sz="2200" dirty="0" smtClean="0">
                <a:solidFill>
                  <a:schemeClr val="accent6"/>
                </a:solidFill>
              </a:rPr>
              <a:t>Carnegie Mellon University</a:t>
            </a:r>
          </a:p>
          <a:p>
            <a:r>
              <a:rPr lang="en-US" sz="2200" dirty="0" smtClean="0">
                <a:solidFill>
                  <a:schemeClr val="accent6"/>
                </a:solidFill>
              </a:rPr>
              <a:t>Feb 5</a:t>
            </a:r>
            <a:r>
              <a:rPr lang="en-US" sz="2200" baseline="30000" dirty="0" smtClean="0">
                <a:solidFill>
                  <a:schemeClr val="accent6"/>
                </a:solidFill>
              </a:rPr>
              <a:t>th</a:t>
            </a:r>
            <a:r>
              <a:rPr lang="en-US" sz="2200" dirty="0" smtClean="0">
                <a:solidFill>
                  <a:schemeClr val="accent6"/>
                </a:solidFill>
              </a:rPr>
              <a:t>, 2010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946" y="2030910"/>
            <a:ext cx="7269844" cy="1143000"/>
          </a:xfrm>
        </p:spPr>
        <p:txBody>
          <a:bodyPr/>
          <a:lstStyle/>
          <a:p>
            <a:r>
              <a:rPr lang="en-US" sz="3600" dirty="0" smtClean="0"/>
              <a:t>Increasing Scalability in Algorithms for Centralized and Decentralized POMDPs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Decentralized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Cooperative multiagent problems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Each agent’s choice affects all others, but must be made using only local information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Properties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Often a decentralized solution is required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Natural way to represent problems with multiple decision makers making choices independently of the others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Does not require communication on each step (may be impossible or too costly)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But now agents must also reason about the previous and future choices of the others (more difficult)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cooperative multiagent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 smtClean="0"/>
              <a:t>M</a:t>
            </a:r>
            <a:r>
              <a:rPr lang="en-US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ulti-robot navigation</a:t>
            </a:r>
          </a:p>
          <a:p>
            <a:r>
              <a:rPr lang="en-US" sz="2100" dirty="0" smtClean="0"/>
              <a:t>Green computing (decentralized, powering off affects others)</a:t>
            </a:r>
            <a:endParaRPr lang="en-US" sz="21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100" dirty="0"/>
              <a:t>S</a:t>
            </a:r>
            <a:r>
              <a:rPr lang="en-US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ensor networks (e.g. target tracking from multiple viewpoints)</a:t>
            </a:r>
            <a:endParaRPr lang="en-US" sz="2100" dirty="0" smtClean="0"/>
          </a:p>
          <a:p>
            <a:r>
              <a:rPr lang="en-US" sz="2100" dirty="0"/>
              <a:t>E</a:t>
            </a:r>
            <a:r>
              <a:rPr lang="en-US" sz="2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-commerce (e.g. decentralized web agents, stock markets)</a:t>
            </a:r>
          </a:p>
        </p:txBody>
      </p:sp>
      <p:pic>
        <p:nvPicPr>
          <p:cNvPr id="5" name="Picture 4" descr="mslroverconfig2_vs_m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54" y="3615271"/>
            <a:ext cx="3203493" cy="240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cooperating agents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Decentralized partially observable Markov decision process (DEC-POMDP)</a:t>
            </a:r>
          </a:p>
          <a:p>
            <a:r>
              <a:rPr lang="en-US" sz="2200" dirty="0" smtClean="0"/>
              <a:t>Multiagent sequential decision-making under uncertainty</a:t>
            </a:r>
          </a:p>
          <a:p>
            <a:pPr lvl="1"/>
            <a:r>
              <a:rPr lang="en-US" dirty="0" smtClean="0"/>
              <a:t>At each stage, each agent takes an action and receives:</a:t>
            </a:r>
          </a:p>
          <a:p>
            <a:pPr lvl="2"/>
            <a:r>
              <a:rPr lang="en-US" sz="1800" dirty="0" smtClean="0"/>
              <a:t>A local observation</a:t>
            </a:r>
          </a:p>
          <a:p>
            <a:pPr lvl="2"/>
            <a:r>
              <a:rPr lang="en-US" sz="1800" dirty="0" smtClean="0"/>
              <a:t>A joint immediate reward</a:t>
            </a:r>
            <a:endParaRPr lang="en-US" sz="1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97000" y="3654893"/>
            <a:ext cx="5679980" cy="2386053"/>
            <a:chOff x="1397000" y="3191311"/>
            <a:chExt cx="7637463" cy="3569307"/>
          </a:xfrm>
        </p:grpSpPr>
        <p:pic>
          <p:nvPicPr>
            <p:cNvPr id="5" name="Picture 5" descr="LunarRover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97000" y="3746935"/>
              <a:ext cx="1370013" cy="1163637"/>
            </a:xfrm>
            <a:prstGeom prst="rect">
              <a:avLst/>
            </a:prstGeom>
            <a:noFill/>
            <a:effectLst>
              <a:outerShdw blurRad="50800" dist="38100" dir="8100000" algn="bl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6" descr="LunarRover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90663" y="5412222"/>
              <a:ext cx="1370012" cy="11636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6705600" y="4764522"/>
              <a:ext cx="2328863" cy="1203325"/>
            </a:xfrm>
            <a:prstGeom prst="roundRect">
              <a:avLst>
                <a:gd name="adj" fmla="val 16667"/>
              </a:avLst>
            </a:prstGeom>
            <a:solidFill>
              <a:srgbClr val="C80000"/>
            </a:solidFill>
            <a:ln w="12700" cap="sq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 lIns="111409" tIns="55704" rIns="111409" bIns="55704" anchor="ctr">
              <a:prstTxWarp prst="textNoShape">
                <a:avLst/>
              </a:prstTxWarp>
            </a:bodyPr>
            <a:lstStyle/>
            <a:p>
              <a:pPr defTabSz="1114425"/>
              <a:r>
                <a:rPr kumimoji="1" lang="en-US" sz="2200" dirty="0">
                  <a:solidFill>
                    <a:schemeClr val="bg1"/>
                  </a:solidFill>
                  <a:latin typeface="Times New Roman" charset="0"/>
                </a:rPr>
                <a:t>Environment</a:t>
              </a:r>
              <a:endParaRPr kumimoji="1" lang="en-US" sz="2200" dirty="0">
                <a:latin typeface="Times New Roman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 rot="585851">
              <a:off x="4375967" y="3386417"/>
              <a:ext cx="741667" cy="81284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111409" tIns="55704" rIns="111409" bIns="55704">
              <a:prstTxWarp prst="textNoShape">
                <a:avLst/>
              </a:prstTxWarp>
              <a:spAutoFit/>
            </a:bodyPr>
            <a:lstStyle/>
            <a:p>
              <a:pPr algn="l" defTabSz="1114425"/>
              <a:r>
                <a:rPr kumimoji="1" lang="en-US" sz="2800" b="1" dirty="0">
                  <a:solidFill>
                    <a:srgbClr val="31367E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Times New Roman" charset="0"/>
                </a:rPr>
                <a:t>a</a:t>
              </a:r>
              <a:r>
                <a:rPr kumimoji="1" lang="en-US" sz="2800" b="1" baseline="-25000" dirty="0">
                  <a:solidFill>
                    <a:srgbClr val="31367E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Times New Roman" charset="0"/>
                </a:rPr>
                <a:t>1</a:t>
              </a:r>
              <a:endParaRPr kumimoji="1" lang="en-US" sz="2800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 rot="545867">
              <a:off x="4208426" y="4447248"/>
              <a:ext cx="814388" cy="81284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111409" tIns="55704" rIns="111409" bIns="55704">
              <a:prstTxWarp prst="textNoShape">
                <a:avLst/>
              </a:prstTxWarp>
              <a:spAutoFit/>
            </a:bodyPr>
            <a:lstStyle/>
            <a:p>
              <a:pPr algn="l" defTabSz="1114425"/>
              <a:r>
                <a:rPr kumimoji="1" lang="en-US" sz="2800" b="1" dirty="0">
                  <a:solidFill>
                    <a:srgbClr val="027E1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Times New Roman" charset="0"/>
                </a:rPr>
                <a:t>o</a:t>
              </a:r>
              <a:r>
                <a:rPr kumimoji="1" lang="en-US" sz="2800" b="1" baseline="-25000" dirty="0">
                  <a:solidFill>
                    <a:srgbClr val="027E1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Times New Roman" charset="0"/>
                </a:rPr>
                <a:t>1</a:t>
              </a:r>
              <a:endParaRPr kumimoji="1" lang="en-US" sz="2800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7264399" y="3911701"/>
              <a:ext cx="1484313" cy="890587"/>
            </a:xfrm>
            <a:prstGeom prst="curvedDownArrow">
              <a:avLst>
                <a:gd name="adj1" fmla="val 33333"/>
                <a:gd name="adj2" fmla="val 66667"/>
                <a:gd name="adj3" fmla="val 33333"/>
              </a:avLst>
            </a:prstGeom>
            <a:solidFill>
              <a:srgbClr val="DEDCE5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rot="21018923">
              <a:off x="3167063" y="5967847"/>
              <a:ext cx="3444875" cy="369888"/>
            </a:xfrm>
            <a:prstGeom prst="leftArrow">
              <a:avLst>
                <a:gd name="adj1" fmla="val 50000"/>
                <a:gd name="adj2" fmla="val 232832"/>
              </a:avLst>
            </a:prstGeom>
            <a:solidFill>
              <a:srgbClr val="3399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 rot="21074861" flipH="1" flipV="1">
              <a:off x="3167063" y="5596372"/>
              <a:ext cx="3444875" cy="371475"/>
            </a:xfrm>
            <a:prstGeom prst="leftArrow">
              <a:avLst>
                <a:gd name="adj1" fmla="val 50000"/>
                <a:gd name="adj2" fmla="val 231838"/>
              </a:avLst>
            </a:prstGeom>
            <a:solidFill>
              <a:srgbClr val="31367E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 rot="20943826" flipH="1">
              <a:off x="4284405" y="4908766"/>
              <a:ext cx="837933" cy="81284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111409" tIns="55704" rIns="111409" bIns="55704">
              <a:prstTxWarp prst="textNoShape">
                <a:avLst/>
              </a:prstTxWarp>
              <a:spAutoFit/>
            </a:bodyPr>
            <a:lstStyle/>
            <a:p>
              <a:pPr algn="l" defTabSz="1114425"/>
              <a:r>
                <a:rPr kumimoji="1" lang="en-US" sz="2800" b="1" dirty="0">
                  <a:solidFill>
                    <a:srgbClr val="31367E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Times New Roman" charset="0"/>
                </a:rPr>
                <a:t>a</a:t>
              </a:r>
              <a:r>
                <a:rPr kumimoji="1" lang="en-US" sz="2800" b="1" baseline="-25000" dirty="0">
                  <a:solidFill>
                    <a:srgbClr val="31367E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Times New Roman" charset="0"/>
                </a:rPr>
                <a:t>2</a:t>
              </a:r>
              <a:endParaRPr kumimoji="1" lang="en-US" sz="2800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 rot="20958165" flipH="1">
              <a:off x="4586439" y="5947769"/>
              <a:ext cx="815976" cy="81284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111409" tIns="55704" rIns="111409" bIns="55704">
              <a:prstTxWarp prst="textNoShape">
                <a:avLst/>
              </a:prstTxWarp>
              <a:spAutoFit/>
            </a:bodyPr>
            <a:lstStyle/>
            <a:p>
              <a:pPr algn="l" defTabSz="1114425"/>
              <a:r>
                <a:rPr kumimoji="1" lang="en-US" sz="2800" b="1" dirty="0">
                  <a:solidFill>
                    <a:srgbClr val="027E1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Times New Roman" charset="0"/>
                </a:rPr>
                <a:t>o</a:t>
              </a:r>
              <a:r>
                <a:rPr kumimoji="1" lang="en-US" sz="2800" b="1" baseline="-25000" dirty="0">
                  <a:solidFill>
                    <a:srgbClr val="027E11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Times New Roman" charset="0"/>
                </a:rPr>
                <a:t>2</a:t>
              </a:r>
              <a:endParaRPr kumimoji="1" lang="en-US" sz="2800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charset="0"/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 rot="581463" flipH="1">
              <a:off x="3073400" y="4116822"/>
              <a:ext cx="3446463" cy="369888"/>
            </a:xfrm>
            <a:prstGeom prst="leftArrow">
              <a:avLst>
                <a:gd name="adj1" fmla="val 50000"/>
                <a:gd name="adj2" fmla="val 232940"/>
              </a:avLst>
            </a:prstGeom>
            <a:solidFill>
              <a:srgbClr val="31367E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 rot="527146" flipV="1">
              <a:off x="2979738" y="4486710"/>
              <a:ext cx="3446462" cy="369887"/>
            </a:xfrm>
            <a:prstGeom prst="leftArrow">
              <a:avLst>
                <a:gd name="adj1" fmla="val 50000"/>
                <a:gd name="adj2" fmla="val 232940"/>
              </a:avLst>
            </a:prstGeom>
            <a:solidFill>
              <a:srgbClr val="3399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7637463" y="3191311"/>
              <a:ext cx="441325" cy="145741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111409" tIns="55704" rIns="111409" bIns="55704">
              <a:prstTxWarp prst="textNoShape">
                <a:avLst/>
              </a:prstTxWarp>
              <a:spAutoFit/>
            </a:bodyPr>
            <a:lstStyle/>
            <a:p>
              <a:pPr algn="l" defTabSz="1114425"/>
              <a:r>
                <a:rPr kumimoji="1" lang="en-US" sz="2800" b="1" dirty="0" err="1">
                  <a:solidFill>
                    <a:srgbClr val="C80000"/>
                  </a:solidFill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  <a:latin typeface="Times New Roman" charset="0"/>
                </a:rPr>
                <a:t>r</a:t>
              </a:r>
              <a:endParaRPr kumimoji="1" lang="en-US" sz="2800" dirty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charset="0"/>
              </a:endParaRPr>
            </a:p>
          </p:txBody>
        </p:sp>
      </p:grpSp>
      <p:sp>
        <p:nvSpPr>
          <p:cNvPr id="19" name="Oval 18"/>
          <p:cNvSpPr/>
          <p:nvPr/>
        </p:nvSpPr>
        <p:spPr bwMode="auto">
          <a:xfrm>
            <a:off x="1868875" y="4921449"/>
            <a:ext cx="53474" cy="55205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68874" y="5027348"/>
            <a:ext cx="53474" cy="55205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868875" y="5131684"/>
            <a:ext cx="53474" cy="55205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DEC-POMDP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 DEC-POMDP can be defined with the </a:t>
            </a:r>
            <a:r>
              <a:rPr lang="en-US" dirty="0" err="1" smtClean="0"/>
              <a:t>tuple</a:t>
            </a:r>
            <a:r>
              <a:rPr lang="en-US" dirty="0" smtClean="0"/>
              <a:t>: M = &lt;</a:t>
            </a:r>
            <a:r>
              <a:rPr lang="en-US" i="1" dirty="0" smtClean="0">
                <a:sym typeface="Symbol" charset="2"/>
              </a:rPr>
              <a:t>I</a:t>
            </a:r>
            <a:r>
              <a:rPr lang="en-US" dirty="0" smtClean="0">
                <a:sym typeface="Symbol" charset="2"/>
              </a:rPr>
              <a:t>, </a:t>
            </a:r>
            <a:r>
              <a:rPr lang="en-US" i="1" dirty="0" smtClean="0"/>
              <a:t>S</a:t>
            </a:r>
            <a:r>
              <a:rPr lang="en-US" dirty="0" smtClean="0"/>
              <a:t>, {</a:t>
            </a:r>
            <a:r>
              <a:rPr lang="en-US" i="1" dirty="0" smtClean="0"/>
              <a:t>A</a:t>
            </a:r>
            <a:r>
              <a:rPr lang="en-US" i="1" baseline="-25000" dirty="0" smtClean="0"/>
              <a:t>i</a:t>
            </a:r>
            <a:r>
              <a:rPr lang="en-US" dirty="0" smtClean="0"/>
              <a:t>}, </a:t>
            </a:r>
            <a:r>
              <a:rPr lang="en-US" i="1" dirty="0" smtClean="0"/>
              <a:t>P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dirty="0" smtClean="0"/>
              <a:t>, {</a:t>
            </a:r>
            <a:r>
              <a:rPr lang="en-US" i="1" dirty="0" err="1" smtClean="0"/>
              <a:t>Ω</a:t>
            </a:r>
            <a:r>
              <a:rPr lang="en-US" i="1" baseline="-25000" dirty="0" err="1" smtClean="0">
                <a:sym typeface="Symbol" charset="2"/>
              </a:rPr>
              <a:t>i</a:t>
            </a:r>
            <a:r>
              <a:rPr lang="en-US" dirty="0" smtClean="0">
                <a:sym typeface="Symbol" charset="2"/>
              </a:rPr>
              <a:t>}</a:t>
            </a:r>
            <a:r>
              <a:rPr lang="en-US" dirty="0" smtClean="0"/>
              <a:t>, </a:t>
            </a:r>
            <a:r>
              <a:rPr lang="en-US" i="1" dirty="0" smtClean="0"/>
              <a:t>O</a:t>
            </a:r>
            <a:r>
              <a:rPr lang="en-US" dirty="0" smtClean="0"/>
              <a:t>&gt;</a:t>
            </a:r>
            <a:endParaRPr lang="en-US" dirty="0" smtClean="0">
              <a:sym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i="1" dirty="0" smtClean="0"/>
              <a:t>I</a:t>
            </a:r>
            <a:r>
              <a:rPr lang="en-US" dirty="0" smtClean="0"/>
              <a:t>, a finite set of agents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S</a:t>
            </a:r>
            <a:r>
              <a:rPr lang="en-US" dirty="0" smtClean="0"/>
              <a:t>, a finite set of states with designated initial state distribution b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i="1" dirty="0" smtClean="0"/>
              <a:t>A</a:t>
            </a:r>
            <a:r>
              <a:rPr lang="en-US" i="1" baseline="-25000" dirty="0" smtClean="0"/>
              <a:t>i</a:t>
            </a:r>
            <a:r>
              <a:rPr lang="en-US" dirty="0" smtClean="0"/>
              <a:t>, each agent’s finite set of actions 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P</a:t>
            </a:r>
            <a:r>
              <a:rPr lang="en-US" dirty="0" smtClean="0"/>
              <a:t>, the state transition model: </a:t>
            </a:r>
            <a:r>
              <a:rPr lang="en-US" i="1" dirty="0" err="1" smtClean="0"/>
              <a:t>P</a:t>
            </a:r>
            <a:r>
              <a:rPr lang="en-US" dirty="0" err="1" smtClean="0"/>
              <a:t>(</a:t>
            </a:r>
            <a:r>
              <a:rPr lang="en-US" i="1" dirty="0" err="1" smtClean="0"/>
              <a:t>s</a:t>
            </a:r>
            <a:r>
              <a:rPr lang="en-US" i="1" dirty="0" smtClean="0"/>
              <a:t>’</a:t>
            </a:r>
            <a:r>
              <a:rPr lang="en-US" dirty="0" smtClean="0"/>
              <a:t>| </a:t>
            </a:r>
            <a:r>
              <a:rPr lang="en-US" i="1" dirty="0" err="1" smtClean="0"/>
              <a:t>s</a:t>
            </a:r>
            <a:r>
              <a:rPr lang="en-US" dirty="0" smtClean="0"/>
              <a:t>, </a:t>
            </a:r>
            <a:r>
              <a:rPr lang="en-US" i="1" dirty="0" err="1" smtClean="0"/>
              <a:t>ā</a:t>
            </a:r>
            <a:r>
              <a:rPr lang="en-US" dirty="0" smtClean="0"/>
              <a:t>) 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R</a:t>
            </a:r>
            <a:r>
              <a:rPr lang="en-US" dirty="0" smtClean="0"/>
              <a:t>, the reward model: </a:t>
            </a:r>
            <a:r>
              <a:rPr lang="en-US" i="1" dirty="0" err="1" smtClean="0"/>
              <a:t>R</a:t>
            </a:r>
            <a:r>
              <a:rPr lang="en-US" dirty="0" err="1" smtClean="0"/>
              <a:t>(</a:t>
            </a:r>
            <a:r>
              <a:rPr lang="en-US" i="1" dirty="0" err="1" smtClean="0"/>
              <a:t>s</a:t>
            </a:r>
            <a:r>
              <a:rPr lang="en-US" dirty="0" smtClean="0"/>
              <a:t>, </a:t>
            </a:r>
            <a:r>
              <a:rPr lang="en-US" i="1" dirty="0" err="1" smtClean="0"/>
              <a:t>ā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i="1" dirty="0" err="1" smtClean="0">
                <a:sym typeface="Symbol" charset="2"/>
              </a:rPr>
              <a:t>Ω</a:t>
            </a:r>
            <a:r>
              <a:rPr lang="en-US" i="1" baseline="-25000" dirty="0" err="1" smtClean="0">
                <a:sym typeface="Symbol" charset="2"/>
              </a:rPr>
              <a:t>i</a:t>
            </a:r>
            <a:r>
              <a:rPr lang="en-US" dirty="0" smtClean="0"/>
              <a:t>, each agent’s finite set of observations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O</a:t>
            </a:r>
            <a:r>
              <a:rPr lang="en-US" dirty="0" smtClean="0"/>
              <a:t>, the observation model: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ō</a:t>
            </a:r>
            <a:r>
              <a:rPr lang="en-US" dirty="0" smtClean="0"/>
              <a:t>| </a:t>
            </a:r>
            <a:r>
              <a:rPr lang="en-US" i="1" dirty="0" err="1" smtClean="0"/>
              <a:t>s</a:t>
            </a:r>
            <a:r>
              <a:rPr lang="en-US" i="1" dirty="0" smtClean="0"/>
              <a:t>’</a:t>
            </a:r>
            <a:r>
              <a:rPr lang="en-US" dirty="0" smtClean="0"/>
              <a:t>, </a:t>
            </a:r>
            <a:r>
              <a:rPr lang="en-US" i="1" dirty="0" err="1" smtClean="0"/>
              <a:t>ā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0086" y="5498068"/>
            <a:ext cx="708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to POMDPs, but now functions depend on all agents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DEC-POMDP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local </a:t>
            </a:r>
            <a:r>
              <a:rPr lang="en-US" dirty="0" err="1" smtClean="0">
                <a:solidFill>
                  <a:srgbClr val="FF0000"/>
                </a:solidFill>
              </a:rPr>
              <a:t>polic</a:t>
            </a:r>
            <a:r>
              <a:rPr lang="en-AU" dirty="0" err="1" smtClean="0">
                <a:solidFill>
                  <a:srgbClr val="FF0000"/>
                </a:solidFill>
              </a:rPr>
              <a:t>y</a:t>
            </a:r>
            <a:r>
              <a:rPr lang="en-AU" dirty="0" smtClean="0"/>
              <a:t> for each agent is a mapping from its observation sequences to actions, </a:t>
            </a:r>
            <a:r>
              <a:rPr lang="en-AU" i="1" dirty="0" err="1" smtClean="0"/>
              <a:t>Ω</a:t>
            </a:r>
            <a:r>
              <a:rPr lang="en-AU" baseline="30000" dirty="0" smtClean="0"/>
              <a:t>* </a:t>
            </a:r>
            <a:r>
              <a:rPr lang="en-US" dirty="0" err="1">
                <a:sym typeface="Monotype Sorts" charset="2"/>
              </a:rPr>
              <a:t></a:t>
            </a:r>
            <a:r>
              <a:rPr lang="en-US" dirty="0" smtClean="0">
                <a:sym typeface="Euclid Symbol" charset="2"/>
              </a:rPr>
              <a:t> </a:t>
            </a:r>
            <a:r>
              <a:rPr lang="en-US" i="1" dirty="0" smtClean="0"/>
              <a:t>A </a:t>
            </a:r>
          </a:p>
          <a:p>
            <a:pPr lvl="1">
              <a:lnSpc>
                <a:spcPct val="90000"/>
              </a:lnSpc>
            </a:pPr>
            <a:r>
              <a:rPr lang="en-AU" dirty="0" smtClean="0"/>
              <a:t>Note that an agents do not generally have enough information to calculate an estimate of the state</a:t>
            </a:r>
          </a:p>
          <a:p>
            <a:pPr lvl="1">
              <a:lnSpc>
                <a:spcPct val="90000"/>
              </a:lnSpc>
            </a:pPr>
            <a:r>
              <a:rPr lang="en-AU" dirty="0" smtClean="0"/>
              <a:t>Also, planning can be centralized but execution is distributed</a:t>
            </a:r>
            <a:endParaRPr lang="en-US" i="1" dirty="0" smtClean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joint </a:t>
            </a:r>
            <a:r>
              <a:rPr lang="en-US" dirty="0" err="1" smtClean="0">
                <a:solidFill>
                  <a:srgbClr val="FF0000"/>
                </a:solidFill>
              </a:rPr>
              <a:t>polic</a:t>
            </a:r>
            <a:r>
              <a:rPr lang="en-AU" dirty="0" err="1" smtClean="0">
                <a:solidFill>
                  <a:srgbClr val="FF0000"/>
                </a:solidFill>
              </a:rPr>
              <a:t>y</a:t>
            </a:r>
            <a:r>
              <a:rPr lang="en-AU" dirty="0" smtClean="0"/>
              <a:t> is a local policy for each agent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AU" dirty="0" smtClean="0"/>
              <a:t>Goal is to maximize expected cumulative reward over a finite or infinite horizon</a:t>
            </a:r>
          </a:p>
          <a:p>
            <a:pPr lvl="1">
              <a:lnSpc>
                <a:spcPct val="90000"/>
              </a:lnSpc>
            </a:pPr>
            <a:r>
              <a:rPr lang="en-AU" dirty="0" smtClean="0"/>
              <a:t>Again, for infinite-horizon </a:t>
            </a:r>
            <a:r>
              <a:rPr lang="en-US" dirty="0" smtClean="0"/>
              <a:t>cannot remember the full observation history </a:t>
            </a:r>
            <a:endParaRPr lang="en-AU" dirty="0" smtClean="0"/>
          </a:p>
          <a:p>
            <a:pPr>
              <a:lnSpc>
                <a:spcPct val="90000"/>
              </a:lnSpc>
            </a:pPr>
            <a:r>
              <a:rPr lang="en-AU" dirty="0" smtClean="0"/>
              <a:t>In infinite case, a discount factor, </a:t>
            </a:r>
            <a:r>
              <a:rPr lang="en-AU" dirty="0" err="1" smtClean="0"/>
              <a:t>γ</a:t>
            </a:r>
            <a:r>
              <a:rPr lang="en-AU" dirty="0" smtClean="0">
                <a:sym typeface="Symbol" charset="2"/>
              </a:rPr>
              <a:t>, is used</a:t>
            </a:r>
            <a:endParaRPr lang="en-US" dirty="0" smtClean="0">
              <a:sym typeface="Symbol" charset="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2-Agent Grid World</a:t>
            </a:r>
            <a:endParaRPr lang="en-US" dirty="0"/>
          </a:p>
        </p:txBody>
      </p:sp>
      <p:sp>
        <p:nvSpPr>
          <p:cNvPr id="4" name="Text Box 3" descr="White marble"/>
          <p:cNvSpPr txBox="1">
            <a:spLocks noChangeArrowheads="1"/>
          </p:cNvSpPr>
          <p:nvPr/>
        </p:nvSpPr>
        <p:spPr bwMode="auto">
          <a:xfrm>
            <a:off x="4962307" y="2143528"/>
            <a:ext cx="3551576" cy="316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438" tIns="55719" rIns="111438" bIns="55719">
            <a:prstTxWarp prst="textNoShape">
              <a:avLst/>
            </a:prstTxWarp>
            <a:spAutoFit/>
          </a:bodyPr>
          <a:lstStyle/>
          <a:p>
            <a:pPr algn="l" defTabSz="1114425" eaLnBrk="0" hangingPunct="0">
              <a:lnSpc>
                <a:spcPct val="90000"/>
              </a:lnSpc>
            </a:pPr>
            <a:r>
              <a:rPr lang="en-AU" sz="2000" dirty="0">
                <a:solidFill>
                  <a:srgbClr val="FF3300"/>
                </a:solidFill>
                <a:latin typeface="Arial" charset="0"/>
              </a:rPr>
              <a:t>States:</a:t>
            </a:r>
            <a:r>
              <a:rPr lang="en-AU" sz="2000" dirty="0">
                <a:latin typeface="Arial" charset="0"/>
              </a:rPr>
              <a:t> grid cell pairs </a:t>
            </a:r>
          </a:p>
          <a:p>
            <a:pPr algn="l" defTabSz="1114425" eaLnBrk="0" hangingPunct="0">
              <a:lnSpc>
                <a:spcPct val="90000"/>
              </a:lnSpc>
            </a:pPr>
            <a:r>
              <a:rPr lang="en-AU" sz="2000" dirty="0">
                <a:latin typeface="Arial" charset="0"/>
              </a:rPr>
              <a:t>  </a:t>
            </a:r>
          </a:p>
          <a:p>
            <a:pPr algn="l" defTabSz="1114425" eaLnBrk="0" hangingPunct="0">
              <a:lnSpc>
                <a:spcPct val="90000"/>
              </a:lnSpc>
            </a:pPr>
            <a:r>
              <a:rPr lang="en-AU" sz="2000" dirty="0">
                <a:solidFill>
                  <a:srgbClr val="FF3300"/>
                </a:solidFill>
                <a:latin typeface="Arial" charset="0"/>
              </a:rPr>
              <a:t>Actions:</a:t>
            </a:r>
            <a:r>
              <a:rPr lang="en-AU" sz="2000" dirty="0">
                <a:latin typeface="Arial" charset="0"/>
              </a:rPr>
              <a:t> move    </a:t>
            </a:r>
            <a:r>
              <a:rPr lang="en-AU" sz="2000" dirty="0">
                <a:latin typeface="Arial" charset="0"/>
                <a:sym typeface="Symbol" charset="2"/>
              </a:rPr>
              <a:t>,   ,    ,    ,  stay</a:t>
            </a:r>
            <a:endParaRPr lang="en-AU" sz="2000" dirty="0">
              <a:latin typeface="Arial" charset="0"/>
            </a:endParaRPr>
          </a:p>
          <a:p>
            <a:pPr algn="l" defTabSz="1114425" eaLnBrk="0" hangingPunct="0">
              <a:lnSpc>
                <a:spcPct val="90000"/>
              </a:lnSpc>
            </a:pPr>
            <a:endParaRPr lang="en-AU" sz="2000" dirty="0">
              <a:latin typeface="Arial" charset="0"/>
            </a:endParaRPr>
          </a:p>
          <a:p>
            <a:pPr algn="l" defTabSz="1114425" eaLnBrk="0" hangingPunct="0">
              <a:lnSpc>
                <a:spcPct val="90000"/>
              </a:lnSpc>
            </a:pPr>
            <a:r>
              <a:rPr lang="en-AU" sz="2000" dirty="0">
                <a:solidFill>
                  <a:srgbClr val="FF3300"/>
                </a:solidFill>
                <a:latin typeface="Arial" charset="0"/>
              </a:rPr>
              <a:t>Transitions:</a:t>
            </a:r>
            <a:r>
              <a:rPr lang="en-AU" sz="2000" dirty="0">
                <a:latin typeface="Arial" charset="0"/>
              </a:rPr>
              <a:t> noisy</a:t>
            </a:r>
          </a:p>
          <a:p>
            <a:pPr algn="l" defTabSz="1114425" eaLnBrk="0" hangingPunct="0">
              <a:lnSpc>
                <a:spcPct val="90000"/>
              </a:lnSpc>
            </a:pPr>
            <a:endParaRPr lang="en-AU" sz="2000" dirty="0">
              <a:latin typeface="Arial" charset="0"/>
            </a:endParaRPr>
          </a:p>
          <a:p>
            <a:pPr algn="l" defTabSz="1114425" eaLnBrk="0" hangingPunct="0">
              <a:lnSpc>
                <a:spcPct val="90000"/>
              </a:lnSpc>
            </a:pPr>
            <a:r>
              <a:rPr lang="en-AU" sz="2000" dirty="0">
                <a:solidFill>
                  <a:srgbClr val="FF3300"/>
                </a:solidFill>
                <a:latin typeface="Arial" charset="0"/>
              </a:rPr>
              <a:t>Observations:</a:t>
            </a:r>
            <a:r>
              <a:rPr lang="en-AU" sz="2000" dirty="0">
                <a:latin typeface="Arial" charset="0"/>
              </a:rPr>
              <a:t> red lines</a:t>
            </a:r>
          </a:p>
          <a:p>
            <a:pPr algn="l" defTabSz="1114425" eaLnBrk="0" hangingPunct="0">
              <a:lnSpc>
                <a:spcPct val="90000"/>
              </a:lnSpc>
            </a:pPr>
            <a:endParaRPr lang="en-AU" sz="2000" dirty="0" smtClean="0">
              <a:latin typeface="Arial" charset="0"/>
            </a:endParaRPr>
          </a:p>
          <a:p>
            <a:pPr algn="l" defTabSz="1114425" eaLnBrk="0" hangingPunct="0">
              <a:lnSpc>
                <a:spcPct val="90000"/>
              </a:lnSpc>
            </a:pPr>
            <a:r>
              <a:rPr lang="en-AU" sz="2000" dirty="0" smtClean="0">
                <a:solidFill>
                  <a:srgbClr val="FF3300"/>
                </a:solidFill>
                <a:latin typeface="Arial" charset="0"/>
              </a:rPr>
              <a:t>Rewards:</a:t>
            </a:r>
            <a:r>
              <a:rPr lang="en-AU" sz="2000" dirty="0" smtClean="0">
                <a:latin typeface="Arial" charset="0"/>
              </a:rPr>
              <a:t> negative unless sharing the same square</a:t>
            </a:r>
            <a:endParaRPr lang="en-US" sz="2000" dirty="0"/>
          </a:p>
        </p:txBody>
      </p:sp>
      <p:grpSp>
        <p:nvGrpSpPr>
          <p:cNvPr id="5" name="Group 127"/>
          <p:cNvGrpSpPr>
            <a:grpSpLocks noRot="1"/>
          </p:cNvGrpSpPr>
          <p:nvPr/>
        </p:nvGrpSpPr>
        <p:grpSpPr bwMode="auto">
          <a:xfrm>
            <a:off x="600627" y="1646435"/>
            <a:ext cx="4091090" cy="4249436"/>
            <a:chOff x="411" y="1282"/>
            <a:chExt cx="3109" cy="2992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131" y="3900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743" y="3900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354" y="3900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966" y="3900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577" y="3900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188" y="3900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00" y="3900"/>
              <a:ext cx="388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11" y="3900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131" y="3526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743" y="3526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354" y="3526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966" y="3526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577" y="3526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188" y="3526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00" y="3526"/>
              <a:ext cx="388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11" y="3526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131" y="3152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743" y="3152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354" y="3152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966" y="3152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577" y="3152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188" y="3152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00" y="3152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11" y="3152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131" y="2778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743" y="2778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354" y="2778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966" y="2778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577" y="2778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188" y="2778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800" y="2778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411" y="2778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131" y="2404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743" y="2404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354" y="2404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966" y="2404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1577" y="2404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1188" y="2404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800" y="2404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11" y="2404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3131" y="2030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2743" y="2030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354" y="2030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966" y="2030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1577" y="2030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1188" y="2030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800" y="2030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411" y="2030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3131" y="1656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2743" y="1656"/>
              <a:ext cx="388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2354" y="1656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1966" y="1656"/>
              <a:ext cx="388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1577" y="1656"/>
              <a:ext cx="389" cy="37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1188" y="1656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800" y="1656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411" y="1656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3131" y="1282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2743" y="1282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2354" y="1282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1966" y="1282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1577" y="1282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1188" y="1282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800" y="1282"/>
              <a:ext cx="38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411" y="1282"/>
              <a:ext cx="389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pPr algn="l" defTabSz="1114425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2"/>
                <a:buNone/>
              </a:pPr>
              <a:endParaRPr lang="en-US" sz="3900"/>
            </a:p>
          </p:txBody>
        </p:sp>
        <p:sp>
          <p:nvSpPr>
            <p:cNvPr id="70" name="Line 69"/>
            <p:cNvSpPr>
              <a:spLocks noChangeShapeType="1"/>
            </p:cNvSpPr>
            <p:nvPr/>
          </p:nvSpPr>
          <p:spPr bwMode="auto">
            <a:xfrm>
              <a:off x="411" y="1282"/>
              <a:ext cx="310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70"/>
            <p:cNvSpPr>
              <a:spLocks noChangeShapeType="1"/>
            </p:cNvSpPr>
            <p:nvPr/>
          </p:nvSpPr>
          <p:spPr bwMode="auto">
            <a:xfrm>
              <a:off x="411" y="1656"/>
              <a:ext cx="31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71"/>
            <p:cNvSpPr>
              <a:spLocks noChangeShapeType="1"/>
            </p:cNvSpPr>
            <p:nvPr/>
          </p:nvSpPr>
          <p:spPr bwMode="auto">
            <a:xfrm>
              <a:off x="411" y="2030"/>
              <a:ext cx="31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72"/>
            <p:cNvSpPr>
              <a:spLocks noChangeShapeType="1"/>
            </p:cNvSpPr>
            <p:nvPr/>
          </p:nvSpPr>
          <p:spPr bwMode="auto">
            <a:xfrm>
              <a:off x="411" y="2404"/>
              <a:ext cx="31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>
              <a:off x="411" y="2778"/>
              <a:ext cx="31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74"/>
            <p:cNvSpPr>
              <a:spLocks noChangeShapeType="1"/>
            </p:cNvSpPr>
            <p:nvPr/>
          </p:nvSpPr>
          <p:spPr bwMode="auto">
            <a:xfrm>
              <a:off x="411" y="3152"/>
              <a:ext cx="31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5"/>
            <p:cNvSpPr>
              <a:spLocks noChangeShapeType="1"/>
            </p:cNvSpPr>
            <p:nvPr/>
          </p:nvSpPr>
          <p:spPr bwMode="auto">
            <a:xfrm>
              <a:off x="411" y="3526"/>
              <a:ext cx="31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76"/>
            <p:cNvSpPr>
              <a:spLocks noChangeShapeType="1"/>
            </p:cNvSpPr>
            <p:nvPr/>
          </p:nvSpPr>
          <p:spPr bwMode="auto">
            <a:xfrm>
              <a:off x="411" y="3900"/>
              <a:ext cx="31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77"/>
            <p:cNvSpPr>
              <a:spLocks noChangeShapeType="1"/>
            </p:cNvSpPr>
            <p:nvPr/>
          </p:nvSpPr>
          <p:spPr bwMode="auto">
            <a:xfrm>
              <a:off x="411" y="4274"/>
              <a:ext cx="310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78"/>
            <p:cNvSpPr>
              <a:spLocks noChangeShapeType="1"/>
            </p:cNvSpPr>
            <p:nvPr/>
          </p:nvSpPr>
          <p:spPr bwMode="auto">
            <a:xfrm>
              <a:off x="411" y="1282"/>
              <a:ext cx="0" cy="299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79"/>
            <p:cNvSpPr>
              <a:spLocks noChangeShapeType="1"/>
            </p:cNvSpPr>
            <p:nvPr/>
          </p:nvSpPr>
          <p:spPr bwMode="auto">
            <a:xfrm>
              <a:off x="800" y="1282"/>
              <a:ext cx="0" cy="29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80"/>
            <p:cNvSpPr>
              <a:spLocks noChangeShapeType="1"/>
            </p:cNvSpPr>
            <p:nvPr/>
          </p:nvSpPr>
          <p:spPr bwMode="auto">
            <a:xfrm>
              <a:off x="1188" y="1282"/>
              <a:ext cx="0" cy="29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81"/>
            <p:cNvSpPr>
              <a:spLocks noChangeShapeType="1"/>
            </p:cNvSpPr>
            <p:nvPr/>
          </p:nvSpPr>
          <p:spPr bwMode="auto">
            <a:xfrm>
              <a:off x="1577" y="1282"/>
              <a:ext cx="0" cy="29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>
              <a:off x="1966" y="1282"/>
              <a:ext cx="0" cy="29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83"/>
            <p:cNvSpPr>
              <a:spLocks noChangeShapeType="1"/>
            </p:cNvSpPr>
            <p:nvPr/>
          </p:nvSpPr>
          <p:spPr bwMode="auto">
            <a:xfrm>
              <a:off x="2354" y="1282"/>
              <a:ext cx="0" cy="29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84"/>
            <p:cNvSpPr>
              <a:spLocks noChangeShapeType="1"/>
            </p:cNvSpPr>
            <p:nvPr/>
          </p:nvSpPr>
          <p:spPr bwMode="auto">
            <a:xfrm>
              <a:off x="2743" y="1282"/>
              <a:ext cx="0" cy="29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85"/>
            <p:cNvSpPr>
              <a:spLocks noChangeShapeType="1"/>
            </p:cNvSpPr>
            <p:nvPr/>
          </p:nvSpPr>
          <p:spPr bwMode="auto">
            <a:xfrm>
              <a:off x="3131" y="1282"/>
              <a:ext cx="0" cy="29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86"/>
            <p:cNvSpPr>
              <a:spLocks noChangeShapeType="1"/>
            </p:cNvSpPr>
            <p:nvPr/>
          </p:nvSpPr>
          <p:spPr bwMode="auto">
            <a:xfrm>
              <a:off x="3520" y="1282"/>
              <a:ext cx="0" cy="299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2147483647" tIns="2147483647" rIns="2147483647" bIns="2147483647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782219" y="2376101"/>
            <a:ext cx="1235617" cy="1241313"/>
            <a:chOff x="1056" y="1248"/>
            <a:chExt cx="768" cy="720"/>
          </a:xfrm>
        </p:grpSpPr>
        <p:grpSp>
          <p:nvGrpSpPr>
            <p:cNvPr id="89" name="Group 88"/>
            <p:cNvGrpSpPr>
              <a:grpSpLocks/>
            </p:cNvGrpSpPr>
            <p:nvPr/>
          </p:nvGrpSpPr>
          <p:grpSpPr bwMode="auto">
            <a:xfrm>
              <a:off x="1298" y="1491"/>
              <a:ext cx="288" cy="204"/>
              <a:chOff x="4320" y="1728"/>
              <a:chExt cx="816" cy="576"/>
            </a:xfrm>
          </p:grpSpPr>
          <p:sp>
            <p:nvSpPr>
              <p:cNvPr id="98" name="Oval 89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576" cy="28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90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576" cy="33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Oval 91"/>
              <p:cNvSpPr>
                <a:spLocks noChangeArrowheads="1"/>
              </p:cNvSpPr>
              <p:nvPr/>
            </p:nvSpPr>
            <p:spPr bwMode="auto">
              <a:xfrm>
                <a:off x="4320" y="2112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Oval 92"/>
              <p:cNvSpPr>
                <a:spLocks noChangeArrowheads="1"/>
              </p:cNvSpPr>
              <p:nvPr/>
            </p:nvSpPr>
            <p:spPr bwMode="auto">
              <a:xfrm>
                <a:off x="4704" y="2112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93"/>
              <p:cNvSpPr>
                <a:spLocks noChangeShapeType="1"/>
              </p:cNvSpPr>
              <p:nvPr/>
            </p:nvSpPr>
            <p:spPr bwMode="auto">
              <a:xfrm>
                <a:off x="4896" y="196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94"/>
              <p:cNvSpPr>
                <a:spLocks noChangeShapeType="1"/>
              </p:cNvSpPr>
              <p:nvPr/>
            </p:nvSpPr>
            <p:spPr bwMode="auto">
              <a:xfrm>
                <a:off x="5040" y="187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95"/>
              <p:cNvSpPr>
                <a:spLocks noChangeShapeType="1"/>
              </p:cNvSpPr>
              <p:nvPr/>
            </p:nvSpPr>
            <p:spPr bwMode="auto">
              <a:xfrm>
                <a:off x="5040" y="187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96"/>
              <p:cNvSpPr>
                <a:spLocks noChangeShapeType="1"/>
              </p:cNvSpPr>
              <p:nvPr/>
            </p:nvSpPr>
            <p:spPr bwMode="auto">
              <a:xfrm>
                <a:off x="5040" y="201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 flipV="1">
              <a:off x="1440" y="1248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98"/>
            <p:cNvSpPr>
              <a:spLocks noChangeShapeType="1"/>
            </p:cNvSpPr>
            <p:nvPr/>
          </p:nvSpPr>
          <p:spPr bwMode="auto">
            <a:xfrm flipV="1">
              <a:off x="1440" y="1776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99"/>
            <p:cNvSpPr>
              <a:spLocks noChangeShapeType="1"/>
            </p:cNvSpPr>
            <p:nvPr/>
          </p:nvSpPr>
          <p:spPr bwMode="auto">
            <a:xfrm rot="16200000" flipV="1">
              <a:off x="1728" y="1488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100"/>
            <p:cNvSpPr>
              <a:spLocks noChangeShapeType="1"/>
            </p:cNvSpPr>
            <p:nvPr/>
          </p:nvSpPr>
          <p:spPr bwMode="auto">
            <a:xfrm rot="16200000" flipV="1">
              <a:off x="1152" y="1488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 rot="13410304" flipV="1">
              <a:off x="1728" y="1248"/>
              <a:ext cx="1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 rot="13410304" flipV="1">
              <a:off x="1152" y="1776"/>
              <a:ext cx="1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103"/>
            <p:cNvSpPr>
              <a:spLocks noChangeShapeType="1"/>
            </p:cNvSpPr>
            <p:nvPr/>
          </p:nvSpPr>
          <p:spPr bwMode="auto">
            <a:xfrm rot="18810304" flipV="1">
              <a:off x="1151" y="1249"/>
              <a:ext cx="1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104"/>
            <p:cNvSpPr>
              <a:spLocks noChangeShapeType="1"/>
            </p:cNvSpPr>
            <p:nvPr/>
          </p:nvSpPr>
          <p:spPr bwMode="auto">
            <a:xfrm rot="18810304" flipV="1">
              <a:off x="1727" y="1777"/>
              <a:ext cx="1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" name="Group 105"/>
          <p:cNvGrpSpPr>
            <a:grpSpLocks/>
          </p:cNvGrpSpPr>
          <p:nvPr/>
        </p:nvGrpSpPr>
        <p:grpSpPr bwMode="auto">
          <a:xfrm>
            <a:off x="3340902" y="3982948"/>
            <a:ext cx="1234301" cy="1241313"/>
            <a:chOff x="1056" y="1248"/>
            <a:chExt cx="768" cy="720"/>
          </a:xfrm>
        </p:grpSpPr>
        <p:grpSp>
          <p:nvGrpSpPr>
            <p:cNvPr id="107" name="Group 106"/>
            <p:cNvGrpSpPr>
              <a:grpSpLocks/>
            </p:cNvGrpSpPr>
            <p:nvPr/>
          </p:nvGrpSpPr>
          <p:grpSpPr bwMode="auto">
            <a:xfrm>
              <a:off x="1298" y="1491"/>
              <a:ext cx="288" cy="204"/>
              <a:chOff x="4320" y="1728"/>
              <a:chExt cx="816" cy="576"/>
            </a:xfrm>
          </p:grpSpPr>
          <p:sp>
            <p:nvSpPr>
              <p:cNvPr id="116" name="Oval 107"/>
              <p:cNvSpPr>
                <a:spLocks noChangeArrowheads="1"/>
              </p:cNvSpPr>
              <p:nvPr/>
            </p:nvSpPr>
            <p:spPr bwMode="auto">
              <a:xfrm>
                <a:off x="4320" y="1728"/>
                <a:ext cx="576" cy="28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Rectangle 108"/>
              <p:cNvSpPr>
                <a:spLocks noChangeArrowheads="1"/>
              </p:cNvSpPr>
              <p:nvPr/>
            </p:nvSpPr>
            <p:spPr bwMode="auto">
              <a:xfrm>
                <a:off x="4320" y="1872"/>
                <a:ext cx="576" cy="33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Oval 109"/>
              <p:cNvSpPr>
                <a:spLocks noChangeArrowheads="1"/>
              </p:cNvSpPr>
              <p:nvPr/>
            </p:nvSpPr>
            <p:spPr bwMode="auto">
              <a:xfrm>
                <a:off x="4320" y="2112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Oval 110"/>
              <p:cNvSpPr>
                <a:spLocks noChangeArrowheads="1"/>
              </p:cNvSpPr>
              <p:nvPr/>
            </p:nvSpPr>
            <p:spPr bwMode="auto">
              <a:xfrm>
                <a:off x="4704" y="2112"/>
                <a:ext cx="192" cy="19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111"/>
              <p:cNvSpPr>
                <a:spLocks noChangeShapeType="1"/>
              </p:cNvSpPr>
              <p:nvPr/>
            </p:nvSpPr>
            <p:spPr bwMode="auto">
              <a:xfrm>
                <a:off x="4896" y="196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112"/>
              <p:cNvSpPr>
                <a:spLocks noChangeShapeType="1"/>
              </p:cNvSpPr>
              <p:nvPr/>
            </p:nvSpPr>
            <p:spPr bwMode="auto">
              <a:xfrm>
                <a:off x="5040" y="1872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113"/>
              <p:cNvSpPr>
                <a:spLocks noChangeShapeType="1"/>
              </p:cNvSpPr>
              <p:nvPr/>
            </p:nvSpPr>
            <p:spPr bwMode="auto">
              <a:xfrm>
                <a:off x="5040" y="187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Line 114"/>
              <p:cNvSpPr>
                <a:spLocks noChangeShapeType="1"/>
              </p:cNvSpPr>
              <p:nvPr/>
            </p:nvSpPr>
            <p:spPr bwMode="auto">
              <a:xfrm>
                <a:off x="5040" y="201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8" name="Line 115"/>
            <p:cNvSpPr>
              <a:spLocks noChangeShapeType="1"/>
            </p:cNvSpPr>
            <p:nvPr/>
          </p:nvSpPr>
          <p:spPr bwMode="auto">
            <a:xfrm flipV="1">
              <a:off x="1440" y="1248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16"/>
            <p:cNvSpPr>
              <a:spLocks noChangeShapeType="1"/>
            </p:cNvSpPr>
            <p:nvPr/>
          </p:nvSpPr>
          <p:spPr bwMode="auto">
            <a:xfrm flipV="1">
              <a:off x="1440" y="1776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17"/>
            <p:cNvSpPr>
              <a:spLocks noChangeShapeType="1"/>
            </p:cNvSpPr>
            <p:nvPr/>
          </p:nvSpPr>
          <p:spPr bwMode="auto">
            <a:xfrm rot="16200000" flipV="1">
              <a:off x="1728" y="1488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18"/>
            <p:cNvSpPr>
              <a:spLocks noChangeShapeType="1"/>
            </p:cNvSpPr>
            <p:nvPr/>
          </p:nvSpPr>
          <p:spPr bwMode="auto">
            <a:xfrm rot="16200000" flipV="1">
              <a:off x="1152" y="1488"/>
              <a:ext cx="0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19"/>
            <p:cNvSpPr>
              <a:spLocks noChangeShapeType="1"/>
            </p:cNvSpPr>
            <p:nvPr/>
          </p:nvSpPr>
          <p:spPr bwMode="auto">
            <a:xfrm rot="13410304" flipV="1">
              <a:off x="1728" y="1248"/>
              <a:ext cx="1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20"/>
            <p:cNvSpPr>
              <a:spLocks noChangeShapeType="1"/>
            </p:cNvSpPr>
            <p:nvPr/>
          </p:nvSpPr>
          <p:spPr bwMode="auto">
            <a:xfrm rot="13410304" flipV="1">
              <a:off x="1152" y="1776"/>
              <a:ext cx="1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21"/>
            <p:cNvSpPr>
              <a:spLocks noChangeShapeType="1"/>
            </p:cNvSpPr>
            <p:nvPr/>
          </p:nvSpPr>
          <p:spPr bwMode="auto">
            <a:xfrm rot="18810304" flipV="1">
              <a:off x="1151" y="1249"/>
              <a:ext cx="1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122"/>
            <p:cNvSpPr>
              <a:spLocks noChangeShapeType="1"/>
            </p:cNvSpPr>
            <p:nvPr/>
          </p:nvSpPr>
          <p:spPr bwMode="auto">
            <a:xfrm rot="18810304" flipV="1">
              <a:off x="1727" y="1777"/>
              <a:ext cx="1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4" name="AutoShape 123" descr="White marble"/>
          <p:cNvSpPr>
            <a:spLocks noChangeArrowheads="1"/>
          </p:cNvSpPr>
          <p:nvPr/>
        </p:nvSpPr>
        <p:spPr bwMode="auto">
          <a:xfrm>
            <a:off x="6790589" y="2753540"/>
            <a:ext cx="153958" cy="248547"/>
          </a:xfrm>
          <a:prstGeom prst="upArrow">
            <a:avLst>
              <a:gd name="adj1" fmla="val 50000"/>
              <a:gd name="adj2" fmla="val 37393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AutoShape 124" descr="White marble"/>
          <p:cNvSpPr>
            <a:spLocks noChangeArrowheads="1"/>
          </p:cNvSpPr>
          <p:nvPr/>
        </p:nvSpPr>
        <p:spPr bwMode="auto">
          <a:xfrm flipH="1" flipV="1">
            <a:off x="7059629" y="2766498"/>
            <a:ext cx="155275" cy="248547"/>
          </a:xfrm>
          <a:prstGeom prst="upArrow">
            <a:avLst>
              <a:gd name="adj1" fmla="val 50000"/>
              <a:gd name="adj2" fmla="val 37076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AutoShape 125" descr="White marble"/>
          <p:cNvSpPr>
            <a:spLocks noChangeArrowheads="1"/>
          </p:cNvSpPr>
          <p:nvPr/>
        </p:nvSpPr>
        <p:spPr bwMode="auto">
          <a:xfrm rot="5400000">
            <a:off x="7388615" y="2772660"/>
            <a:ext cx="166172" cy="231596"/>
          </a:xfrm>
          <a:prstGeom prst="upArrow">
            <a:avLst>
              <a:gd name="adj1" fmla="val 50000"/>
              <a:gd name="adj2" fmla="val 3760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AutoShape 126" descr="White marble"/>
          <p:cNvSpPr>
            <a:spLocks noChangeArrowheads="1"/>
          </p:cNvSpPr>
          <p:nvPr/>
        </p:nvSpPr>
        <p:spPr bwMode="auto">
          <a:xfrm rot="16200000">
            <a:off x="7723767" y="2772660"/>
            <a:ext cx="166172" cy="231596"/>
          </a:xfrm>
          <a:prstGeom prst="upArrow">
            <a:avLst>
              <a:gd name="adj1" fmla="val 50000"/>
              <a:gd name="adj2" fmla="val 3760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solving DEC-POMDPs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POMDPs, partial </a:t>
            </a:r>
            <a:r>
              <a:rPr lang="en-US" dirty="0" err="1" smtClean="0"/>
              <a:t>observability</a:t>
            </a:r>
            <a:r>
              <a:rPr lang="en-US" dirty="0" smtClean="0"/>
              <a:t> makes the problem difficult to solve</a:t>
            </a:r>
          </a:p>
          <a:p>
            <a:r>
              <a:rPr lang="en-US" dirty="0" smtClean="0"/>
              <a:t>Unlike POMDPs: No centralized belief state</a:t>
            </a:r>
          </a:p>
          <a:p>
            <a:pPr lvl="1"/>
            <a:r>
              <a:rPr lang="en-US" dirty="0" smtClean="0"/>
              <a:t>Each agent depends on the others</a:t>
            </a:r>
          </a:p>
          <a:p>
            <a:pPr lvl="1"/>
            <a:r>
              <a:rPr lang="en-US" dirty="0" smtClean="0"/>
              <a:t>This requires a belief over the possible policies of the other agents</a:t>
            </a:r>
          </a:p>
          <a:p>
            <a:pPr lvl="1"/>
            <a:r>
              <a:rPr lang="en-US" dirty="0" smtClean="0"/>
              <a:t>Can’t transform DEC-POMDPs into a continuous state MDP (how POMDPs are typically solved)</a:t>
            </a:r>
          </a:p>
          <a:p>
            <a:r>
              <a:rPr lang="en-US" dirty="0" smtClean="0"/>
              <a:t>Therefore, DEC-POMDPs cannot be solved by POMDP algorithms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complexity results</a:t>
            </a:r>
            <a:endParaRPr lang="en-US" dirty="0"/>
          </a:p>
        </p:txBody>
      </p:sp>
      <p:sp>
        <p:nvSpPr>
          <p:cNvPr id="5" name="Rectangle 5" descr="White marble"/>
          <p:cNvSpPr>
            <a:spLocks noChangeArrowheads="1"/>
          </p:cNvSpPr>
          <p:nvPr/>
        </p:nvSpPr>
        <p:spPr bwMode="auto">
          <a:xfrm>
            <a:off x="445704" y="5503007"/>
            <a:ext cx="8283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1409" tIns="55704" rIns="111409" bIns="55704">
            <a:prstTxWarp prst="textNoShape">
              <a:avLst/>
            </a:prstTxWarp>
            <a:spAutoFit/>
          </a:bodyPr>
          <a:lstStyle/>
          <a:p>
            <a:pPr defTabSz="1114425"/>
            <a:r>
              <a:rPr lang="en-US" sz="2400" dirty="0">
                <a:latin typeface="Arial Black" charset="0"/>
              </a:rPr>
              <a:t>subclasses and finite horizon complexity results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26867" y="1671417"/>
          <a:ext cx="8493125" cy="3624262"/>
        </p:xfrm>
        <a:graphic>
          <a:graphicData uri="http://schemas.openxmlformats.org/presentationml/2006/ole">
            <p:oleObj spid="_x0000_s60419" name="Artwork" r:id="rId3" imgW="8078328" imgH="3448531" progId="">
              <p:embed/>
            </p:oleObj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363880" y="3666904"/>
            <a:ext cx="38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1409" tIns="55704" rIns="111409" bIns="55704">
            <a:prstTxWarp prst="textNoShape">
              <a:avLst/>
            </a:prstTxWarp>
            <a:spAutoFit/>
          </a:bodyPr>
          <a:lstStyle/>
          <a:p>
            <a:pPr defTabSz="1114425" eaLnBrk="0" hangingPunct="0"/>
            <a:r>
              <a:rPr lang="en-US" sz="1900" dirty="0">
                <a:solidFill>
                  <a:srgbClr val="CC0000"/>
                </a:solidFill>
                <a:latin typeface="Arial" charset="0"/>
              </a:rPr>
              <a:t>P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94519" y="3651029"/>
            <a:ext cx="1201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1409" tIns="55704" rIns="111409" bIns="55704">
            <a:prstTxWarp prst="textNoShape">
              <a:avLst/>
            </a:prstTxWarp>
            <a:spAutoFit/>
          </a:bodyPr>
          <a:lstStyle/>
          <a:p>
            <a:pPr defTabSz="1114425" eaLnBrk="0" hangingPunct="0"/>
            <a:r>
              <a:rPr lang="en-US" sz="1900" dirty="0">
                <a:solidFill>
                  <a:srgbClr val="CC0000"/>
                </a:solidFill>
                <a:latin typeface="Arial" charset="0"/>
              </a:rPr>
              <a:t>PSPACE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72030" y="3658967"/>
            <a:ext cx="879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1409" tIns="55704" rIns="111409" bIns="55704">
            <a:prstTxWarp prst="textNoShape">
              <a:avLst/>
            </a:prstTxWarp>
            <a:spAutoFit/>
          </a:bodyPr>
          <a:lstStyle/>
          <a:p>
            <a:pPr defTabSz="1114425" eaLnBrk="0" hangingPunct="0"/>
            <a:r>
              <a:rPr lang="en-US" sz="1900" dirty="0">
                <a:solidFill>
                  <a:srgbClr val="CC0000"/>
                </a:solidFill>
                <a:latin typeface="Arial" charset="0"/>
              </a:rPr>
              <a:t>NEXP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072039" y="2134709"/>
            <a:ext cx="879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1409" tIns="55704" rIns="111409" bIns="55704">
            <a:prstTxWarp prst="textNoShape">
              <a:avLst/>
            </a:prstTxWarp>
            <a:spAutoFit/>
          </a:bodyPr>
          <a:lstStyle/>
          <a:p>
            <a:pPr defTabSz="1114425" eaLnBrk="0" hangingPunct="0"/>
            <a:r>
              <a:rPr lang="en-US" sz="1900" dirty="0">
                <a:solidFill>
                  <a:srgbClr val="CC0000"/>
                </a:solidFill>
                <a:latin typeface="Arial" charset="0"/>
              </a:rPr>
              <a:t>NEXP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igComplexity.pdf"/>
          <p:cNvPicPr>
            <a:picLocks noGrp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>
                <a:alphaModFix amt="94000"/>
              </a:blip>
              <a:srcRect l="43167" t="2058" r="-67348"/>
              <a:stretch>
                <a:fillRect/>
              </a:stretch>
            </p:blipFill>
          </mc:Choice>
          <mc:Fallback>
            <p:blipFill>
              <a:blip r:embed="rId3">
                <a:alphaModFix amt="94000"/>
              </a:blip>
              <a:srcRect l="43167" t="2058" r="-67348"/>
              <a:stretch>
                <a:fillRect/>
              </a:stretch>
            </p:blipFill>
          </mc:Fallback>
        </mc:AlternateContent>
        <p:spPr>
          <a:xfrm rot="16200000" flipH="1" flipV="1">
            <a:off x="-914402" y="1007374"/>
            <a:ext cx="10972800" cy="914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with other models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5" y="5202515"/>
            <a:ext cx="9144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Ovals represent complexity, while colors represent number of agents and cooperative or competitive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dynamic programming for DEC-POMDPs</a:t>
            </a:r>
          </a:p>
          <a:p>
            <a:pPr lvl="1"/>
            <a:r>
              <a:rPr lang="en-US" dirty="0" err="1" smtClean="0"/>
              <a:t>ε</a:t>
            </a:r>
            <a:r>
              <a:rPr lang="en-US" dirty="0" smtClean="0"/>
              <a:t>-optimal solution using finite-state controllers for infinite-horizon</a:t>
            </a:r>
          </a:p>
          <a:p>
            <a:pPr lvl="1"/>
            <a:r>
              <a:rPr lang="en-US" dirty="0" smtClean="0"/>
              <a:t>Improving dynamic programming for DEC-POMDPs with </a:t>
            </a:r>
            <a:r>
              <a:rPr lang="en-US" dirty="0" err="1" smtClean="0"/>
              <a:t>reachability</a:t>
            </a:r>
            <a:r>
              <a:rPr lang="en-US" dirty="0" smtClean="0"/>
              <a:t> analysis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Scaling up in single and multiagent environments by methods such as: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Memory bounded solutions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Sampling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Taking advantage of domain structure</a:t>
            </a:r>
            <a:endParaRPr lang="en-US" dirty="0" smtClean="0">
              <a:latin typeface="Helvetica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371600"/>
            <a:ext cx="8392057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Sequential decision-making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Reasoning under uncertainty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Decision-theoretic approach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Single and cooperative multiagent</a:t>
            </a:r>
            <a:endParaRPr lang="en-US" dirty="0"/>
          </a:p>
        </p:txBody>
      </p:sp>
      <p:pic>
        <p:nvPicPr>
          <p:cNvPr id="5" name="Picture 4" descr="robot-socc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147" y="3113980"/>
            <a:ext cx="4367293" cy="2818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Infinite-horizon polices as stochastic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48" y="1293852"/>
            <a:ext cx="8153400" cy="449580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Designated initial node</a:t>
            </a:r>
          </a:p>
          <a:p>
            <a:pPr lvl="1"/>
            <a:r>
              <a:rPr lang="en-US" dirty="0" smtClean="0"/>
              <a:t>Nodes define actions</a:t>
            </a:r>
          </a:p>
          <a:p>
            <a:pPr lvl="1"/>
            <a:r>
              <a:rPr lang="en-US" dirty="0" smtClean="0"/>
              <a:t>Transitions based on</a:t>
            </a:r>
          </a:p>
          <a:p>
            <a:pPr lvl="2">
              <a:buNone/>
            </a:pPr>
            <a:r>
              <a:rPr lang="en-US" dirty="0" smtClean="0"/>
              <a:t>observations seen</a:t>
            </a:r>
          </a:p>
          <a:p>
            <a:pPr lvl="1"/>
            <a:r>
              <a:rPr lang="en-US" dirty="0" smtClean="0"/>
              <a:t>Inherently infinite-</a:t>
            </a:r>
          </a:p>
          <a:p>
            <a:pPr lvl="2">
              <a:buNone/>
            </a:pPr>
            <a:r>
              <a:rPr lang="en-US" dirty="0" smtClean="0"/>
              <a:t>horizon</a:t>
            </a:r>
          </a:p>
          <a:p>
            <a:pPr lvl="1"/>
            <a:r>
              <a:rPr lang="en-US" dirty="0" smtClean="0"/>
              <a:t>Periodic policies</a:t>
            </a:r>
          </a:p>
          <a:p>
            <a:pPr lvl="1"/>
            <a:r>
              <a:rPr lang="en-US" dirty="0" smtClean="0"/>
              <a:t>With fixed memory, </a:t>
            </a:r>
          </a:p>
          <a:p>
            <a:pPr lvl="2">
              <a:buNone/>
            </a:pPr>
            <a:r>
              <a:rPr lang="en-US" dirty="0" smtClean="0"/>
              <a:t>randomness can offset </a:t>
            </a:r>
          </a:p>
          <a:p>
            <a:pPr lvl="2">
              <a:buNone/>
            </a:pPr>
            <a:r>
              <a:rPr lang="en-US" dirty="0" smtClean="0"/>
              <a:t>memory limitations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8120" y="5498068"/>
            <a:ext cx="6693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DEC-POMDPs use one controller for each agent</a:t>
            </a:r>
          </a:p>
        </p:txBody>
      </p:sp>
      <p:pic>
        <p:nvPicPr>
          <p:cNvPr id="57" name="Picture 56" descr="1controller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6362" y="2131784"/>
            <a:ext cx="4403294" cy="3024571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6029154" y="2124427"/>
            <a:ext cx="324852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14425" eaLnBrk="0" hangingPunct="0">
              <a:lnSpc>
                <a:spcPct val="90000"/>
              </a:lnSpc>
            </a:pPr>
            <a:r>
              <a:rPr lang="en-AU" sz="1500" dirty="0" smtClean="0">
                <a:solidFill>
                  <a:srgbClr val="FF3300"/>
                </a:solidFill>
                <a:latin typeface="Arial" charset="0"/>
              </a:rPr>
              <a:t>Actions:</a:t>
            </a:r>
            <a:r>
              <a:rPr lang="en-AU" sz="1500" dirty="0" smtClean="0">
                <a:latin typeface="Arial" charset="0"/>
              </a:rPr>
              <a:t> move in direction or stop</a:t>
            </a:r>
          </a:p>
          <a:p>
            <a:pPr defTabSz="1114425" eaLnBrk="0" hangingPunct="0">
              <a:lnSpc>
                <a:spcPct val="90000"/>
              </a:lnSpc>
            </a:pPr>
            <a:endParaRPr lang="en-AU" sz="1500" dirty="0" smtClean="0">
              <a:latin typeface="Arial" charset="0"/>
            </a:endParaRPr>
          </a:p>
          <a:p>
            <a:pPr defTabSz="1114425" eaLnBrk="0" hangingPunct="0">
              <a:lnSpc>
                <a:spcPct val="90000"/>
              </a:lnSpc>
            </a:pPr>
            <a:r>
              <a:rPr lang="en-AU" sz="1500" dirty="0" smtClean="0">
                <a:solidFill>
                  <a:srgbClr val="FF3300"/>
                </a:solidFill>
                <a:latin typeface="Arial" charset="0"/>
              </a:rPr>
              <a:t>Observations:</a:t>
            </a:r>
            <a:r>
              <a:rPr lang="en-AU" sz="1500" dirty="0" smtClean="0">
                <a:latin typeface="Arial" charset="0"/>
              </a:rPr>
              <a:t> wall left, wall right</a:t>
            </a:r>
          </a:p>
          <a:p>
            <a:pPr defTabSz="1114425" eaLnBrk="0" hangingPunct="0">
              <a:lnSpc>
                <a:spcPct val="90000"/>
              </a:lnSpc>
            </a:pPr>
            <a:endParaRPr lang="en-A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600" dirty="0" smtClean="0"/>
              <a:t>Stochastic controller defined by parameters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200" dirty="0" smtClean="0"/>
              <a:t>Action selection: </a:t>
            </a:r>
            <a:r>
              <a:rPr lang="en-US" sz="2200" i="1" dirty="0" smtClean="0"/>
              <a:t>Q </a:t>
            </a:r>
            <a:r>
              <a:rPr lang="en-US" sz="2200" i="1" dirty="0" err="1" smtClean="0">
                <a:sym typeface="Monotype Sorts" charset="2"/>
              </a:rPr>
              <a:t></a:t>
            </a:r>
            <a:r>
              <a:rPr lang="en-US" sz="2200" i="1" dirty="0" smtClean="0">
                <a:sym typeface="Euclid Symbol" charset="2"/>
              </a:rPr>
              <a:t> </a:t>
            </a:r>
            <a:r>
              <a:rPr lang="en-US" sz="2200" dirty="0" smtClean="0">
                <a:sym typeface="Euclid Symbol" charset="2"/>
              </a:rPr>
              <a:t>Δ</a:t>
            </a:r>
            <a:r>
              <a:rPr lang="en-US" sz="2200" i="1" dirty="0" smtClean="0"/>
              <a:t>A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200" dirty="0" smtClean="0">
                <a:ea typeface="Lucida Grande" charset="0"/>
                <a:cs typeface="Lucida Grande" charset="0"/>
              </a:rPr>
              <a:t>Transitions</a:t>
            </a:r>
            <a:r>
              <a:rPr lang="en-US" sz="2200" dirty="0" smtClean="0"/>
              <a:t>: </a:t>
            </a:r>
            <a:r>
              <a:rPr lang="en-US" sz="2200" i="1" dirty="0" smtClean="0"/>
              <a:t>Q ×</a:t>
            </a:r>
            <a:r>
              <a:rPr lang="en-US" sz="2200" i="1" dirty="0" smtClean="0">
                <a:sym typeface="Symbol" charset="2"/>
              </a:rPr>
              <a:t> </a:t>
            </a:r>
            <a:r>
              <a:rPr lang="en-US" sz="2200" i="1" dirty="0" smtClean="0"/>
              <a:t>O </a:t>
            </a:r>
            <a:r>
              <a:rPr lang="en-US" sz="2200" i="1" dirty="0" err="1" smtClean="0">
                <a:sym typeface="Monotype Sorts" charset="2"/>
              </a:rPr>
              <a:t></a:t>
            </a:r>
            <a:r>
              <a:rPr lang="en-US" sz="2200" i="1" dirty="0" smtClean="0">
                <a:sym typeface="Monotype Sorts" charset="2"/>
              </a:rPr>
              <a:t> </a:t>
            </a:r>
            <a:r>
              <a:rPr lang="en-US" sz="2200" dirty="0" smtClean="0">
                <a:sym typeface="Monotype Sorts" charset="2"/>
              </a:rPr>
              <a:t>Δ</a:t>
            </a:r>
            <a:r>
              <a:rPr lang="en-US" sz="2200" i="1" dirty="0" smtClean="0"/>
              <a:t>Q</a:t>
            </a:r>
            <a:endParaRPr lang="en-US" sz="2200" i="1" dirty="0" smtClean="0">
              <a:latin typeface="Helvetica" charset="0"/>
            </a:endParaRPr>
          </a:p>
          <a:p>
            <a:pPr>
              <a:spcAft>
                <a:spcPts val="600"/>
              </a:spcAft>
            </a:pPr>
            <a:r>
              <a:rPr lang="en-US" sz="2600" dirty="0" smtClean="0">
                <a:latin typeface="Helvetica" charset="0"/>
              </a:rPr>
              <a:t>For a node,   ,</a:t>
            </a:r>
            <a:r>
              <a:rPr lang="en-US" sz="2600" i="1" dirty="0" smtClean="0">
                <a:latin typeface="Helvetica" charset="0"/>
              </a:rPr>
              <a:t> </a:t>
            </a:r>
            <a:r>
              <a:rPr lang="en-US" sz="2600" dirty="0" smtClean="0">
                <a:latin typeface="Helvetica" charset="0"/>
              </a:rPr>
              <a:t>and the above parameters, value at state </a:t>
            </a:r>
            <a:r>
              <a:rPr lang="en-US" sz="2600" i="1" dirty="0" err="1" smtClean="0">
                <a:latin typeface="+mj-lt"/>
                <a:cs typeface="American Typewriter"/>
              </a:rPr>
              <a:t>s</a:t>
            </a:r>
            <a:r>
              <a:rPr lang="en-US" sz="2600" dirty="0" smtClean="0">
                <a:latin typeface="Helvetica" charset="0"/>
              </a:rPr>
              <a:t> is given by Bellman equation (POMDP):</a:t>
            </a:r>
          </a:p>
          <a:p>
            <a:endParaRPr lang="en-US" dirty="0"/>
          </a:p>
        </p:txBody>
      </p:sp>
      <p:graphicFrame>
        <p:nvGraphicFramePr>
          <p:cNvPr id="64515" name="Object 3" descr="White marble"/>
          <p:cNvGraphicFramePr>
            <a:graphicFrameLocks noChangeAspect="1"/>
          </p:cNvGraphicFramePr>
          <p:nvPr/>
        </p:nvGraphicFramePr>
        <p:xfrm>
          <a:off x="2552871" y="3135827"/>
          <a:ext cx="295039" cy="365760"/>
        </p:xfrm>
        <a:graphic>
          <a:graphicData uri="http://schemas.openxmlformats.org/presentationml/2006/ole">
            <p:oleObj spid="_x0000_s64515" name="Equation" r:id="rId3" imgW="127000" imgH="16510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3988" y="4246563"/>
          <a:ext cx="8836025" cy="895350"/>
        </p:xfrm>
        <a:graphic>
          <a:graphicData uri="http://schemas.openxmlformats.org/presentationml/2006/ole">
            <p:oleObj spid="_x0000_s64518" name="Equation" r:id="rId4" imgW="4635500" imgH="469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4810"/>
            <a:ext cx="8839200" cy="533400"/>
          </a:xfrm>
        </p:spPr>
        <p:txBody>
          <a:bodyPr/>
          <a:lstStyle/>
          <a:p>
            <a:r>
              <a:rPr lang="en-US" dirty="0" smtClean="0"/>
              <a:t>Optimal dynamic programming for DEC-POMDPs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nfinite-horizon </a:t>
            </a:r>
            <a:r>
              <a:rPr lang="en-US" dirty="0"/>
              <a:t>d</a:t>
            </a:r>
            <a:r>
              <a:rPr lang="en-US" dirty="0" smtClean="0"/>
              <a:t>ynamic programming (DP): Policy Iteration</a:t>
            </a:r>
          </a:p>
          <a:p>
            <a:pPr lvl="1"/>
            <a:r>
              <a:rPr lang="en-US" dirty="0" smtClean="0"/>
              <a:t>Build up finite-state controllers as policies for each agent (called “backups”) over a number of steps</a:t>
            </a:r>
          </a:p>
          <a:p>
            <a:pPr lvl="1"/>
            <a:r>
              <a:rPr lang="en-US" dirty="0" smtClean="0"/>
              <a:t>At each step, remove or </a:t>
            </a:r>
            <a:r>
              <a:rPr lang="en-US" i="1" dirty="0" smtClean="0"/>
              <a:t>prune </a:t>
            </a:r>
            <a:r>
              <a:rPr lang="en-US" dirty="0" smtClean="0"/>
              <a:t>controller nodes that have lower value using linear programming</a:t>
            </a:r>
          </a:p>
          <a:p>
            <a:pPr lvl="1"/>
            <a:r>
              <a:rPr lang="en-US" dirty="0" smtClean="0"/>
              <a:t>Redirect and </a:t>
            </a:r>
            <a:r>
              <a:rPr lang="en-US" i="1" dirty="0" smtClean="0"/>
              <a:t>merge</a:t>
            </a:r>
            <a:r>
              <a:rPr lang="en-US" dirty="0" smtClean="0"/>
              <a:t> remaining nodes to produce a </a:t>
            </a:r>
            <a:r>
              <a:rPr lang="en-US" i="1" dirty="0" smtClean="0"/>
              <a:t>stochastic controller</a:t>
            </a:r>
          </a:p>
          <a:p>
            <a:pPr lvl="1"/>
            <a:r>
              <a:rPr lang="en-US" dirty="0" smtClean="0"/>
              <a:t>Continue backups and pruning until provably within </a:t>
            </a:r>
            <a:r>
              <a:rPr lang="en-US" dirty="0" err="1" smtClean="0"/>
              <a:t>ε</a:t>
            </a:r>
            <a:r>
              <a:rPr lang="en-US" dirty="0" smtClean="0"/>
              <a:t> of optimality (can be done in finite steps)</a:t>
            </a:r>
          </a:p>
          <a:p>
            <a:pPr marL="342900" lvl="1" indent="-342900">
              <a:buFont typeface="Wingdings" charset="2"/>
              <a:buChar char="§"/>
            </a:pPr>
            <a:r>
              <a:rPr lang="en-US" sz="2400" dirty="0" smtClean="0"/>
              <a:t>First </a:t>
            </a:r>
            <a:r>
              <a:rPr lang="en-US" sz="2400" dirty="0" err="1" smtClean="0"/>
              <a:t>ε</a:t>
            </a:r>
            <a:r>
              <a:rPr lang="en-US" sz="2400" dirty="0" smtClean="0"/>
              <a:t>-optimal algorithm for infinite-horizon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89039" y="896798"/>
            <a:ext cx="96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F00"/>
                </a:solidFill>
                <a:latin typeface="Times New Roman" charset="0"/>
              </a:rPr>
              <a:t>JAIR 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DP for DEC-POMDPs: Policy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09" y="1368214"/>
            <a:ext cx="4550268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 smtClean="0"/>
              <a:t>Start with a given controller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Exhaustive backup: generate all next step policies by considering   any first action and then choosing some node of the controller for each observation 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Evaluate: determine value of starting at each node at </a:t>
            </a:r>
            <a:r>
              <a:rPr lang="en-US" sz="1900" dirty="0"/>
              <a:t>each state and</a:t>
            </a:r>
            <a:r>
              <a:rPr lang="en-US" sz="1900" dirty="0" smtClean="0"/>
              <a:t> for each policy for </a:t>
            </a:r>
            <a:r>
              <a:rPr lang="en-US" sz="1900" dirty="0"/>
              <a:t>the other agents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Prune: remove those that always have lower </a:t>
            </a:r>
            <a:r>
              <a:rPr lang="en-US" sz="1900" dirty="0" smtClean="0"/>
              <a:t>value (merge as needed) 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C</a:t>
            </a:r>
            <a:r>
              <a:rPr lang="en-US" sz="1900" dirty="0" smtClean="0"/>
              <a:t>ontinue </a:t>
            </a:r>
            <a:r>
              <a:rPr lang="en-US" sz="1900" dirty="0"/>
              <a:t>with backups and pruning until</a:t>
            </a:r>
            <a:r>
              <a:rPr lang="en-US" sz="1900" dirty="0" smtClean="0"/>
              <a:t> error is below </a:t>
            </a:r>
            <a:r>
              <a:rPr lang="en-US" sz="1900" dirty="0" err="1" smtClean="0"/>
              <a:t>ε</a:t>
            </a:r>
            <a:endParaRPr lang="en-US" sz="1900" dirty="0" smtClean="0"/>
          </a:p>
          <a:p>
            <a:endParaRPr lang="en-US" dirty="0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834106" y="5220397"/>
            <a:ext cx="365125" cy="3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i="1" dirty="0">
                <a:latin typeface="Times New Roman" charset="0"/>
              </a:rPr>
              <a:t>s</a:t>
            </a:r>
            <a:r>
              <a:rPr lang="en-AU" baseline="-25000" dirty="0">
                <a:latin typeface="Times New Roman" charset="0"/>
              </a:rPr>
              <a:t>1</a:t>
            </a:r>
            <a:endParaRPr lang="en-US" sz="1200" i="1" baseline="-25000" dirty="0">
              <a:latin typeface="Times New Roman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8752065" y="5220397"/>
            <a:ext cx="365125" cy="3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i="1">
                <a:latin typeface="Times New Roman" charset="0"/>
              </a:rPr>
              <a:t>s</a:t>
            </a:r>
            <a:r>
              <a:rPr lang="en-AU" baseline="-25000">
                <a:latin typeface="Times New Roman" charset="0"/>
              </a:rPr>
              <a:t>2</a:t>
            </a:r>
            <a:endParaRPr lang="en-US" sz="1200" i="1" baseline="-25000">
              <a:latin typeface="Times New Roman" charset="0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 flipV="1">
            <a:off x="8964790" y="3420933"/>
            <a:ext cx="15875" cy="18720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6980354" y="5292515"/>
            <a:ext cx="2000311" cy="4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10"/>
          <p:cNvSpPr>
            <a:spLocks noChangeShapeType="1"/>
          </p:cNvSpPr>
          <p:nvPr/>
        </p:nvSpPr>
        <p:spPr bwMode="auto">
          <a:xfrm flipV="1">
            <a:off x="6999465" y="4276812"/>
            <a:ext cx="1981200" cy="14516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12"/>
          <p:cNvSpPr>
            <a:spLocks noChangeShapeType="1"/>
          </p:cNvSpPr>
          <p:nvPr/>
        </p:nvSpPr>
        <p:spPr bwMode="auto">
          <a:xfrm flipH="1">
            <a:off x="6999465" y="4567146"/>
            <a:ext cx="1981200" cy="653251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14"/>
          <p:cNvSpPr>
            <a:spLocks noChangeShapeType="1"/>
          </p:cNvSpPr>
          <p:nvPr/>
        </p:nvSpPr>
        <p:spPr bwMode="auto">
          <a:xfrm>
            <a:off x="6999465" y="3623562"/>
            <a:ext cx="381000" cy="36291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15"/>
          <p:cNvSpPr>
            <a:spLocks noChangeShapeType="1"/>
          </p:cNvSpPr>
          <p:nvPr/>
        </p:nvSpPr>
        <p:spPr bwMode="auto">
          <a:xfrm>
            <a:off x="7380465" y="3986479"/>
            <a:ext cx="381000" cy="14516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16"/>
          <p:cNvSpPr>
            <a:spLocks noChangeShapeType="1"/>
          </p:cNvSpPr>
          <p:nvPr/>
        </p:nvSpPr>
        <p:spPr bwMode="auto">
          <a:xfrm flipV="1">
            <a:off x="7761465" y="3986479"/>
            <a:ext cx="685800" cy="14516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17"/>
          <p:cNvSpPr>
            <a:spLocks noChangeShapeType="1"/>
          </p:cNvSpPr>
          <p:nvPr/>
        </p:nvSpPr>
        <p:spPr bwMode="auto">
          <a:xfrm flipV="1">
            <a:off x="8447265" y="3478395"/>
            <a:ext cx="533400" cy="508084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118"/>
          <p:cNvSpPr>
            <a:spLocks noChangeShapeType="1"/>
          </p:cNvSpPr>
          <p:nvPr/>
        </p:nvSpPr>
        <p:spPr bwMode="auto">
          <a:xfrm>
            <a:off x="7380465" y="3986479"/>
            <a:ext cx="1524000" cy="13065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19"/>
          <p:cNvSpPr>
            <a:spLocks noChangeShapeType="1"/>
          </p:cNvSpPr>
          <p:nvPr/>
        </p:nvSpPr>
        <p:spPr bwMode="auto">
          <a:xfrm flipH="1" flipV="1">
            <a:off x="6999465" y="3841312"/>
            <a:ext cx="381000" cy="1451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20"/>
          <p:cNvSpPr>
            <a:spLocks noChangeShapeType="1"/>
          </p:cNvSpPr>
          <p:nvPr/>
        </p:nvSpPr>
        <p:spPr bwMode="auto">
          <a:xfrm>
            <a:off x="7761465" y="4131646"/>
            <a:ext cx="1219200" cy="3629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21"/>
          <p:cNvSpPr>
            <a:spLocks noChangeShapeType="1"/>
          </p:cNvSpPr>
          <p:nvPr/>
        </p:nvSpPr>
        <p:spPr bwMode="auto">
          <a:xfrm flipH="1">
            <a:off x="6999465" y="4131646"/>
            <a:ext cx="762000" cy="1451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22"/>
          <p:cNvSpPr>
            <a:spLocks noChangeShapeType="1"/>
          </p:cNvSpPr>
          <p:nvPr/>
        </p:nvSpPr>
        <p:spPr bwMode="auto">
          <a:xfrm flipV="1">
            <a:off x="8447265" y="3884654"/>
            <a:ext cx="517525" cy="1018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23"/>
          <p:cNvSpPr>
            <a:spLocks noChangeShapeType="1"/>
          </p:cNvSpPr>
          <p:nvPr/>
        </p:nvSpPr>
        <p:spPr bwMode="auto">
          <a:xfrm flipH="1">
            <a:off x="6999465" y="3986479"/>
            <a:ext cx="1447800" cy="13065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190" descr="White marble"/>
          <p:cNvSpPr>
            <a:spLocks noChangeArrowheads="1"/>
          </p:cNvSpPr>
          <p:nvPr/>
        </p:nvSpPr>
        <p:spPr bwMode="auto">
          <a:xfrm>
            <a:off x="4358880" y="5519967"/>
            <a:ext cx="2930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(backup for </a:t>
            </a:r>
            <a:r>
              <a:rPr lang="en-US" dirty="0"/>
              <a:t>action 1)</a:t>
            </a:r>
          </a:p>
        </p:txBody>
      </p:sp>
      <p:graphicFrame>
        <p:nvGraphicFramePr>
          <p:cNvPr id="82" name="Object 193" descr="White marble"/>
          <p:cNvGraphicFramePr>
            <a:graphicFrameLocks noChangeAspect="1"/>
          </p:cNvGraphicFramePr>
          <p:nvPr/>
        </p:nvGraphicFramePr>
        <p:xfrm>
          <a:off x="7685265" y="5380685"/>
          <a:ext cx="609600" cy="290334"/>
        </p:xfrm>
        <a:graphic>
          <a:graphicData uri="http://schemas.openxmlformats.org/presentationml/2006/ole">
            <p:oleObj spid="_x0000_s84995" name="Equation" r:id="rId3" imgW="381000" imgH="190500" progId="">
              <p:embed/>
            </p:oleObj>
          </a:graphicData>
        </a:graphic>
      </p:graphicFrame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6980354" y="3514228"/>
            <a:ext cx="19111" cy="177828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0" name="Group 189"/>
          <p:cNvGrpSpPr/>
          <p:nvPr/>
        </p:nvGrpSpPr>
        <p:grpSpPr>
          <a:xfrm>
            <a:off x="5068821" y="3198421"/>
            <a:ext cx="1111652" cy="896504"/>
            <a:chOff x="5869674" y="2942627"/>
            <a:chExt cx="1111652" cy="896504"/>
          </a:xfrm>
        </p:grpSpPr>
        <p:sp>
          <p:nvSpPr>
            <p:cNvPr id="57" name="Text Box 145"/>
            <p:cNvSpPr txBox="1">
              <a:spLocks noChangeArrowheads="1"/>
            </p:cNvSpPr>
            <p:nvPr/>
          </p:nvSpPr>
          <p:spPr bwMode="auto">
            <a:xfrm>
              <a:off x="6463548" y="3259528"/>
              <a:ext cx="5177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solidFill>
                    <a:srgbClr val="3333CC"/>
                  </a:solidFill>
                  <a:latin typeface="Times New Roman" charset="0"/>
                </a:rPr>
                <a:t> o</a:t>
              </a:r>
              <a:r>
                <a:rPr lang="en-AU" baseline="-25000" dirty="0" smtClean="0">
                  <a:solidFill>
                    <a:srgbClr val="3333CC"/>
                  </a:solidFill>
                  <a:latin typeface="Times New Roman" charset="0"/>
                </a:rPr>
                <a:t>2</a:t>
              </a:r>
              <a:endParaRPr lang="en-US" baseline="-25000" dirty="0">
                <a:solidFill>
                  <a:srgbClr val="3333CC"/>
                </a:solidFill>
                <a:latin typeface="Times New Roman" charset="0"/>
              </a:endParaRPr>
            </a:p>
          </p:txBody>
        </p:sp>
        <p:sp>
          <p:nvSpPr>
            <p:cNvPr id="48" name="Oval 136"/>
            <p:cNvSpPr>
              <a:spLocks noChangeArrowheads="1"/>
            </p:cNvSpPr>
            <p:nvPr/>
          </p:nvSpPr>
          <p:spPr bwMode="auto">
            <a:xfrm>
              <a:off x="6230261" y="3007174"/>
              <a:ext cx="328975" cy="326973"/>
            </a:xfrm>
            <a:prstGeom prst="ellipse">
              <a:avLst/>
            </a:prstGeom>
            <a:noFill/>
            <a:ln w="12700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333CC"/>
                </a:solidFill>
              </a:endParaRPr>
            </a:p>
          </p:txBody>
        </p:sp>
        <p:cxnSp>
          <p:nvCxnSpPr>
            <p:cNvPr id="51" name="AutoShape 139"/>
            <p:cNvCxnSpPr>
              <a:cxnSpLocks noChangeShapeType="1"/>
              <a:stCxn id="160" idx="0"/>
              <a:endCxn id="48" idx="3"/>
            </p:cNvCxnSpPr>
            <p:nvPr/>
          </p:nvCxnSpPr>
          <p:spPr bwMode="auto">
            <a:xfrm rot="5400000" flipH="1" flipV="1">
              <a:off x="5927474" y="3488167"/>
              <a:ext cx="552867" cy="149061"/>
            </a:xfrm>
            <a:prstGeom prst="straightConnector1">
              <a:avLst/>
            </a:prstGeom>
            <a:noFill/>
            <a:ln w="9525">
              <a:solidFill>
                <a:srgbClr val="3333CC"/>
              </a:solidFill>
              <a:round/>
              <a:headEnd type="arrow"/>
              <a:tailEnd/>
            </a:ln>
            <a:effectLst/>
          </p:spPr>
        </p:cxnSp>
        <p:cxnSp>
          <p:nvCxnSpPr>
            <p:cNvPr id="52" name="AutoShape 140"/>
            <p:cNvCxnSpPr>
              <a:cxnSpLocks noChangeShapeType="1"/>
              <a:stCxn id="163" idx="0"/>
              <a:endCxn id="48" idx="5"/>
            </p:cNvCxnSpPr>
            <p:nvPr/>
          </p:nvCxnSpPr>
          <p:spPr bwMode="auto">
            <a:xfrm rot="16200000" flipV="1">
              <a:off x="6322404" y="3474919"/>
              <a:ext cx="552867" cy="175555"/>
            </a:xfrm>
            <a:prstGeom prst="straightConnector1">
              <a:avLst/>
            </a:prstGeom>
            <a:noFill/>
            <a:ln w="9525">
              <a:solidFill>
                <a:srgbClr val="3333CC"/>
              </a:solidFill>
              <a:round/>
              <a:headEnd type="arrow"/>
              <a:tailEnd/>
            </a:ln>
            <a:effectLst/>
          </p:spPr>
        </p:cxnSp>
        <p:sp>
          <p:nvSpPr>
            <p:cNvPr id="53" name="Text Box 141"/>
            <p:cNvSpPr txBox="1">
              <a:spLocks noChangeArrowheads="1"/>
            </p:cNvSpPr>
            <p:nvPr/>
          </p:nvSpPr>
          <p:spPr bwMode="auto">
            <a:xfrm>
              <a:off x="6161165" y="2942627"/>
              <a:ext cx="5192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solidFill>
                    <a:srgbClr val="3333CC"/>
                  </a:solidFill>
                  <a:latin typeface="Times New Roman" charset="0"/>
                </a:rPr>
                <a:t> a</a:t>
              </a:r>
              <a:r>
                <a:rPr lang="en-AU" baseline="-25000" dirty="0" smtClean="0">
                  <a:solidFill>
                    <a:srgbClr val="3333CC"/>
                  </a:solidFill>
                  <a:latin typeface="Times New Roman" charset="0"/>
                </a:rPr>
                <a:t>1</a:t>
              </a:r>
              <a:endParaRPr lang="en-US" baseline="-25000" dirty="0">
                <a:solidFill>
                  <a:srgbClr val="3333CC"/>
                </a:solidFill>
                <a:latin typeface="Times New Roman" charset="0"/>
              </a:endParaRPr>
            </a:p>
          </p:txBody>
        </p:sp>
        <p:sp>
          <p:nvSpPr>
            <p:cNvPr id="56" name="Text Box 144"/>
            <p:cNvSpPr txBox="1">
              <a:spLocks noChangeArrowheads="1"/>
            </p:cNvSpPr>
            <p:nvPr/>
          </p:nvSpPr>
          <p:spPr bwMode="auto">
            <a:xfrm>
              <a:off x="5869674" y="3213865"/>
              <a:ext cx="5192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solidFill>
                    <a:srgbClr val="3333CC"/>
                  </a:solidFill>
                  <a:latin typeface="Times New Roman" charset="0"/>
                </a:rPr>
                <a:t> o</a:t>
              </a:r>
              <a:r>
                <a:rPr lang="en-AU" baseline="-25000" dirty="0" smtClean="0">
                  <a:solidFill>
                    <a:srgbClr val="3333CC"/>
                  </a:solidFill>
                  <a:latin typeface="Times New Roman" charset="0"/>
                </a:rPr>
                <a:t>1</a:t>
              </a:r>
              <a:endParaRPr lang="en-US" baseline="-25000" dirty="0">
                <a:solidFill>
                  <a:srgbClr val="3333CC"/>
                </a:solidFill>
                <a:latin typeface="Times New Roman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5022943" y="1669858"/>
            <a:ext cx="1116426" cy="1114823"/>
            <a:chOff x="5405298" y="1717180"/>
            <a:chExt cx="1116426" cy="1114823"/>
          </a:xfrm>
        </p:grpSpPr>
        <p:sp>
          <p:nvSpPr>
            <p:cNvPr id="140" name="Oval 4"/>
            <p:cNvSpPr>
              <a:spLocks noChangeArrowheads="1"/>
            </p:cNvSpPr>
            <p:nvPr/>
          </p:nvSpPr>
          <p:spPr bwMode="auto">
            <a:xfrm>
              <a:off x="5497105" y="2021074"/>
              <a:ext cx="366713" cy="3477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Text Box 6"/>
            <p:cNvSpPr txBox="1">
              <a:spLocks noChangeArrowheads="1"/>
            </p:cNvSpPr>
            <p:nvPr/>
          </p:nvSpPr>
          <p:spPr bwMode="auto">
            <a:xfrm>
              <a:off x="5487580" y="1966636"/>
              <a:ext cx="393700" cy="37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>
                  <a:latin typeface="Times New Roman" charset="0"/>
                </a:rPr>
                <a:t>a</a:t>
              </a:r>
              <a:r>
                <a:rPr lang="en-AU" baseline="-25000" dirty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42" name="Curved Connector 141"/>
            <p:cNvCxnSpPr>
              <a:stCxn id="140" idx="3"/>
              <a:endCxn id="140" idx="5"/>
            </p:cNvCxnSpPr>
            <p:nvPr/>
          </p:nvCxnSpPr>
          <p:spPr bwMode="auto">
            <a:xfrm rot="16200000" flipH="1">
              <a:off x="5680461" y="2188283"/>
              <a:ext cx="1588" cy="259305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Oval 4"/>
            <p:cNvSpPr>
              <a:spLocks noChangeArrowheads="1"/>
            </p:cNvSpPr>
            <p:nvPr/>
          </p:nvSpPr>
          <p:spPr bwMode="auto">
            <a:xfrm>
              <a:off x="6054342" y="2021074"/>
              <a:ext cx="366713" cy="3477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Text Box 6"/>
            <p:cNvSpPr txBox="1">
              <a:spLocks noChangeArrowheads="1"/>
            </p:cNvSpPr>
            <p:nvPr/>
          </p:nvSpPr>
          <p:spPr bwMode="auto">
            <a:xfrm>
              <a:off x="6044817" y="1966636"/>
              <a:ext cx="393700" cy="37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a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45" name="Curved Connector 144"/>
            <p:cNvCxnSpPr>
              <a:stCxn id="143" idx="3"/>
              <a:endCxn id="143" idx="5"/>
            </p:cNvCxnSpPr>
            <p:nvPr/>
          </p:nvCxnSpPr>
          <p:spPr bwMode="auto">
            <a:xfrm rot="16200000" flipH="1">
              <a:off x="6237698" y="2188283"/>
              <a:ext cx="1588" cy="259305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1" name="Curved Connector 150"/>
            <p:cNvCxnSpPr>
              <a:stCxn id="140" idx="7"/>
              <a:endCxn id="143" idx="1"/>
            </p:cNvCxnSpPr>
            <p:nvPr/>
          </p:nvCxnSpPr>
          <p:spPr bwMode="auto">
            <a:xfrm rot="5400000" flipH="1" flipV="1">
              <a:off x="5959080" y="1923041"/>
              <a:ext cx="1588" cy="297932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3" name="Text Box 133"/>
            <p:cNvSpPr txBox="1">
              <a:spLocks noChangeArrowheads="1"/>
            </p:cNvSpPr>
            <p:nvPr/>
          </p:nvSpPr>
          <p:spPr bwMode="auto">
            <a:xfrm>
              <a:off x="5405298" y="2449713"/>
              <a:ext cx="541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 smtClean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54" name="Curved Connector 153"/>
            <p:cNvCxnSpPr>
              <a:stCxn id="143" idx="3"/>
              <a:endCxn id="140" idx="5"/>
            </p:cNvCxnSpPr>
            <p:nvPr/>
          </p:nvCxnSpPr>
          <p:spPr bwMode="auto">
            <a:xfrm rot="5400000">
              <a:off x="5959080" y="2168970"/>
              <a:ext cx="1588" cy="297932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7" name="Text Box 133"/>
            <p:cNvSpPr txBox="1">
              <a:spLocks noChangeArrowheads="1"/>
            </p:cNvSpPr>
            <p:nvPr/>
          </p:nvSpPr>
          <p:spPr bwMode="auto">
            <a:xfrm>
              <a:off x="5670321" y="2177595"/>
              <a:ext cx="541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 smtClean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sp>
          <p:nvSpPr>
            <p:cNvPr id="158" name="Text Box 133"/>
            <p:cNvSpPr txBox="1">
              <a:spLocks noChangeArrowheads="1"/>
            </p:cNvSpPr>
            <p:nvPr/>
          </p:nvSpPr>
          <p:spPr bwMode="auto">
            <a:xfrm>
              <a:off x="5676255" y="1717180"/>
              <a:ext cx="541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  <p:sp>
          <p:nvSpPr>
            <p:cNvPr id="159" name="Text Box 133"/>
            <p:cNvSpPr txBox="1">
              <a:spLocks noChangeArrowheads="1"/>
            </p:cNvSpPr>
            <p:nvPr/>
          </p:nvSpPr>
          <p:spPr bwMode="auto">
            <a:xfrm>
              <a:off x="5979939" y="2462671"/>
              <a:ext cx="541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</p:grpSp>
      <p:cxnSp>
        <p:nvCxnSpPr>
          <p:cNvPr id="40" name="AutoShape 128"/>
          <p:cNvCxnSpPr>
            <a:cxnSpLocks noChangeShapeType="1"/>
            <a:endCxn id="270" idx="6"/>
          </p:cNvCxnSpPr>
          <p:nvPr/>
        </p:nvCxnSpPr>
        <p:spPr bwMode="auto">
          <a:xfrm rot="10800000">
            <a:off x="4668321" y="4267360"/>
            <a:ext cx="476846" cy="1462"/>
          </a:xfrm>
          <a:prstGeom prst="straightConnector1">
            <a:avLst/>
          </a:prstGeom>
          <a:noFill/>
          <a:ln w="12700" cap="flat" cmpd="sng" algn="ctr">
            <a:solidFill>
              <a:srgbClr val="3333CC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pSp>
        <p:nvGrpSpPr>
          <p:cNvPr id="172" name="Group 171"/>
          <p:cNvGrpSpPr/>
          <p:nvPr/>
        </p:nvGrpSpPr>
        <p:grpSpPr>
          <a:xfrm>
            <a:off x="4959784" y="3791030"/>
            <a:ext cx="1290210" cy="1061764"/>
            <a:chOff x="6915530" y="2050993"/>
            <a:chExt cx="1290210" cy="1061762"/>
          </a:xfrm>
        </p:grpSpPr>
        <p:sp>
          <p:nvSpPr>
            <p:cNvPr id="160" name="Oval 4"/>
            <p:cNvSpPr>
              <a:spLocks noChangeArrowheads="1"/>
            </p:cNvSpPr>
            <p:nvPr/>
          </p:nvSpPr>
          <p:spPr bwMode="auto">
            <a:xfrm>
              <a:off x="7100913" y="2354886"/>
              <a:ext cx="366713" cy="3477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Text Box 6"/>
            <p:cNvSpPr txBox="1">
              <a:spLocks noChangeArrowheads="1"/>
            </p:cNvSpPr>
            <p:nvPr/>
          </p:nvSpPr>
          <p:spPr bwMode="auto">
            <a:xfrm>
              <a:off x="7114281" y="2298543"/>
              <a:ext cx="393700" cy="37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>
                  <a:latin typeface="Times New Roman" charset="0"/>
                </a:rPr>
                <a:t>a</a:t>
              </a:r>
              <a:r>
                <a:rPr lang="en-AU" baseline="-25000" dirty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62" name="Curved Connector 161"/>
            <p:cNvCxnSpPr>
              <a:stCxn id="160" idx="3"/>
              <a:endCxn id="160" idx="5"/>
            </p:cNvCxnSpPr>
            <p:nvPr/>
          </p:nvCxnSpPr>
          <p:spPr bwMode="auto">
            <a:xfrm rot="16200000" flipH="1">
              <a:off x="7284269" y="2522095"/>
              <a:ext cx="1588" cy="259305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3" name="Oval 4"/>
            <p:cNvSpPr>
              <a:spLocks noChangeArrowheads="1"/>
            </p:cNvSpPr>
            <p:nvPr/>
          </p:nvSpPr>
          <p:spPr bwMode="auto">
            <a:xfrm>
              <a:off x="7658150" y="2354886"/>
              <a:ext cx="366713" cy="3477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Text Box 6"/>
            <p:cNvSpPr txBox="1">
              <a:spLocks noChangeArrowheads="1"/>
            </p:cNvSpPr>
            <p:nvPr/>
          </p:nvSpPr>
          <p:spPr bwMode="auto">
            <a:xfrm>
              <a:off x="7648625" y="2300449"/>
              <a:ext cx="393700" cy="37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a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65" name="Curved Connector 164"/>
            <p:cNvCxnSpPr>
              <a:stCxn id="163" idx="3"/>
              <a:endCxn id="163" idx="5"/>
            </p:cNvCxnSpPr>
            <p:nvPr/>
          </p:nvCxnSpPr>
          <p:spPr bwMode="auto">
            <a:xfrm rot="16200000" flipH="1">
              <a:off x="7841506" y="2522095"/>
              <a:ext cx="1588" cy="259305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6" name="Curved Connector 165"/>
            <p:cNvCxnSpPr>
              <a:stCxn id="160" idx="7"/>
              <a:endCxn id="163" idx="1"/>
            </p:cNvCxnSpPr>
            <p:nvPr/>
          </p:nvCxnSpPr>
          <p:spPr bwMode="auto">
            <a:xfrm rot="5400000" flipH="1" flipV="1">
              <a:off x="7562888" y="2256853"/>
              <a:ext cx="1588" cy="297932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7" name="Text Box 133"/>
            <p:cNvSpPr txBox="1">
              <a:spLocks noChangeArrowheads="1"/>
            </p:cNvSpPr>
            <p:nvPr/>
          </p:nvSpPr>
          <p:spPr bwMode="auto">
            <a:xfrm>
              <a:off x="6915530" y="2743422"/>
              <a:ext cx="541785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 smtClean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68" name="Curved Connector 167"/>
            <p:cNvCxnSpPr>
              <a:stCxn id="163" idx="3"/>
              <a:endCxn id="160" idx="5"/>
            </p:cNvCxnSpPr>
            <p:nvPr/>
          </p:nvCxnSpPr>
          <p:spPr bwMode="auto">
            <a:xfrm rot="5400000">
              <a:off x="7562888" y="2502782"/>
              <a:ext cx="1588" cy="297932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9" name="Text Box 133"/>
            <p:cNvSpPr txBox="1">
              <a:spLocks noChangeArrowheads="1"/>
            </p:cNvSpPr>
            <p:nvPr/>
          </p:nvSpPr>
          <p:spPr bwMode="auto">
            <a:xfrm>
              <a:off x="7280063" y="2493822"/>
              <a:ext cx="541785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 smtClean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sp>
          <p:nvSpPr>
            <p:cNvPr id="170" name="Text Box 133"/>
            <p:cNvSpPr txBox="1">
              <a:spLocks noChangeArrowheads="1"/>
            </p:cNvSpPr>
            <p:nvPr/>
          </p:nvSpPr>
          <p:spPr bwMode="auto">
            <a:xfrm>
              <a:off x="7280063" y="2050993"/>
              <a:ext cx="541785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  <p:sp>
          <p:nvSpPr>
            <p:cNvPr id="171" name="Text Box 133"/>
            <p:cNvSpPr txBox="1">
              <a:spLocks noChangeArrowheads="1"/>
            </p:cNvSpPr>
            <p:nvPr/>
          </p:nvSpPr>
          <p:spPr bwMode="auto">
            <a:xfrm>
              <a:off x="7663955" y="2743010"/>
              <a:ext cx="541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 flipV="1">
            <a:off x="5071626" y="4405569"/>
            <a:ext cx="1046888" cy="990685"/>
            <a:chOff x="5893254" y="3314638"/>
            <a:chExt cx="1046888" cy="990685"/>
          </a:xfrm>
        </p:grpSpPr>
        <p:sp>
          <p:nvSpPr>
            <p:cNvPr id="192" name="Text Box 145"/>
            <p:cNvSpPr txBox="1">
              <a:spLocks noChangeArrowheads="1"/>
            </p:cNvSpPr>
            <p:nvPr/>
          </p:nvSpPr>
          <p:spPr bwMode="auto">
            <a:xfrm flipV="1">
              <a:off x="6422364" y="3541821"/>
              <a:ext cx="5177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</a:t>
              </a:r>
              <a:r>
                <a:rPr lang="en-AU" i="1" dirty="0" smtClean="0">
                  <a:solidFill>
                    <a:srgbClr val="3333CC"/>
                  </a:solidFill>
                  <a:latin typeface="Times New Roman" charset="0"/>
                </a:rPr>
                <a:t>o</a:t>
              </a:r>
              <a:r>
                <a:rPr lang="en-AU" baseline="-25000" dirty="0">
                  <a:solidFill>
                    <a:srgbClr val="3333CC"/>
                  </a:solidFill>
                  <a:latin typeface="Times New Roman" charset="0"/>
                </a:rPr>
                <a:t>1</a:t>
              </a:r>
              <a:endParaRPr lang="en-US" baseline="-25000" dirty="0">
                <a:solidFill>
                  <a:srgbClr val="3333CC"/>
                </a:solidFill>
                <a:latin typeface="Times New Roman" charset="0"/>
              </a:endParaRPr>
            </a:p>
          </p:txBody>
        </p:sp>
        <p:sp>
          <p:nvSpPr>
            <p:cNvPr id="193" name="Oval 136"/>
            <p:cNvSpPr>
              <a:spLocks noChangeArrowheads="1"/>
            </p:cNvSpPr>
            <p:nvPr/>
          </p:nvSpPr>
          <p:spPr bwMode="auto">
            <a:xfrm>
              <a:off x="6230261" y="3314638"/>
              <a:ext cx="328975" cy="326973"/>
            </a:xfrm>
            <a:prstGeom prst="ellips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94" name="AutoShape 139"/>
            <p:cNvCxnSpPr>
              <a:cxnSpLocks noChangeShapeType="1"/>
              <a:stCxn id="169" idx="1"/>
              <a:endCxn id="193" idx="3"/>
            </p:cNvCxnSpPr>
            <p:nvPr/>
          </p:nvCxnSpPr>
          <p:spPr bwMode="auto">
            <a:xfrm rot="10800000" flipH="1">
              <a:off x="6145944" y="3593727"/>
              <a:ext cx="132493" cy="711596"/>
            </a:xfrm>
            <a:prstGeom prst="straightConnector1">
              <a:avLst/>
            </a:prstGeom>
            <a:noFill/>
            <a:ln w="12700" cap="flat" cmpd="sng" algn="ctr">
              <a:solidFill>
                <a:srgbClr val="3333CC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195" name="AutoShape 140"/>
            <p:cNvCxnSpPr>
              <a:cxnSpLocks noChangeShapeType="1"/>
              <a:stCxn id="169" idx="3"/>
              <a:endCxn id="193" idx="5"/>
            </p:cNvCxnSpPr>
            <p:nvPr/>
          </p:nvCxnSpPr>
          <p:spPr bwMode="auto">
            <a:xfrm flipH="1" flipV="1">
              <a:off x="6511059" y="3593727"/>
              <a:ext cx="176671" cy="711596"/>
            </a:xfrm>
            <a:prstGeom prst="straightConnector1">
              <a:avLst/>
            </a:prstGeom>
            <a:noFill/>
            <a:ln w="12700" cap="flat" cmpd="sng" algn="ctr">
              <a:solidFill>
                <a:srgbClr val="3333CC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196" name="Text Box 141"/>
            <p:cNvSpPr txBox="1">
              <a:spLocks noChangeArrowheads="1"/>
            </p:cNvSpPr>
            <p:nvPr/>
          </p:nvSpPr>
          <p:spPr bwMode="auto">
            <a:xfrm flipV="1">
              <a:off x="6160347" y="3330299"/>
              <a:ext cx="5192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</a:t>
              </a:r>
              <a:r>
                <a:rPr lang="en-AU" i="1" dirty="0" smtClean="0">
                  <a:solidFill>
                    <a:srgbClr val="3333CC"/>
                  </a:solidFill>
                  <a:latin typeface="Times New Roman" charset="0"/>
                </a:rPr>
                <a:t>a</a:t>
              </a:r>
              <a:r>
                <a:rPr lang="en-AU" baseline="-25000" dirty="0" smtClean="0">
                  <a:solidFill>
                    <a:srgbClr val="3333CC"/>
                  </a:solidFill>
                  <a:latin typeface="Times New Roman" charset="0"/>
                </a:rPr>
                <a:t>1</a:t>
              </a:r>
              <a:endParaRPr lang="en-US" baseline="-25000" dirty="0">
                <a:solidFill>
                  <a:srgbClr val="3333CC"/>
                </a:solidFill>
                <a:latin typeface="Times New Roman" charset="0"/>
              </a:endParaRPr>
            </a:p>
          </p:txBody>
        </p:sp>
        <p:sp>
          <p:nvSpPr>
            <p:cNvPr id="197" name="Text Box 144"/>
            <p:cNvSpPr txBox="1">
              <a:spLocks noChangeArrowheads="1"/>
            </p:cNvSpPr>
            <p:nvPr/>
          </p:nvSpPr>
          <p:spPr bwMode="auto">
            <a:xfrm flipV="1">
              <a:off x="5893254" y="3560028"/>
              <a:ext cx="5192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</a:t>
              </a:r>
              <a:r>
                <a:rPr lang="en-AU" i="1" dirty="0" smtClean="0">
                  <a:solidFill>
                    <a:srgbClr val="3333CC"/>
                  </a:solidFill>
                  <a:latin typeface="Times New Roman" charset="0"/>
                </a:rPr>
                <a:t>o</a:t>
              </a:r>
              <a:r>
                <a:rPr lang="en-AU" baseline="-25000" dirty="0">
                  <a:solidFill>
                    <a:srgbClr val="3333CC"/>
                  </a:solidFill>
                  <a:latin typeface="Times New Roman" charset="0"/>
                </a:rPr>
                <a:t>2</a:t>
              </a:r>
              <a:endParaRPr lang="en-US" baseline="-25000" dirty="0">
                <a:solidFill>
                  <a:srgbClr val="3333CC"/>
                </a:solidFill>
                <a:latin typeface="Times New Roman" charset="0"/>
              </a:endParaRPr>
            </a:p>
          </p:txBody>
        </p:sp>
      </p:grpSp>
      <p:sp>
        <p:nvSpPr>
          <p:cNvPr id="249" name="Oval 125"/>
          <p:cNvSpPr>
            <a:spLocks noChangeArrowheads="1"/>
          </p:cNvSpPr>
          <p:nvPr/>
        </p:nvSpPr>
        <p:spPr bwMode="auto">
          <a:xfrm>
            <a:off x="6540261" y="4100073"/>
            <a:ext cx="343280" cy="326973"/>
          </a:xfrm>
          <a:prstGeom prst="ellipse">
            <a:avLst/>
          </a:prstGeom>
          <a:noFill/>
          <a:ln w="127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50" name="AutoShape 128"/>
          <p:cNvCxnSpPr>
            <a:cxnSpLocks noChangeShapeType="1"/>
            <a:endCxn id="249" idx="2"/>
          </p:cNvCxnSpPr>
          <p:nvPr/>
        </p:nvCxnSpPr>
        <p:spPr bwMode="auto">
          <a:xfrm flipV="1">
            <a:off x="6069117" y="4263560"/>
            <a:ext cx="471144" cy="5262"/>
          </a:xfrm>
          <a:prstGeom prst="straightConnector1">
            <a:avLst/>
          </a:prstGeom>
          <a:noFill/>
          <a:ln w="12700" cap="flat" cmpd="sng" algn="ctr">
            <a:solidFill>
              <a:srgbClr val="3333CC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51" name="Text Box 130"/>
          <p:cNvSpPr txBox="1">
            <a:spLocks noChangeArrowheads="1"/>
          </p:cNvSpPr>
          <p:nvPr/>
        </p:nvSpPr>
        <p:spPr bwMode="auto">
          <a:xfrm>
            <a:off x="6533316" y="3760055"/>
            <a:ext cx="4198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i="1" dirty="0" smtClean="0">
                <a:latin typeface="Times New Roman" charset="0"/>
              </a:rPr>
              <a:t>  </a:t>
            </a:r>
            <a:r>
              <a:rPr lang="en-AU" i="1" dirty="0" smtClean="0">
                <a:solidFill>
                  <a:srgbClr val="3333CC"/>
                </a:solidFill>
                <a:latin typeface="Times New Roman" charset="0"/>
              </a:rPr>
              <a:t>a</a:t>
            </a:r>
            <a:r>
              <a:rPr lang="en-AU" baseline="-25000" dirty="0" smtClean="0">
                <a:solidFill>
                  <a:srgbClr val="3333CC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252" name="Text Box 133"/>
          <p:cNvSpPr txBox="1">
            <a:spLocks noChangeArrowheads="1"/>
          </p:cNvSpPr>
          <p:nvPr/>
        </p:nvSpPr>
        <p:spPr bwMode="auto">
          <a:xfrm>
            <a:off x="5931855" y="4162172"/>
            <a:ext cx="811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i="1" dirty="0" smtClean="0">
                <a:solidFill>
                  <a:srgbClr val="3333CC"/>
                </a:solidFill>
                <a:latin typeface="Times New Roman" charset="0"/>
              </a:rPr>
              <a:t>  o</a:t>
            </a:r>
            <a:r>
              <a:rPr lang="en-AU" baseline="-25000" dirty="0" smtClean="0">
                <a:solidFill>
                  <a:srgbClr val="3333CC"/>
                </a:solidFill>
                <a:latin typeface="Times New Roman" charset="0"/>
              </a:rPr>
              <a:t>1</a:t>
            </a:r>
            <a:r>
              <a:rPr lang="en-AU" dirty="0">
                <a:solidFill>
                  <a:srgbClr val="3333CC"/>
                </a:solidFill>
                <a:latin typeface="Times New Roman" charset="0"/>
              </a:rPr>
              <a:t>,</a:t>
            </a:r>
            <a:r>
              <a:rPr lang="en-AU" dirty="0" smtClean="0">
                <a:solidFill>
                  <a:srgbClr val="3333CC"/>
                </a:solidFill>
                <a:latin typeface="Times New Roman" charset="0"/>
              </a:rPr>
              <a:t>o</a:t>
            </a:r>
            <a:r>
              <a:rPr lang="en-AU" baseline="-25000" dirty="0" smtClean="0">
                <a:solidFill>
                  <a:srgbClr val="3333CC"/>
                </a:solidFill>
                <a:latin typeface="Times New Roman" charset="0"/>
              </a:rPr>
              <a:t>2</a:t>
            </a:r>
            <a:endParaRPr lang="en-US" dirty="0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270" name="Oval 125"/>
          <p:cNvSpPr>
            <a:spLocks noChangeArrowheads="1"/>
          </p:cNvSpPr>
          <p:nvPr/>
        </p:nvSpPr>
        <p:spPr bwMode="auto">
          <a:xfrm>
            <a:off x="4325041" y="4103873"/>
            <a:ext cx="343280" cy="326973"/>
          </a:xfrm>
          <a:prstGeom prst="ellipse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1" name="Text Box 130"/>
          <p:cNvSpPr txBox="1">
            <a:spLocks noChangeArrowheads="1"/>
          </p:cNvSpPr>
          <p:nvPr/>
        </p:nvSpPr>
        <p:spPr bwMode="auto">
          <a:xfrm>
            <a:off x="4212492" y="4025549"/>
            <a:ext cx="5417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i="1" dirty="0" smtClean="0">
                <a:latin typeface="Times New Roman" charset="0"/>
              </a:rPr>
              <a:t>  </a:t>
            </a:r>
            <a:r>
              <a:rPr lang="en-AU" i="1" dirty="0" smtClean="0">
                <a:solidFill>
                  <a:srgbClr val="3333CC"/>
                </a:solidFill>
                <a:latin typeface="Times New Roman" charset="0"/>
              </a:rPr>
              <a:t>a</a:t>
            </a:r>
            <a:r>
              <a:rPr lang="en-AU" baseline="-25000" dirty="0" smtClean="0">
                <a:solidFill>
                  <a:srgbClr val="3333CC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272" name="Text Box 133"/>
          <p:cNvSpPr txBox="1">
            <a:spLocks noChangeArrowheads="1"/>
          </p:cNvSpPr>
          <p:nvPr/>
        </p:nvSpPr>
        <p:spPr bwMode="auto">
          <a:xfrm>
            <a:off x="4449593" y="4160416"/>
            <a:ext cx="811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i="1" dirty="0" smtClean="0">
                <a:solidFill>
                  <a:srgbClr val="3333CC"/>
                </a:solidFill>
                <a:latin typeface="Times New Roman" charset="0"/>
              </a:rPr>
              <a:t>  o</a:t>
            </a:r>
            <a:r>
              <a:rPr lang="en-AU" baseline="-25000" dirty="0" smtClean="0">
                <a:solidFill>
                  <a:srgbClr val="3333CC"/>
                </a:solidFill>
                <a:latin typeface="Times New Roman" charset="0"/>
              </a:rPr>
              <a:t>1</a:t>
            </a:r>
            <a:r>
              <a:rPr lang="en-AU" dirty="0">
                <a:solidFill>
                  <a:srgbClr val="3333CC"/>
                </a:solidFill>
                <a:latin typeface="Times New Roman" charset="0"/>
              </a:rPr>
              <a:t>,</a:t>
            </a:r>
            <a:r>
              <a:rPr lang="en-AU" dirty="0" smtClean="0">
                <a:solidFill>
                  <a:srgbClr val="3333CC"/>
                </a:solidFill>
                <a:latin typeface="Times New Roman" charset="0"/>
              </a:rPr>
              <a:t>o</a:t>
            </a:r>
            <a:r>
              <a:rPr lang="en-AU" baseline="-25000" dirty="0" smtClean="0">
                <a:solidFill>
                  <a:srgbClr val="3333CC"/>
                </a:solidFill>
                <a:latin typeface="Times New Roman" charset="0"/>
              </a:rPr>
              <a:t>2</a:t>
            </a:r>
            <a:endParaRPr lang="en-US" dirty="0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6533317" y="2005743"/>
            <a:ext cx="2456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  Initial controller</a:t>
            </a:r>
          </a:p>
          <a:p>
            <a:r>
              <a:rPr lang="en-US" dirty="0" smtClean="0"/>
              <a:t>         for agent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DP for DEC-POMDPs: Policy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09" y="1368214"/>
            <a:ext cx="4550268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 smtClean="0"/>
              <a:t>Start with a given controller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Exhaustive backup: generate all next step policies by considering   any first action and then choosing some node of the controller for each observation 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Evaluate: determine value of starting at each node at </a:t>
            </a:r>
            <a:r>
              <a:rPr lang="en-US" sz="1900" dirty="0"/>
              <a:t>each state and</a:t>
            </a:r>
            <a:r>
              <a:rPr lang="en-US" sz="1900" dirty="0" smtClean="0"/>
              <a:t> for each policy for </a:t>
            </a:r>
            <a:r>
              <a:rPr lang="en-US" sz="1900" dirty="0"/>
              <a:t>the other agents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Prune: remove those that always have lower </a:t>
            </a:r>
            <a:r>
              <a:rPr lang="en-US" sz="1900" dirty="0" smtClean="0"/>
              <a:t>value (merge as needed) 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C</a:t>
            </a:r>
            <a:r>
              <a:rPr lang="en-US" sz="1900" dirty="0" smtClean="0"/>
              <a:t>ontinue </a:t>
            </a:r>
            <a:r>
              <a:rPr lang="en-US" sz="1900" dirty="0"/>
              <a:t>with backups and pruning until</a:t>
            </a:r>
            <a:r>
              <a:rPr lang="en-US" sz="1900" dirty="0" smtClean="0"/>
              <a:t> error is below </a:t>
            </a:r>
            <a:r>
              <a:rPr lang="en-US" sz="1900" dirty="0" err="1" smtClean="0"/>
              <a:t>ε</a:t>
            </a:r>
            <a:endParaRPr lang="en-US" sz="1900" dirty="0" smtClean="0"/>
          </a:p>
          <a:p>
            <a:endParaRPr lang="en-US" dirty="0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834106" y="5220397"/>
            <a:ext cx="365125" cy="3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i="1" dirty="0">
                <a:latin typeface="Times New Roman" charset="0"/>
              </a:rPr>
              <a:t>s</a:t>
            </a:r>
            <a:r>
              <a:rPr lang="en-AU" baseline="-25000" dirty="0">
                <a:latin typeface="Times New Roman" charset="0"/>
              </a:rPr>
              <a:t>1</a:t>
            </a:r>
            <a:endParaRPr lang="en-US" sz="1200" i="1" baseline="-25000" dirty="0">
              <a:latin typeface="Times New Roman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8752065" y="5220397"/>
            <a:ext cx="365125" cy="3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i="1">
                <a:latin typeface="Times New Roman" charset="0"/>
              </a:rPr>
              <a:t>s</a:t>
            </a:r>
            <a:r>
              <a:rPr lang="en-AU" baseline="-25000">
                <a:latin typeface="Times New Roman" charset="0"/>
              </a:rPr>
              <a:t>2</a:t>
            </a:r>
            <a:endParaRPr lang="en-US" sz="1200" i="1" baseline="-25000">
              <a:latin typeface="Times New Roman" charset="0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 flipV="1">
            <a:off x="8964790" y="3420933"/>
            <a:ext cx="15875" cy="187204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6980354" y="5292515"/>
            <a:ext cx="2000311" cy="4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14"/>
          <p:cNvSpPr>
            <a:spLocks noChangeShapeType="1"/>
          </p:cNvSpPr>
          <p:nvPr/>
        </p:nvSpPr>
        <p:spPr bwMode="auto">
          <a:xfrm>
            <a:off x="6999465" y="3623562"/>
            <a:ext cx="381000" cy="36291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15"/>
          <p:cNvSpPr>
            <a:spLocks noChangeShapeType="1"/>
          </p:cNvSpPr>
          <p:nvPr/>
        </p:nvSpPr>
        <p:spPr bwMode="auto">
          <a:xfrm>
            <a:off x="7380465" y="3986479"/>
            <a:ext cx="381000" cy="14516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16"/>
          <p:cNvSpPr>
            <a:spLocks noChangeShapeType="1"/>
          </p:cNvSpPr>
          <p:nvPr/>
        </p:nvSpPr>
        <p:spPr bwMode="auto">
          <a:xfrm flipV="1">
            <a:off x="7761465" y="3986479"/>
            <a:ext cx="685800" cy="14516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17"/>
          <p:cNvSpPr>
            <a:spLocks noChangeShapeType="1"/>
          </p:cNvSpPr>
          <p:nvPr/>
        </p:nvSpPr>
        <p:spPr bwMode="auto">
          <a:xfrm flipV="1">
            <a:off x="8447265" y="3478395"/>
            <a:ext cx="533400" cy="508084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118"/>
          <p:cNvSpPr>
            <a:spLocks noChangeShapeType="1"/>
          </p:cNvSpPr>
          <p:nvPr/>
        </p:nvSpPr>
        <p:spPr bwMode="auto">
          <a:xfrm>
            <a:off x="7380465" y="3986479"/>
            <a:ext cx="1524000" cy="13065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19"/>
          <p:cNvSpPr>
            <a:spLocks noChangeShapeType="1"/>
          </p:cNvSpPr>
          <p:nvPr/>
        </p:nvSpPr>
        <p:spPr bwMode="auto">
          <a:xfrm flipH="1" flipV="1">
            <a:off x="6999465" y="3841312"/>
            <a:ext cx="381000" cy="1451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20"/>
          <p:cNvSpPr>
            <a:spLocks noChangeShapeType="1"/>
          </p:cNvSpPr>
          <p:nvPr/>
        </p:nvSpPr>
        <p:spPr bwMode="auto">
          <a:xfrm>
            <a:off x="7761465" y="4131646"/>
            <a:ext cx="1219200" cy="3629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21"/>
          <p:cNvSpPr>
            <a:spLocks noChangeShapeType="1"/>
          </p:cNvSpPr>
          <p:nvPr/>
        </p:nvSpPr>
        <p:spPr bwMode="auto">
          <a:xfrm flipH="1">
            <a:off x="6999465" y="4131646"/>
            <a:ext cx="762000" cy="1451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22"/>
          <p:cNvSpPr>
            <a:spLocks noChangeShapeType="1"/>
          </p:cNvSpPr>
          <p:nvPr/>
        </p:nvSpPr>
        <p:spPr bwMode="auto">
          <a:xfrm flipV="1">
            <a:off x="8447265" y="3884654"/>
            <a:ext cx="517525" cy="10182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23"/>
          <p:cNvSpPr>
            <a:spLocks noChangeShapeType="1"/>
          </p:cNvSpPr>
          <p:nvPr/>
        </p:nvSpPr>
        <p:spPr bwMode="auto">
          <a:xfrm flipH="1">
            <a:off x="6999465" y="3986479"/>
            <a:ext cx="1447800" cy="13065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190" descr="White marble"/>
          <p:cNvSpPr>
            <a:spLocks noChangeArrowheads="1"/>
          </p:cNvSpPr>
          <p:nvPr/>
        </p:nvSpPr>
        <p:spPr bwMode="auto">
          <a:xfrm>
            <a:off x="4358880" y="5519967"/>
            <a:ext cx="2930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(backup for </a:t>
            </a:r>
            <a:r>
              <a:rPr lang="en-US" dirty="0"/>
              <a:t>action 1)</a:t>
            </a:r>
          </a:p>
        </p:txBody>
      </p:sp>
      <p:graphicFrame>
        <p:nvGraphicFramePr>
          <p:cNvPr id="82" name="Object 193" descr="White marble"/>
          <p:cNvGraphicFramePr>
            <a:graphicFrameLocks noChangeAspect="1"/>
          </p:cNvGraphicFramePr>
          <p:nvPr/>
        </p:nvGraphicFramePr>
        <p:xfrm>
          <a:off x="7685265" y="5380685"/>
          <a:ext cx="609600" cy="290334"/>
        </p:xfrm>
        <a:graphic>
          <a:graphicData uri="http://schemas.openxmlformats.org/presentationml/2006/ole">
            <p:oleObj spid="_x0000_s107522" name="Equation" r:id="rId3" imgW="381000" imgH="190500" progId="">
              <p:embed/>
            </p:oleObj>
          </a:graphicData>
        </a:graphic>
      </p:graphicFrame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6980354" y="3514228"/>
            <a:ext cx="19111" cy="177828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189"/>
          <p:cNvGrpSpPr/>
          <p:nvPr/>
        </p:nvGrpSpPr>
        <p:grpSpPr>
          <a:xfrm>
            <a:off x="5004026" y="3574203"/>
            <a:ext cx="1111652" cy="896504"/>
            <a:chOff x="5869674" y="2942627"/>
            <a:chExt cx="1111652" cy="896504"/>
          </a:xfrm>
        </p:grpSpPr>
        <p:sp>
          <p:nvSpPr>
            <p:cNvPr id="57" name="Text Box 145"/>
            <p:cNvSpPr txBox="1">
              <a:spLocks noChangeArrowheads="1"/>
            </p:cNvSpPr>
            <p:nvPr/>
          </p:nvSpPr>
          <p:spPr bwMode="auto">
            <a:xfrm>
              <a:off x="6463548" y="3259528"/>
              <a:ext cx="5177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solidFill>
                    <a:srgbClr val="3333CC"/>
                  </a:solidFill>
                  <a:latin typeface="Times New Roman" charset="0"/>
                </a:rPr>
                <a:t> o</a:t>
              </a:r>
              <a:r>
                <a:rPr lang="en-AU" baseline="-25000" dirty="0" smtClean="0">
                  <a:solidFill>
                    <a:srgbClr val="3333CC"/>
                  </a:solidFill>
                  <a:latin typeface="Times New Roman" charset="0"/>
                </a:rPr>
                <a:t>2</a:t>
              </a:r>
              <a:endParaRPr lang="en-US" baseline="-25000" dirty="0">
                <a:solidFill>
                  <a:srgbClr val="3333CC"/>
                </a:solidFill>
                <a:latin typeface="Times New Roman" charset="0"/>
              </a:endParaRPr>
            </a:p>
          </p:txBody>
        </p:sp>
        <p:sp>
          <p:nvSpPr>
            <p:cNvPr id="48" name="Oval 136"/>
            <p:cNvSpPr>
              <a:spLocks noChangeArrowheads="1"/>
            </p:cNvSpPr>
            <p:nvPr/>
          </p:nvSpPr>
          <p:spPr bwMode="auto">
            <a:xfrm>
              <a:off x="6230261" y="3007174"/>
              <a:ext cx="328975" cy="326973"/>
            </a:xfrm>
            <a:prstGeom prst="ellipse">
              <a:avLst/>
            </a:prstGeom>
            <a:noFill/>
            <a:ln w="12700" cap="flat" cmpd="sng" algn="ctr">
              <a:solidFill>
                <a:srgbClr val="33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3333CC"/>
                </a:solidFill>
              </a:endParaRPr>
            </a:p>
          </p:txBody>
        </p:sp>
        <p:cxnSp>
          <p:nvCxnSpPr>
            <p:cNvPr id="51" name="AutoShape 139"/>
            <p:cNvCxnSpPr>
              <a:cxnSpLocks noChangeShapeType="1"/>
              <a:stCxn id="160" idx="0"/>
              <a:endCxn id="48" idx="3"/>
            </p:cNvCxnSpPr>
            <p:nvPr/>
          </p:nvCxnSpPr>
          <p:spPr bwMode="auto">
            <a:xfrm rot="5400000" flipH="1" flipV="1">
              <a:off x="5927474" y="3488167"/>
              <a:ext cx="552867" cy="149061"/>
            </a:xfrm>
            <a:prstGeom prst="straightConnector1">
              <a:avLst/>
            </a:prstGeom>
            <a:noFill/>
            <a:ln w="9525">
              <a:solidFill>
                <a:srgbClr val="3333CC"/>
              </a:solidFill>
              <a:round/>
              <a:headEnd type="arrow"/>
              <a:tailEnd/>
            </a:ln>
            <a:effectLst/>
          </p:spPr>
        </p:cxnSp>
        <p:cxnSp>
          <p:nvCxnSpPr>
            <p:cNvPr id="52" name="AutoShape 140"/>
            <p:cNvCxnSpPr>
              <a:cxnSpLocks noChangeShapeType="1"/>
              <a:stCxn id="163" idx="0"/>
              <a:endCxn id="48" idx="5"/>
            </p:cNvCxnSpPr>
            <p:nvPr/>
          </p:nvCxnSpPr>
          <p:spPr bwMode="auto">
            <a:xfrm rot="16200000" flipV="1">
              <a:off x="6322404" y="3474919"/>
              <a:ext cx="552867" cy="175555"/>
            </a:xfrm>
            <a:prstGeom prst="straightConnector1">
              <a:avLst/>
            </a:prstGeom>
            <a:noFill/>
            <a:ln w="9525">
              <a:solidFill>
                <a:srgbClr val="3333CC"/>
              </a:solidFill>
              <a:round/>
              <a:headEnd type="arrow"/>
              <a:tailEnd/>
            </a:ln>
            <a:effectLst/>
          </p:spPr>
        </p:cxnSp>
        <p:sp>
          <p:nvSpPr>
            <p:cNvPr id="53" name="Text Box 141"/>
            <p:cNvSpPr txBox="1">
              <a:spLocks noChangeArrowheads="1"/>
            </p:cNvSpPr>
            <p:nvPr/>
          </p:nvSpPr>
          <p:spPr bwMode="auto">
            <a:xfrm>
              <a:off x="6161165" y="2942627"/>
              <a:ext cx="5192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solidFill>
                    <a:srgbClr val="3333CC"/>
                  </a:solidFill>
                  <a:latin typeface="Times New Roman" charset="0"/>
                </a:rPr>
                <a:t> a</a:t>
              </a:r>
              <a:r>
                <a:rPr lang="en-AU" baseline="-25000" dirty="0" smtClean="0">
                  <a:solidFill>
                    <a:srgbClr val="3333CC"/>
                  </a:solidFill>
                  <a:latin typeface="Times New Roman" charset="0"/>
                </a:rPr>
                <a:t>1</a:t>
              </a:r>
              <a:endParaRPr lang="en-US" baseline="-25000" dirty="0">
                <a:solidFill>
                  <a:srgbClr val="3333CC"/>
                </a:solidFill>
                <a:latin typeface="Times New Roman" charset="0"/>
              </a:endParaRPr>
            </a:p>
          </p:txBody>
        </p:sp>
        <p:sp>
          <p:nvSpPr>
            <p:cNvPr id="56" name="Text Box 144"/>
            <p:cNvSpPr txBox="1">
              <a:spLocks noChangeArrowheads="1"/>
            </p:cNvSpPr>
            <p:nvPr/>
          </p:nvSpPr>
          <p:spPr bwMode="auto">
            <a:xfrm>
              <a:off x="5869674" y="3213865"/>
              <a:ext cx="5192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solidFill>
                    <a:srgbClr val="3333CC"/>
                  </a:solidFill>
                  <a:latin typeface="Times New Roman" charset="0"/>
                </a:rPr>
                <a:t> o</a:t>
              </a:r>
              <a:r>
                <a:rPr lang="en-AU" baseline="-25000" dirty="0" smtClean="0">
                  <a:solidFill>
                    <a:srgbClr val="3333CC"/>
                  </a:solidFill>
                  <a:latin typeface="Times New Roman" charset="0"/>
                </a:rPr>
                <a:t>1</a:t>
              </a:r>
              <a:endParaRPr lang="en-US" baseline="-25000" dirty="0">
                <a:solidFill>
                  <a:srgbClr val="3333CC"/>
                </a:solidFill>
                <a:latin typeface="Times New Roman" charset="0"/>
              </a:endParaRPr>
            </a:p>
          </p:txBody>
        </p:sp>
      </p:grpSp>
      <p:grpSp>
        <p:nvGrpSpPr>
          <p:cNvPr id="5" name="Group 172"/>
          <p:cNvGrpSpPr/>
          <p:nvPr/>
        </p:nvGrpSpPr>
        <p:grpSpPr>
          <a:xfrm>
            <a:off x="5022943" y="1669858"/>
            <a:ext cx="1116426" cy="1114823"/>
            <a:chOff x="5405298" y="1717180"/>
            <a:chExt cx="1116426" cy="1114823"/>
          </a:xfrm>
        </p:grpSpPr>
        <p:sp>
          <p:nvSpPr>
            <p:cNvPr id="140" name="Oval 4"/>
            <p:cNvSpPr>
              <a:spLocks noChangeArrowheads="1"/>
            </p:cNvSpPr>
            <p:nvPr/>
          </p:nvSpPr>
          <p:spPr bwMode="auto">
            <a:xfrm>
              <a:off x="5497105" y="2021074"/>
              <a:ext cx="366713" cy="3477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Text Box 6"/>
            <p:cNvSpPr txBox="1">
              <a:spLocks noChangeArrowheads="1"/>
            </p:cNvSpPr>
            <p:nvPr/>
          </p:nvSpPr>
          <p:spPr bwMode="auto">
            <a:xfrm>
              <a:off x="5487580" y="1966636"/>
              <a:ext cx="393700" cy="37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>
                  <a:latin typeface="Times New Roman" charset="0"/>
                </a:rPr>
                <a:t>a</a:t>
              </a:r>
              <a:r>
                <a:rPr lang="en-AU" baseline="-25000" dirty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42" name="Curved Connector 141"/>
            <p:cNvCxnSpPr>
              <a:stCxn id="140" idx="3"/>
              <a:endCxn id="140" idx="5"/>
            </p:cNvCxnSpPr>
            <p:nvPr/>
          </p:nvCxnSpPr>
          <p:spPr bwMode="auto">
            <a:xfrm rot="16200000" flipH="1">
              <a:off x="5680461" y="2188283"/>
              <a:ext cx="1588" cy="259305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Oval 4"/>
            <p:cNvSpPr>
              <a:spLocks noChangeArrowheads="1"/>
            </p:cNvSpPr>
            <p:nvPr/>
          </p:nvSpPr>
          <p:spPr bwMode="auto">
            <a:xfrm>
              <a:off x="6054342" y="2021074"/>
              <a:ext cx="366713" cy="3477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Text Box 6"/>
            <p:cNvSpPr txBox="1">
              <a:spLocks noChangeArrowheads="1"/>
            </p:cNvSpPr>
            <p:nvPr/>
          </p:nvSpPr>
          <p:spPr bwMode="auto">
            <a:xfrm>
              <a:off x="6044817" y="1966636"/>
              <a:ext cx="393700" cy="37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a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45" name="Curved Connector 144"/>
            <p:cNvCxnSpPr>
              <a:stCxn id="143" idx="3"/>
              <a:endCxn id="143" idx="5"/>
            </p:cNvCxnSpPr>
            <p:nvPr/>
          </p:nvCxnSpPr>
          <p:spPr bwMode="auto">
            <a:xfrm rot="16200000" flipH="1">
              <a:off x="6237698" y="2188283"/>
              <a:ext cx="1588" cy="259305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1" name="Curved Connector 150"/>
            <p:cNvCxnSpPr>
              <a:stCxn id="140" idx="7"/>
              <a:endCxn id="143" idx="1"/>
            </p:cNvCxnSpPr>
            <p:nvPr/>
          </p:nvCxnSpPr>
          <p:spPr bwMode="auto">
            <a:xfrm rot="5400000" flipH="1" flipV="1">
              <a:off x="5959080" y="1923041"/>
              <a:ext cx="1588" cy="297932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3" name="Text Box 133"/>
            <p:cNvSpPr txBox="1">
              <a:spLocks noChangeArrowheads="1"/>
            </p:cNvSpPr>
            <p:nvPr/>
          </p:nvSpPr>
          <p:spPr bwMode="auto">
            <a:xfrm>
              <a:off x="5405298" y="2449713"/>
              <a:ext cx="541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 smtClean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54" name="Curved Connector 153"/>
            <p:cNvCxnSpPr>
              <a:stCxn id="143" idx="3"/>
              <a:endCxn id="140" idx="5"/>
            </p:cNvCxnSpPr>
            <p:nvPr/>
          </p:nvCxnSpPr>
          <p:spPr bwMode="auto">
            <a:xfrm rot="5400000">
              <a:off x="5959080" y="2168970"/>
              <a:ext cx="1588" cy="297932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7" name="Text Box 133"/>
            <p:cNvSpPr txBox="1">
              <a:spLocks noChangeArrowheads="1"/>
            </p:cNvSpPr>
            <p:nvPr/>
          </p:nvSpPr>
          <p:spPr bwMode="auto">
            <a:xfrm>
              <a:off x="5670321" y="2177595"/>
              <a:ext cx="541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 smtClean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sp>
          <p:nvSpPr>
            <p:cNvPr id="158" name="Text Box 133"/>
            <p:cNvSpPr txBox="1">
              <a:spLocks noChangeArrowheads="1"/>
            </p:cNvSpPr>
            <p:nvPr/>
          </p:nvSpPr>
          <p:spPr bwMode="auto">
            <a:xfrm>
              <a:off x="5676255" y="1717180"/>
              <a:ext cx="541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  <p:sp>
          <p:nvSpPr>
            <p:cNvPr id="159" name="Text Box 133"/>
            <p:cNvSpPr txBox="1">
              <a:spLocks noChangeArrowheads="1"/>
            </p:cNvSpPr>
            <p:nvPr/>
          </p:nvSpPr>
          <p:spPr bwMode="auto">
            <a:xfrm>
              <a:off x="5979939" y="2462671"/>
              <a:ext cx="541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</p:grpSp>
      <p:grpSp>
        <p:nvGrpSpPr>
          <p:cNvPr id="6" name="Group 171"/>
          <p:cNvGrpSpPr/>
          <p:nvPr/>
        </p:nvGrpSpPr>
        <p:grpSpPr>
          <a:xfrm>
            <a:off x="4894989" y="4166812"/>
            <a:ext cx="1290210" cy="1061764"/>
            <a:chOff x="6915530" y="2050993"/>
            <a:chExt cx="1290210" cy="1061762"/>
          </a:xfrm>
        </p:grpSpPr>
        <p:sp>
          <p:nvSpPr>
            <p:cNvPr id="160" name="Oval 4"/>
            <p:cNvSpPr>
              <a:spLocks noChangeArrowheads="1"/>
            </p:cNvSpPr>
            <p:nvPr/>
          </p:nvSpPr>
          <p:spPr bwMode="auto">
            <a:xfrm>
              <a:off x="7100913" y="2354886"/>
              <a:ext cx="366713" cy="3477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Text Box 6"/>
            <p:cNvSpPr txBox="1">
              <a:spLocks noChangeArrowheads="1"/>
            </p:cNvSpPr>
            <p:nvPr/>
          </p:nvSpPr>
          <p:spPr bwMode="auto">
            <a:xfrm>
              <a:off x="7114281" y="2298543"/>
              <a:ext cx="393700" cy="37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>
                  <a:latin typeface="Times New Roman" charset="0"/>
                </a:rPr>
                <a:t>a</a:t>
              </a:r>
              <a:r>
                <a:rPr lang="en-AU" baseline="-25000" dirty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62" name="Curved Connector 161"/>
            <p:cNvCxnSpPr>
              <a:stCxn id="160" idx="3"/>
              <a:endCxn id="160" idx="5"/>
            </p:cNvCxnSpPr>
            <p:nvPr/>
          </p:nvCxnSpPr>
          <p:spPr bwMode="auto">
            <a:xfrm rot="16200000" flipH="1">
              <a:off x="7284269" y="2522095"/>
              <a:ext cx="1588" cy="259305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3" name="Oval 4"/>
            <p:cNvSpPr>
              <a:spLocks noChangeArrowheads="1"/>
            </p:cNvSpPr>
            <p:nvPr/>
          </p:nvSpPr>
          <p:spPr bwMode="auto">
            <a:xfrm>
              <a:off x="7658150" y="2354886"/>
              <a:ext cx="366713" cy="34779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Text Box 6"/>
            <p:cNvSpPr txBox="1">
              <a:spLocks noChangeArrowheads="1"/>
            </p:cNvSpPr>
            <p:nvPr/>
          </p:nvSpPr>
          <p:spPr bwMode="auto">
            <a:xfrm>
              <a:off x="7648625" y="2300449"/>
              <a:ext cx="393700" cy="378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a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65" name="Curved Connector 164"/>
            <p:cNvCxnSpPr>
              <a:stCxn id="163" idx="3"/>
              <a:endCxn id="163" idx="5"/>
            </p:cNvCxnSpPr>
            <p:nvPr/>
          </p:nvCxnSpPr>
          <p:spPr bwMode="auto">
            <a:xfrm rot="16200000" flipH="1">
              <a:off x="7841506" y="2522095"/>
              <a:ext cx="1588" cy="259305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6" name="Curved Connector 165"/>
            <p:cNvCxnSpPr>
              <a:stCxn id="160" idx="7"/>
              <a:endCxn id="163" idx="1"/>
            </p:cNvCxnSpPr>
            <p:nvPr/>
          </p:nvCxnSpPr>
          <p:spPr bwMode="auto">
            <a:xfrm rot="5400000" flipH="1" flipV="1">
              <a:off x="7562888" y="2256853"/>
              <a:ext cx="1588" cy="297932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7" name="Text Box 133"/>
            <p:cNvSpPr txBox="1">
              <a:spLocks noChangeArrowheads="1"/>
            </p:cNvSpPr>
            <p:nvPr/>
          </p:nvSpPr>
          <p:spPr bwMode="auto">
            <a:xfrm>
              <a:off x="6915530" y="2743422"/>
              <a:ext cx="541785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 smtClean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cxnSp>
          <p:nvCxnSpPr>
            <p:cNvPr id="168" name="Curved Connector 167"/>
            <p:cNvCxnSpPr>
              <a:stCxn id="163" idx="3"/>
              <a:endCxn id="160" idx="5"/>
            </p:cNvCxnSpPr>
            <p:nvPr/>
          </p:nvCxnSpPr>
          <p:spPr bwMode="auto">
            <a:xfrm rot="5400000">
              <a:off x="7562888" y="2502782"/>
              <a:ext cx="1588" cy="297932"/>
            </a:xfrm>
            <a:prstGeom prst="curvedConnector3">
              <a:avLst>
                <a:gd name="adj1" fmla="val 1760283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9" name="Text Box 133"/>
            <p:cNvSpPr txBox="1">
              <a:spLocks noChangeArrowheads="1"/>
            </p:cNvSpPr>
            <p:nvPr/>
          </p:nvSpPr>
          <p:spPr bwMode="auto">
            <a:xfrm>
              <a:off x="7280063" y="2493822"/>
              <a:ext cx="541785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 smtClean="0">
                  <a:latin typeface="Times New Roman" charset="0"/>
                </a:rPr>
                <a:t>1</a:t>
              </a:r>
              <a:endParaRPr lang="en-US" baseline="-25000" dirty="0">
                <a:latin typeface="Times New Roman" charset="0"/>
              </a:endParaRPr>
            </a:p>
          </p:txBody>
        </p:sp>
        <p:sp>
          <p:nvSpPr>
            <p:cNvPr id="170" name="Text Box 133"/>
            <p:cNvSpPr txBox="1">
              <a:spLocks noChangeArrowheads="1"/>
            </p:cNvSpPr>
            <p:nvPr/>
          </p:nvSpPr>
          <p:spPr bwMode="auto">
            <a:xfrm>
              <a:off x="7280063" y="2050993"/>
              <a:ext cx="541785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  <p:sp>
          <p:nvSpPr>
            <p:cNvPr id="171" name="Text Box 133"/>
            <p:cNvSpPr txBox="1">
              <a:spLocks noChangeArrowheads="1"/>
            </p:cNvSpPr>
            <p:nvPr/>
          </p:nvSpPr>
          <p:spPr bwMode="auto">
            <a:xfrm>
              <a:off x="7663955" y="2743010"/>
              <a:ext cx="5417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AU" i="1" dirty="0" smtClean="0">
                  <a:latin typeface="Times New Roman" charset="0"/>
                </a:rPr>
                <a:t>  o</a:t>
              </a:r>
              <a:r>
                <a:rPr lang="en-AU" baseline="-25000" dirty="0">
                  <a:latin typeface="Times New Roman" charset="0"/>
                </a:rPr>
                <a:t>2</a:t>
              </a:r>
              <a:endParaRPr lang="en-US" baseline="-25000" dirty="0">
                <a:latin typeface="Times New Roman" charset="0"/>
              </a:endParaRPr>
            </a:p>
          </p:txBody>
        </p:sp>
      </p:grpSp>
      <p:sp>
        <p:nvSpPr>
          <p:cNvPr id="249" name="Oval 125"/>
          <p:cNvSpPr>
            <a:spLocks noChangeArrowheads="1"/>
          </p:cNvSpPr>
          <p:nvPr/>
        </p:nvSpPr>
        <p:spPr bwMode="auto">
          <a:xfrm>
            <a:off x="6475466" y="4475855"/>
            <a:ext cx="343280" cy="326973"/>
          </a:xfrm>
          <a:prstGeom prst="ellipse">
            <a:avLst/>
          </a:prstGeom>
          <a:noFill/>
          <a:ln w="127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50" name="AutoShape 128"/>
          <p:cNvCxnSpPr>
            <a:cxnSpLocks noChangeShapeType="1"/>
            <a:endCxn id="249" idx="2"/>
          </p:cNvCxnSpPr>
          <p:nvPr/>
        </p:nvCxnSpPr>
        <p:spPr bwMode="auto">
          <a:xfrm flipV="1">
            <a:off x="6004322" y="4639342"/>
            <a:ext cx="471144" cy="5262"/>
          </a:xfrm>
          <a:prstGeom prst="straightConnector1">
            <a:avLst/>
          </a:prstGeom>
          <a:noFill/>
          <a:ln w="12700" cap="flat" cmpd="sng" algn="ctr">
            <a:solidFill>
              <a:srgbClr val="3333CC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51" name="Text Box 130"/>
          <p:cNvSpPr txBox="1">
            <a:spLocks noChangeArrowheads="1"/>
          </p:cNvSpPr>
          <p:nvPr/>
        </p:nvSpPr>
        <p:spPr bwMode="auto">
          <a:xfrm>
            <a:off x="6468871" y="4120443"/>
            <a:ext cx="4198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i="1" dirty="0" smtClean="0">
                <a:latin typeface="Times New Roman" charset="0"/>
              </a:rPr>
              <a:t>  </a:t>
            </a:r>
            <a:r>
              <a:rPr lang="en-AU" i="1" dirty="0" smtClean="0">
                <a:solidFill>
                  <a:srgbClr val="3333CC"/>
                </a:solidFill>
                <a:latin typeface="Times New Roman" charset="0"/>
              </a:rPr>
              <a:t>a</a:t>
            </a:r>
            <a:r>
              <a:rPr lang="en-AU" baseline="-25000" dirty="0" smtClean="0">
                <a:solidFill>
                  <a:srgbClr val="3333CC"/>
                </a:solidFill>
                <a:latin typeface="Times New Roman" charset="0"/>
              </a:rPr>
              <a:t>1</a:t>
            </a:r>
            <a:endParaRPr lang="en-US" baseline="-25000" dirty="0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252" name="Text Box 133"/>
          <p:cNvSpPr txBox="1">
            <a:spLocks noChangeArrowheads="1"/>
          </p:cNvSpPr>
          <p:nvPr/>
        </p:nvSpPr>
        <p:spPr bwMode="auto">
          <a:xfrm>
            <a:off x="5867060" y="4537954"/>
            <a:ext cx="811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AU" i="1" dirty="0" smtClean="0">
                <a:solidFill>
                  <a:srgbClr val="3333CC"/>
                </a:solidFill>
                <a:latin typeface="Times New Roman" charset="0"/>
              </a:rPr>
              <a:t>  o</a:t>
            </a:r>
            <a:r>
              <a:rPr lang="en-AU" baseline="-25000" dirty="0" smtClean="0">
                <a:solidFill>
                  <a:srgbClr val="3333CC"/>
                </a:solidFill>
                <a:latin typeface="Times New Roman" charset="0"/>
              </a:rPr>
              <a:t>1</a:t>
            </a:r>
            <a:r>
              <a:rPr lang="en-AU" dirty="0">
                <a:solidFill>
                  <a:srgbClr val="3333CC"/>
                </a:solidFill>
                <a:latin typeface="Times New Roman" charset="0"/>
              </a:rPr>
              <a:t>,</a:t>
            </a:r>
            <a:r>
              <a:rPr lang="en-AU" dirty="0" smtClean="0">
                <a:solidFill>
                  <a:srgbClr val="3333CC"/>
                </a:solidFill>
                <a:latin typeface="Times New Roman" charset="0"/>
              </a:rPr>
              <a:t>o</a:t>
            </a:r>
            <a:r>
              <a:rPr lang="en-AU" baseline="-25000" dirty="0" smtClean="0">
                <a:solidFill>
                  <a:srgbClr val="3333CC"/>
                </a:solidFill>
                <a:latin typeface="Times New Roman" charset="0"/>
              </a:rPr>
              <a:t>2</a:t>
            </a:r>
            <a:endParaRPr lang="en-US" dirty="0">
              <a:solidFill>
                <a:srgbClr val="3333CC"/>
              </a:solidFill>
              <a:latin typeface="Times New Roman" charset="0"/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6533317" y="2005743"/>
            <a:ext cx="24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  Initial controller</a:t>
            </a:r>
          </a:p>
          <a:p>
            <a:r>
              <a:rPr lang="en-US" dirty="0" smtClean="0"/>
              <a:t>         for agent 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and experiments </a:t>
            </a:r>
            <a:r>
              <a:rPr lang="en-US" sz="1800" dirty="0" smtClean="0">
                <a:solidFill>
                  <a:srgbClr val="007F00"/>
                </a:solidFill>
                <a:latin typeface="Times New Roman" charset="0"/>
              </a:rPr>
              <a:t>JAIR 09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599"/>
            <a:ext cx="8153400" cy="4718641"/>
          </a:xfrm>
        </p:spPr>
        <p:txBody>
          <a:bodyPr/>
          <a:lstStyle/>
          <a:p>
            <a:r>
              <a:rPr lang="en-US" sz="2000" dirty="0" smtClean="0"/>
              <a:t>Can improve value of controller after each pruning step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Can use heuristics and sampling of the state space (point-based method) to produce approximate results</a:t>
            </a:r>
          </a:p>
          <a:p>
            <a:pPr>
              <a:spcAft>
                <a:spcPts val="0"/>
              </a:spcAft>
            </a:pPr>
            <a:endParaRPr lang="en-US" sz="2100" dirty="0" smtClean="0"/>
          </a:p>
          <a:p>
            <a:pPr>
              <a:spcAft>
                <a:spcPts val="0"/>
              </a:spcAft>
            </a:pPr>
            <a:endParaRPr lang="en-US" sz="2100" dirty="0" smtClean="0"/>
          </a:p>
          <a:p>
            <a:pPr>
              <a:spcAft>
                <a:spcPts val="0"/>
              </a:spcAft>
            </a:pPr>
            <a:endParaRPr lang="en-US" sz="2100" dirty="0" smtClean="0"/>
          </a:p>
          <a:p>
            <a:pPr>
              <a:spcAft>
                <a:spcPts val="0"/>
              </a:spcAft>
            </a:pPr>
            <a:endParaRPr lang="en-US" sz="2100" dirty="0" smtClean="0"/>
          </a:p>
          <a:p>
            <a:pPr>
              <a:spcAft>
                <a:spcPts val="0"/>
              </a:spcAft>
            </a:pPr>
            <a:endParaRPr lang="en-US" sz="2100" dirty="0" smtClean="0"/>
          </a:p>
          <a:p>
            <a:pPr>
              <a:spcAft>
                <a:spcPts val="0"/>
              </a:spcAft>
            </a:pPr>
            <a:endParaRPr lang="en-US" sz="2100" dirty="0" smtClean="0"/>
          </a:p>
          <a:p>
            <a:pPr>
              <a:spcAft>
                <a:spcPts val="600"/>
              </a:spcAft>
              <a:buNone/>
            </a:pPr>
            <a:endParaRPr lang="en-US" sz="21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Optimal DP can prune a large number of nodes</a:t>
            </a:r>
          </a:p>
          <a:p>
            <a:r>
              <a:rPr lang="en-US" sz="2000" dirty="0" smtClean="0"/>
              <a:t>Approximate approaches can improve scalability </a:t>
            </a:r>
          </a:p>
          <a:p>
            <a:pPr>
              <a:buNone/>
            </a:pPr>
            <a:endParaRPr lang="en-US" sz="2200" dirty="0" smtClean="0"/>
          </a:p>
        </p:txBody>
      </p:sp>
      <p:pic>
        <p:nvPicPr>
          <p:cNvPr id="4" name="Picture 3" descr="Preview of “JAIR-09.pdf”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38100"/>
              <a:stretch>
                <a:fillRect/>
              </a:stretch>
            </p:blipFill>
          </mc:Choice>
          <mc:Fallback>
            <p:blipFill>
              <a:blip r:embed="rId3"/>
              <a:srcRect t="38100"/>
              <a:stretch>
                <a:fillRect/>
              </a:stretch>
            </p:blipFill>
          </mc:Fallback>
        </mc:AlternateContent>
        <p:spPr>
          <a:xfrm>
            <a:off x="142549" y="2612471"/>
            <a:ext cx="5416747" cy="2161348"/>
          </a:xfrm>
          <a:prstGeom prst="rect">
            <a:avLst/>
          </a:prstGeom>
        </p:spPr>
      </p:pic>
      <p:pic>
        <p:nvPicPr>
          <p:cNvPr id="5" name="Picture 4" descr="HPI-Tige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573560" y="2397219"/>
            <a:ext cx="3517798" cy="2472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939" y="4806853"/>
            <a:ext cx="49242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Optimal methods: value, controller size and time</a:t>
            </a:r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5668879" y="4814548"/>
            <a:ext cx="35477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Optimal and approximate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policy generation </a:t>
            </a:r>
            <a:r>
              <a:rPr lang="en-US" sz="1800" dirty="0" smtClean="0">
                <a:solidFill>
                  <a:srgbClr val="007F00"/>
                </a:solidFill>
                <a:latin typeface="Times New Roman" charset="0"/>
              </a:rPr>
              <a:t>ICAPS 09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dynamic programming for DEC-POMDPs  requires a large amount of time and space</a:t>
            </a:r>
          </a:p>
          <a:p>
            <a:r>
              <a:rPr lang="en-US" dirty="0" smtClean="0"/>
              <a:t>In POMDPs, methods have been developed to make optimal DP more efficient</a:t>
            </a:r>
          </a:p>
          <a:p>
            <a:r>
              <a:rPr lang="en-US" dirty="0" smtClean="0"/>
              <a:t>These cannot be extended to DEC-POMDPs (due to the lack of a shared viewpoint by the agents)</a:t>
            </a:r>
          </a:p>
          <a:p>
            <a:r>
              <a:rPr lang="en-US" dirty="0" smtClean="0"/>
              <a:t>We developed a new DP method to make the optimal approaches for both finite and infinite-horizon more efficient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policy generation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371600"/>
            <a:ext cx="8366139" cy="239916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Can avoid exhaustively generating policies (backups)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Cannot know what policies the others may take, but after an action is taken and observation seen, can limit the number of states considered (see a wall, other agent, etc.) 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This allows policies for an agent to be built up incrementally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That is, iterate through possible first actions and observations, adding only </a:t>
            </a:r>
            <a:r>
              <a:rPr lang="en-US" sz="2000" dirty="0" err="1" smtClean="0"/>
              <a:t>subtrees</a:t>
            </a:r>
            <a:r>
              <a:rPr lang="en-US" sz="2000" dirty="0" smtClean="0"/>
              <a:t> (or </a:t>
            </a:r>
            <a:r>
              <a:rPr lang="en-US" sz="2000" dirty="0" err="1" smtClean="0"/>
              <a:t>subcontrollers</a:t>
            </a:r>
            <a:r>
              <a:rPr lang="en-US" sz="2000" dirty="0" smtClean="0"/>
              <a:t>) that are not dominated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b="14541"/>
          <a:stretch>
            <a:fillRect/>
          </a:stretch>
        </p:blipFill>
        <p:spPr bwMode="auto">
          <a:xfrm>
            <a:off x="1535932" y="3786643"/>
            <a:ext cx="6019800" cy="2303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IPG and results </a:t>
            </a:r>
            <a:r>
              <a:rPr lang="en-US" sz="1800" dirty="0" smtClean="0">
                <a:solidFill>
                  <a:srgbClr val="007F00"/>
                </a:solidFill>
                <a:latin typeface="Times New Roman" charset="0"/>
              </a:rPr>
              <a:t>ICAPS 09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100" dirty="0" smtClean="0"/>
              <a:t>Solve larger problems optimally</a:t>
            </a:r>
          </a:p>
          <a:p>
            <a:pPr>
              <a:lnSpc>
                <a:spcPct val="90000"/>
              </a:lnSpc>
            </a:pPr>
            <a:r>
              <a:rPr lang="en-US" sz="2100" dirty="0" smtClean="0"/>
              <a:t>Can make use of start state information as well</a:t>
            </a:r>
          </a:p>
          <a:p>
            <a:pPr>
              <a:lnSpc>
                <a:spcPct val="90000"/>
              </a:lnSpc>
            </a:pPr>
            <a:r>
              <a:rPr lang="en-US" sz="2100" dirty="0" smtClean="0"/>
              <a:t>Can be used in other dynamic programming algorithms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Optimal: Finite-, infinite- and indefinite horizon as well as policy compression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Approximate: PBDP, MBDP, IMBDP, MBDP-OC and PBIP</a:t>
            </a:r>
          </a:p>
        </p:txBody>
      </p:sp>
      <p:pic>
        <p:nvPicPr>
          <p:cNvPr id="5" name="Picture 4" descr="IPGResul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886" y="3403885"/>
            <a:ext cx="5852374" cy="2206901"/>
          </a:xfrm>
          <a:prstGeom prst="rect">
            <a:avLst/>
          </a:prstGeom>
        </p:spPr>
      </p:pic>
      <p:pic>
        <p:nvPicPr>
          <p:cNvPr id="6" name="Picture 5" descr="PBIP-IPG-grap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883260" y="3537606"/>
            <a:ext cx="3260739" cy="2060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1832" y="5572183"/>
            <a:ext cx="60165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Increases scalability in optimal DP (finite or infinite-horizon)</a:t>
            </a:r>
          </a:p>
          <a:p>
            <a:r>
              <a:rPr lang="en-US" sz="1500" dirty="0" smtClean="0"/>
              <a:t>   </a:t>
            </a:r>
            <a:r>
              <a:rPr lang="en-US" sz="1500" dirty="0" err="1" smtClean="0"/>
              <a:t>x</a:t>
            </a:r>
            <a:r>
              <a:rPr lang="en-US" sz="1500" dirty="0" smtClean="0"/>
              <a:t> signifies inability to solve problem with 2GB memory</a:t>
            </a:r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6504772" y="5684624"/>
            <a:ext cx="23781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… and approximate DP 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Optimal approaches may be intractable, causing approximate methods to be desirable</a:t>
            </a:r>
          </a:p>
          <a:p>
            <a:r>
              <a:rPr lang="en-US" sz="2600" dirty="0" smtClean="0"/>
              <a:t>Questions</a:t>
            </a:r>
          </a:p>
          <a:p>
            <a:pPr lvl="1"/>
            <a:r>
              <a:rPr lang="en-US" sz="2200" dirty="0" smtClean="0"/>
              <a:t>How can high-quality </a:t>
            </a:r>
            <a:r>
              <a:rPr lang="en-US" sz="2200" dirty="0" smtClean="0">
                <a:solidFill>
                  <a:srgbClr val="800000"/>
                </a:solidFill>
              </a:rPr>
              <a:t>memory-bounded solutions </a:t>
            </a:r>
            <a:r>
              <a:rPr lang="en-US" sz="2200" dirty="0" smtClean="0"/>
              <a:t>be generated for POMDPs and DEC-POMDPs?</a:t>
            </a:r>
          </a:p>
          <a:p>
            <a:pPr lvl="1"/>
            <a:r>
              <a:rPr lang="en-US" sz="2200" dirty="0" smtClean="0"/>
              <a:t>How can </a:t>
            </a:r>
            <a:r>
              <a:rPr lang="en-US" sz="2200" dirty="0" smtClean="0">
                <a:solidFill>
                  <a:srgbClr val="800000"/>
                </a:solidFill>
              </a:rPr>
              <a:t>sampling</a:t>
            </a:r>
            <a:r>
              <a:rPr lang="en-US" sz="2200" dirty="0" smtClean="0"/>
              <a:t> be used in the context of DEC-POMDPs to produce solutions efficiently? </a:t>
            </a:r>
          </a:p>
          <a:p>
            <a:pPr lvl="1"/>
            <a:r>
              <a:rPr lang="en-US" sz="2200" dirty="0" smtClean="0"/>
              <a:t>Can I use goals and other </a:t>
            </a:r>
            <a:r>
              <a:rPr lang="en-US" sz="2200" dirty="0" smtClean="0">
                <a:solidFill>
                  <a:srgbClr val="800000"/>
                </a:solidFill>
              </a:rPr>
              <a:t>domain structure </a:t>
            </a:r>
            <a:r>
              <a:rPr lang="en-US" sz="2200" dirty="0" smtClean="0"/>
              <a:t>to improve scalability?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371600"/>
            <a:ext cx="8327263" cy="44958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Partially observable Markov decision processes (POMDPs)</a:t>
            </a:r>
          </a:p>
          <a:p>
            <a:pPr lvl="1"/>
            <a:r>
              <a:rPr lang="en-US" dirty="0" smtClean="0"/>
              <a:t>Decentralized POMDPs</a:t>
            </a:r>
          </a:p>
          <a:p>
            <a:r>
              <a:rPr lang="en-US" dirty="0" smtClean="0"/>
              <a:t>My contributions to solving these models</a:t>
            </a:r>
          </a:p>
          <a:p>
            <a:pPr lvl="1"/>
            <a:r>
              <a:rPr lang="en-US" dirty="0" smtClean="0"/>
              <a:t>Optimal dynamic programming for DEC-POMDPs</a:t>
            </a:r>
          </a:p>
          <a:p>
            <a:pPr lvl="1"/>
            <a:r>
              <a:rPr lang="en-US" dirty="0" smtClean="0"/>
              <a:t>Increasing scalability for POMDPs and DEC-POMDPs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Algorithms and applications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Memory-bounded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use fixed-size finite-state controllers as policies for POMDPs and DEC-POMDPs</a:t>
            </a:r>
          </a:p>
          <a:p>
            <a:r>
              <a:rPr lang="en-US" dirty="0" smtClean="0"/>
              <a:t>How do we set the parameters of these controllers to maximize their value?</a:t>
            </a:r>
          </a:p>
          <a:p>
            <a:pPr lvl="1"/>
            <a:r>
              <a:rPr lang="en-US" dirty="0" smtClean="0"/>
              <a:t>Deterministic controllers - discrete methods such as branch and bound and best-first search</a:t>
            </a:r>
          </a:p>
          <a:p>
            <a:pPr lvl="1"/>
            <a:r>
              <a:rPr lang="en-US" dirty="0" smtClean="0"/>
              <a:t>Stochastic controllers - continuous optimization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 rot="10843821">
            <a:off x="3490304" y="4731353"/>
            <a:ext cx="384444" cy="3758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471265" y="4634735"/>
            <a:ext cx="509356" cy="4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2000" b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2000" b="1" baseline="-250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?</a:t>
            </a:r>
            <a:endParaRPr lang="en-US" sz="2000" b="1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231987" y="4655580"/>
            <a:ext cx="509356" cy="5269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293206" y="4663206"/>
            <a:ext cx="310312" cy="72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2000" b="1" dirty="0">
                <a:latin typeface="Arial" charset="0"/>
                <a:ea typeface="ＭＳ Ｐゴシック" charset="-128"/>
                <a:cs typeface="ＭＳ Ｐゴシック" charset="-128"/>
              </a:rPr>
              <a:t>q</a:t>
            </a: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0" name="AutoShape 16"/>
          <p:cNvCxnSpPr>
            <a:cxnSpLocks noChangeShapeType="1"/>
            <a:stCxn id="14" idx="6"/>
            <a:endCxn id="9" idx="3"/>
          </p:cNvCxnSpPr>
          <p:nvPr/>
        </p:nvCxnSpPr>
        <p:spPr bwMode="auto">
          <a:xfrm flipV="1">
            <a:off x="2741343" y="4916835"/>
            <a:ext cx="748977" cy="223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06" name="Text Box 15"/>
          <p:cNvSpPr txBox="1">
            <a:spLocks noChangeArrowheads="1"/>
          </p:cNvSpPr>
          <p:nvPr/>
        </p:nvSpPr>
        <p:spPr bwMode="auto">
          <a:xfrm>
            <a:off x="3904848" y="4841764"/>
            <a:ext cx="581062" cy="4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2000" b="1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</a:t>
            </a:r>
            <a:r>
              <a:rPr lang="en-US" sz="2000" b="1" baseline="-25000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7" name="Oval 54"/>
          <p:cNvSpPr>
            <a:spLocks noChangeArrowheads="1"/>
          </p:cNvSpPr>
          <p:nvPr/>
        </p:nvSpPr>
        <p:spPr bwMode="auto">
          <a:xfrm>
            <a:off x="4819194" y="5126876"/>
            <a:ext cx="217589" cy="22603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cxnSp>
        <p:nvCxnSpPr>
          <p:cNvPr id="108" name="AutoShape 55"/>
          <p:cNvCxnSpPr>
            <a:cxnSpLocks noChangeShapeType="1"/>
            <a:stCxn id="9" idx="1"/>
            <a:endCxn id="107" idx="1"/>
          </p:cNvCxnSpPr>
          <p:nvPr/>
        </p:nvCxnSpPr>
        <p:spPr bwMode="auto">
          <a:xfrm>
            <a:off x="3874732" y="4921735"/>
            <a:ext cx="976327" cy="238243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9" name="AutoShape 62"/>
          <p:cNvCxnSpPr>
            <a:cxnSpLocks noChangeShapeType="1"/>
            <a:stCxn id="9" idx="1"/>
            <a:endCxn id="111" idx="2"/>
          </p:cNvCxnSpPr>
          <p:nvPr/>
        </p:nvCxnSpPr>
        <p:spPr bwMode="auto">
          <a:xfrm flipV="1">
            <a:off x="3874732" y="4580959"/>
            <a:ext cx="931503" cy="34077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10" name="Text Box 63"/>
          <p:cNvSpPr txBox="1">
            <a:spLocks noChangeArrowheads="1"/>
          </p:cNvSpPr>
          <p:nvPr/>
        </p:nvSpPr>
        <p:spPr bwMode="auto">
          <a:xfrm>
            <a:off x="3901198" y="4385867"/>
            <a:ext cx="581062" cy="4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2000" b="1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</a:t>
            </a:r>
            <a:r>
              <a:rPr lang="en-US" sz="2000" b="1" baseline="-25000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1" name="Oval 64"/>
          <p:cNvSpPr>
            <a:spLocks noChangeArrowheads="1"/>
          </p:cNvSpPr>
          <p:nvPr/>
        </p:nvSpPr>
        <p:spPr bwMode="auto">
          <a:xfrm>
            <a:off x="4806235" y="4467941"/>
            <a:ext cx="217589" cy="22603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cxnSp>
        <p:nvCxnSpPr>
          <p:cNvPr id="146" name="Straight Arrow Connector 145"/>
          <p:cNvCxnSpPr>
            <a:stCxn id="107" idx="6"/>
            <a:endCxn id="150" idx="2"/>
          </p:cNvCxnSpPr>
          <p:nvPr/>
        </p:nvCxnSpPr>
        <p:spPr bwMode="auto">
          <a:xfrm>
            <a:off x="5036783" y="5239894"/>
            <a:ext cx="947045" cy="69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7" name="Straight Arrow Connector 146"/>
          <p:cNvCxnSpPr>
            <a:stCxn id="111" idx="6"/>
            <a:endCxn id="148" idx="2"/>
          </p:cNvCxnSpPr>
          <p:nvPr/>
        </p:nvCxnSpPr>
        <p:spPr bwMode="auto">
          <a:xfrm>
            <a:off x="5023824" y="4580959"/>
            <a:ext cx="950153" cy="186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8" name="Oval 9"/>
          <p:cNvSpPr>
            <a:spLocks noChangeArrowheads="1"/>
          </p:cNvSpPr>
          <p:nvPr/>
        </p:nvSpPr>
        <p:spPr bwMode="auto">
          <a:xfrm>
            <a:off x="5973977" y="4319333"/>
            <a:ext cx="509356" cy="5269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49" name="Text Box 11"/>
          <p:cNvSpPr txBox="1">
            <a:spLocks noChangeArrowheads="1"/>
          </p:cNvSpPr>
          <p:nvPr/>
        </p:nvSpPr>
        <p:spPr bwMode="auto">
          <a:xfrm>
            <a:off x="6035196" y="4326959"/>
            <a:ext cx="625594" cy="4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2000" b="1" dirty="0" err="1">
                <a:latin typeface="Arial" charset="0"/>
                <a:ea typeface="ＭＳ Ｐゴシック" charset="-128"/>
                <a:cs typeface="ＭＳ Ｐゴシック" charset="-128"/>
              </a:rPr>
              <a:t>q</a:t>
            </a:r>
            <a:r>
              <a:rPr lang="en-US" sz="2000" b="1" baseline="-25000" dirty="0" smtClean="0">
                <a:latin typeface="Arial" charset="0"/>
                <a:ea typeface="ＭＳ Ｐゴシック" charset="-128"/>
                <a:cs typeface="ＭＳ Ｐゴシック" charset="-128"/>
              </a:rPr>
              <a:t>?</a:t>
            </a: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0" name="Oval 9"/>
          <p:cNvSpPr>
            <a:spLocks noChangeArrowheads="1"/>
          </p:cNvSpPr>
          <p:nvPr/>
        </p:nvSpPr>
        <p:spPr bwMode="auto">
          <a:xfrm>
            <a:off x="5983828" y="4977095"/>
            <a:ext cx="509356" cy="526986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51" name="Text Box 11"/>
          <p:cNvSpPr txBox="1">
            <a:spLocks noChangeArrowheads="1"/>
          </p:cNvSpPr>
          <p:nvPr/>
        </p:nvSpPr>
        <p:spPr bwMode="auto">
          <a:xfrm>
            <a:off x="6045047" y="4984721"/>
            <a:ext cx="625594" cy="4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2000" b="1" dirty="0" err="1">
                <a:latin typeface="Arial" charset="0"/>
                <a:ea typeface="ＭＳ Ｐゴシック" charset="-128"/>
                <a:cs typeface="ＭＳ Ｐゴシック" charset="-128"/>
              </a:rPr>
              <a:t>q</a:t>
            </a:r>
            <a:r>
              <a:rPr lang="en-US" sz="2000" b="1" baseline="-25000" dirty="0" smtClean="0">
                <a:latin typeface="Arial" charset="0"/>
                <a:ea typeface="ＭＳ Ｐゴシック" charset="-128"/>
                <a:cs typeface="ＭＳ Ｐゴシック" charset="-128"/>
              </a:rPr>
              <a:t>?</a:t>
            </a:r>
            <a:endParaRPr lang="en-US" sz="20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43368" y="5566112"/>
            <a:ext cx="7657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(deterministically) choosing an action and transitioning to the next node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Programming approach </a:t>
            </a:r>
            <a:r>
              <a:rPr lang="en-US" sz="1600" dirty="0" smtClean="0">
                <a:solidFill>
                  <a:srgbClr val="007F00"/>
                </a:solidFill>
                <a:latin typeface="Times New Roman" charset="0"/>
              </a:rPr>
              <a:t>IJCAI 07, UAI 07, JAAMAS 09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Use a nonlinear program (NLP) to represent an optimal fixed-size controller for POMDPs or set of controllers for DEC-POMDPs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Consider node value as well as action and transition parameters as variables 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Thus, find action selection and node transition parameters that maximize the value using a known start state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Constraints maintain valid values and probabilities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formulation (POMDP case)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371599"/>
            <a:ext cx="8545341" cy="4770473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200" dirty="0" smtClean="0"/>
              <a:t>Variables: </a:t>
            </a:r>
            <a:r>
              <a:rPr lang="en-US" sz="2200" i="1" dirty="0" err="1" smtClean="0"/>
              <a:t>x</a:t>
            </a:r>
            <a:r>
              <a:rPr lang="en-US" sz="2200" dirty="0" err="1" smtClean="0"/>
              <a:t>(</a:t>
            </a:r>
            <a:r>
              <a:rPr lang="en-US" sz="2200" i="1" dirty="0" err="1" smtClean="0"/>
              <a:t>q’,a,q,o</a:t>
            </a:r>
            <a:r>
              <a:rPr lang="en-US" sz="2200" dirty="0" smtClean="0"/>
              <a:t>)</a:t>
            </a:r>
            <a:r>
              <a:rPr lang="en-US" sz="2200" i="1" dirty="0" smtClean="0">
                <a:sym typeface="Symbol" charset="2"/>
              </a:rPr>
              <a:t> = </a:t>
            </a:r>
            <a:r>
              <a:rPr lang="en-US" sz="2200" dirty="0" err="1" smtClean="0"/>
              <a:t>P(q’,a|q,o</a:t>
            </a:r>
            <a:r>
              <a:rPr lang="en-US" sz="2200" dirty="0" smtClean="0"/>
              <a:t>), </a:t>
            </a:r>
            <a:r>
              <a:rPr lang="en-US" sz="2200" i="1" dirty="0" err="1" smtClean="0"/>
              <a:t>y</a:t>
            </a:r>
            <a:r>
              <a:rPr lang="en-US" sz="2200" dirty="0" err="1" smtClean="0"/>
              <a:t>(</a:t>
            </a:r>
            <a:r>
              <a:rPr lang="en-US" sz="2200" i="1" dirty="0" err="1" smtClean="0"/>
              <a:t>q,s</a:t>
            </a:r>
            <a:r>
              <a:rPr lang="en-US" sz="2200" dirty="0" smtClean="0"/>
              <a:t>)= </a:t>
            </a:r>
            <a:r>
              <a:rPr lang="en-US" sz="2200" dirty="0" err="1" smtClean="0"/>
              <a:t>V(q,s</a:t>
            </a:r>
            <a:r>
              <a:rPr lang="en-US" sz="2200" dirty="0" smtClean="0"/>
              <a:t>)</a:t>
            </a:r>
          </a:p>
          <a:p>
            <a:pPr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sz="2200" dirty="0" smtClean="0"/>
              <a:t>Objective:  Maximize </a:t>
            </a:r>
          </a:p>
          <a:p>
            <a:pPr>
              <a:lnSpc>
                <a:spcPct val="110000"/>
              </a:lnSpc>
              <a:buNone/>
            </a:pPr>
            <a:r>
              <a:rPr lang="en-US" sz="2200" dirty="0" smtClean="0"/>
              <a:t>Value Constraints:   </a:t>
            </a:r>
            <a:r>
              <a:rPr lang="en-US" sz="2200" i="1" dirty="0" err="1" smtClean="0"/>
              <a:t>s</a:t>
            </a:r>
            <a:r>
              <a:rPr lang="en-US" sz="2200" i="1" dirty="0" smtClean="0"/>
              <a:t> </a:t>
            </a:r>
            <a:r>
              <a:rPr lang="en-US" sz="2200" dirty="0" smtClean="0">
                <a:sym typeface="Symbol" charset="2"/>
              </a:rPr>
              <a:t> </a:t>
            </a:r>
            <a:r>
              <a:rPr lang="en-US" sz="2200" i="1" dirty="0" smtClean="0">
                <a:sym typeface="Symbol" charset="2"/>
              </a:rPr>
              <a:t>S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q</a:t>
            </a:r>
            <a:r>
              <a:rPr lang="en-US" sz="2200" i="1" dirty="0" smtClean="0"/>
              <a:t> </a:t>
            </a:r>
            <a:r>
              <a:rPr lang="en-US" sz="2200" dirty="0" smtClean="0">
                <a:sym typeface="Symbol" charset="2"/>
              </a:rPr>
              <a:t> </a:t>
            </a:r>
            <a:r>
              <a:rPr lang="en-US" sz="2200" i="1" dirty="0" smtClean="0">
                <a:sym typeface="Symbol" charset="2"/>
              </a:rPr>
              <a:t>Q</a:t>
            </a:r>
          </a:p>
          <a:p>
            <a:pPr>
              <a:lnSpc>
                <a:spcPct val="110000"/>
              </a:lnSpc>
              <a:buNone/>
            </a:pPr>
            <a:endParaRPr lang="en-US" sz="2200" i="1" dirty="0" smtClean="0">
              <a:sym typeface="Symbol" charset="2"/>
            </a:endParaRPr>
          </a:p>
          <a:p>
            <a:pPr>
              <a:lnSpc>
                <a:spcPct val="90000"/>
              </a:lnSpc>
              <a:buNone/>
            </a:pPr>
            <a:endParaRPr lang="en-US" sz="2200" i="1" dirty="0" smtClean="0">
              <a:sym typeface="Symbol" charset="2"/>
            </a:endParaRPr>
          </a:p>
          <a:p>
            <a:pPr>
              <a:lnSpc>
                <a:spcPct val="90000"/>
              </a:lnSpc>
              <a:buNone/>
            </a:pPr>
            <a:endParaRPr lang="en-US" sz="2200" i="1" dirty="0" smtClean="0">
              <a:sym typeface="Symbol" charset="2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200" dirty="0" smtClean="0"/>
              <a:t>Probability constraints: </a:t>
            </a:r>
            <a:r>
              <a:rPr lang="en-US" sz="2200" dirty="0">
                <a:sym typeface="Symbol" charset="2"/>
              </a:rPr>
              <a:t> </a:t>
            </a:r>
            <a:r>
              <a:rPr lang="en-US" sz="2200" i="1" dirty="0" err="1" smtClean="0"/>
              <a:t>q</a:t>
            </a:r>
            <a:r>
              <a:rPr lang="en-US" sz="2200" i="1" dirty="0" smtClean="0"/>
              <a:t> </a:t>
            </a:r>
            <a:r>
              <a:rPr lang="en-US" sz="2200" dirty="0" smtClean="0">
                <a:sym typeface="Symbol" charset="2"/>
              </a:rPr>
              <a:t> </a:t>
            </a:r>
            <a:r>
              <a:rPr lang="en-US" sz="2200" i="1" dirty="0" smtClean="0">
                <a:sym typeface="Symbol" charset="2"/>
              </a:rPr>
              <a:t>Q, </a:t>
            </a:r>
            <a:r>
              <a:rPr lang="en-US" sz="2200" i="1" dirty="0" smtClean="0"/>
              <a:t>a </a:t>
            </a:r>
            <a:r>
              <a:rPr lang="en-US" sz="2200" dirty="0" smtClean="0">
                <a:sym typeface="Symbol" charset="2"/>
              </a:rPr>
              <a:t> </a:t>
            </a:r>
            <a:r>
              <a:rPr lang="en-US" sz="2200" i="1" dirty="0" smtClean="0">
                <a:sym typeface="Symbol" charset="2"/>
              </a:rPr>
              <a:t>A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o</a:t>
            </a:r>
            <a:r>
              <a:rPr lang="en-US" sz="2200" i="1" dirty="0" smtClean="0"/>
              <a:t> </a:t>
            </a:r>
            <a:r>
              <a:rPr lang="en-US" sz="2200" dirty="0" smtClean="0">
                <a:sym typeface="Symbol" charset="2"/>
              </a:rPr>
              <a:t> </a:t>
            </a:r>
            <a:r>
              <a:rPr lang="en-US" sz="2200" i="1" dirty="0" smtClean="0"/>
              <a:t>Ω </a:t>
            </a:r>
            <a:endParaRPr lang="en-US" sz="2200" i="1" dirty="0" smtClean="0">
              <a:sym typeface="Symbol" charset="2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200" dirty="0" smtClean="0"/>
              <a:t>Also, all probabilities must sum to 1 and be greater than 0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50769" y="2436096"/>
          <a:ext cx="331454" cy="331454"/>
        </p:xfrm>
        <a:graphic>
          <a:graphicData uri="http://schemas.openxmlformats.org/presentationml/2006/ole">
            <p:oleObj spid="_x0000_s68610" name="Equation" r:id="rId3" imgW="139700" imgH="1397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98851" y="2551908"/>
          <a:ext cx="205740" cy="182880"/>
        </p:xfrm>
        <a:graphic>
          <a:graphicData uri="http://schemas.openxmlformats.org/presentationml/2006/ole">
            <p:oleObj spid="_x0000_s68611" name="Equation" r:id="rId4" imgW="114300" imgH="101600" progId="Equation.3">
              <p:embed/>
            </p:oleObj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4274154" y="2551908"/>
          <a:ext cx="206375" cy="182562"/>
        </p:xfrm>
        <a:graphic>
          <a:graphicData uri="http://schemas.openxmlformats.org/presentationml/2006/ole">
            <p:oleObj spid="_x0000_s68614" name="Equation" r:id="rId5" imgW="114300" imgH="101600" progId="Equation.3">
              <p:embed/>
            </p:oleObj>
          </a:graphicData>
        </a:graphic>
      </p:graphicFrame>
      <p:graphicFrame>
        <p:nvGraphicFramePr>
          <p:cNvPr id="68617" name="Object 9"/>
          <p:cNvGraphicFramePr>
            <a:graphicFrameLocks noChangeAspect="1"/>
          </p:cNvGraphicFramePr>
          <p:nvPr/>
        </p:nvGraphicFramePr>
        <p:xfrm>
          <a:off x="3636512" y="4003338"/>
          <a:ext cx="331787" cy="331788"/>
        </p:xfrm>
        <a:graphic>
          <a:graphicData uri="http://schemas.openxmlformats.org/presentationml/2006/ole">
            <p:oleObj spid="_x0000_s68617" name="Equation" r:id="rId6" imgW="139700" imgH="139700" progId="Equation.3">
              <p:embed/>
            </p:oleObj>
          </a:graphicData>
        </a:graphic>
      </p:graphicFrame>
      <p:graphicFrame>
        <p:nvGraphicFramePr>
          <p:cNvPr id="68618" name="Object 10"/>
          <p:cNvGraphicFramePr>
            <a:graphicFrameLocks noChangeAspect="1"/>
          </p:cNvGraphicFramePr>
          <p:nvPr/>
        </p:nvGraphicFramePr>
        <p:xfrm>
          <a:off x="4858160" y="4126648"/>
          <a:ext cx="206375" cy="182562"/>
        </p:xfrm>
        <a:graphic>
          <a:graphicData uri="http://schemas.openxmlformats.org/presentationml/2006/ole">
            <p:oleObj spid="_x0000_s68618" name="Equation" r:id="rId7" imgW="114300" imgH="101600" progId="Equation.3">
              <p:embed/>
            </p:oleObj>
          </a:graphicData>
        </a:graphic>
      </p:graphicFrame>
      <p:graphicFrame>
        <p:nvGraphicFramePr>
          <p:cNvPr id="68619" name="Object 11"/>
          <p:cNvGraphicFramePr>
            <a:graphicFrameLocks noChangeAspect="1"/>
          </p:cNvGraphicFramePr>
          <p:nvPr/>
        </p:nvGraphicFramePr>
        <p:xfrm>
          <a:off x="5612093" y="4126073"/>
          <a:ext cx="206375" cy="182562"/>
        </p:xfrm>
        <a:graphic>
          <a:graphicData uri="http://schemas.openxmlformats.org/presentationml/2006/ole">
            <p:oleObj spid="_x0000_s68619" name="Equation" r:id="rId8" imgW="114300" imgH="101600" progId="Equation.3">
              <p:embed/>
            </p:oleObj>
          </a:graphicData>
        </a:graphic>
      </p:graphicFrame>
      <p:graphicFrame>
        <p:nvGraphicFramePr>
          <p:cNvPr id="68620" name="Object 12"/>
          <p:cNvGraphicFramePr>
            <a:graphicFrameLocks noChangeAspect="1"/>
          </p:cNvGraphicFramePr>
          <p:nvPr/>
        </p:nvGraphicFramePr>
        <p:xfrm>
          <a:off x="4080738" y="4126073"/>
          <a:ext cx="206375" cy="182562"/>
        </p:xfrm>
        <a:graphic>
          <a:graphicData uri="http://schemas.openxmlformats.org/presentationml/2006/ole">
            <p:oleObj spid="_x0000_s68620" name="Equation" r:id="rId9" imgW="114300" imgH="101600" progId="Equation.3">
              <p:embed/>
            </p:oleObj>
          </a:graphicData>
        </a:graphic>
      </p:graphicFrame>
      <p:graphicFrame>
        <p:nvGraphicFramePr>
          <p:cNvPr id="68621" name="Object 13"/>
          <p:cNvGraphicFramePr>
            <a:graphicFrameLocks noChangeAspect="1"/>
          </p:cNvGraphicFramePr>
          <p:nvPr/>
        </p:nvGraphicFramePr>
        <p:xfrm>
          <a:off x="400762" y="2944523"/>
          <a:ext cx="8420231" cy="930748"/>
        </p:xfrm>
        <a:graphic>
          <a:graphicData uri="http://schemas.openxmlformats.org/presentationml/2006/ole">
            <p:oleObj spid="_x0000_s68621" name="Equation" r:id="rId10" imgW="5105400" imgH="533400" progId="">
              <p:embed/>
            </p:oleObj>
          </a:graphicData>
        </a:graphic>
      </p:graphicFrame>
      <p:graphicFrame>
        <p:nvGraphicFramePr>
          <p:cNvPr id="68622" name="Object 14" descr="White marble"/>
          <p:cNvGraphicFramePr>
            <a:graphicFrameLocks noChangeAspect="1"/>
          </p:cNvGraphicFramePr>
          <p:nvPr/>
        </p:nvGraphicFramePr>
        <p:xfrm>
          <a:off x="2756076" y="4555473"/>
          <a:ext cx="3451153" cy="676292"/>
        </p:xfrm>
        <a:graphic>
          <a:graphicData uri="http://schemas.openxmlformats.org/presentationml/2006/ole">
            <p:oleObj spid="_x0000_s68622" name="Equation" r:id="rId11" imgW="1879600" imgH="368300" progId="">
              <p:embed/>
            </p:oleObj>
          </a:graphicData>
        </a:graphic>
      </p:graphicFrame>
      <p:graphicFrame>
        <p:nvGraphicFramePr>
          <p:cNvPr id="68623" name="Object 15" descr="White marble"/>
          <p:cNvGraphicFramePr>
            <a:graphicFrameLocks noChangeAspect="1"/>
          </p:cNvGraphicFramePr>
          <p:nvPr/>
        </p:nvGraphicFramePr>
        <p:xfrm>
          <a:off x="3455218" y="1935550"/>
          <a:ext cx="1622276" cy="616358"/>
        </p:xfrm>
        <a:graphic>
          <a:graphicData uri="http://schemas.openxmlformats.org/presentationml/2006/ole">
            <p:oleObj spid="_x0000_s68623" name="Equation" r:id="rId12" imgW="901700" imgH="342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Mealy controllers </a:t>
            </a:r>
            <a:r>
              <a:rPr lang="en-US" sz="1800" dirty="0" smtClean="0">
                <a:solidFill>
                  <a:srgbClr val="007F00"/>
                </a:solidFill>
                <a:latin typeface="Times New Roman" charset="0"/>
              </a:rPr>
              <a:t>recent submission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53400" cy="4495800"/>
          </a:xfrm>
        </p:spPr>
        <p:txBody>
          <a:bodyPr/>
          <a:lstStyle/>
          <a:p>
            <a:r>
              <a:rPr lang="en-US" sz="2200" dirty="0" smtClean="0"/>
              <a:t>Controllers currently used are Moore controllers</a:t>
            </a:r>
          </a:p>
          <a:p>
            <a:r>
              <a:rPr lang="en-US" sz="2200" dirty="0" smtClean="0"/>
              <a:t>Mealy controllers are more powerful than Moore controllers (can represent higher quality solutions with the same number of nodes)</a:t>
            </a:r>
          </a:p>
          <a:p>
            <a:r>
              <a:rPr lang="en-US" sz="2200" dirty="0" smtClean="0"/>
              <a:t>Provides extra structure that algorithms can use</a:t>
            </a:r>
          </a:p>
          <a:p>
            <a:r>
              <a:rPr lang="en-US" sz="2200" dirty="0" smtClean="0"/>
              <a:t>Can be used in place of Moore controllers in all controller-based algorithms for POMDPs and DEC-POMDPs</a:t>
            </a:r>
          </a:p>
          <a:p>
            <a:endParaRPr lang="en-US" dirty="0"/>
          </a:p>
        </p:txBody>
      </p:sp>
      <p:sp>
        <p:nvSpPr>
          <p:cNvPr id="6" name="Oval 63"/>
          <p:cNvSpPr>
            <a:spLocks noChangeArrowheads="1"/>
          </p:cNvSpPr>
          <p:nvPr/>
        </p:nvSpPr>
        <p:spPr bwMode="auto">
          <a:xfrm>
            <a:off x="2913313" y="4482109"/>
            <a:ext cx="440494" cy="29849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7" name="Oval 64"/>
          <p:cNvSpPr>
            <a:spLocks noChangeArrowheads="1"/>
          </p:cNvSpPr>
          <p:nvPr/>
        </p:nvSpPr>
        <p:spPr bwMode="auto">
          <a:xfrm>
            <a:off x="2918985" y="5207126"/>
            <a:ext cx="440494" cy="29849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2945711" y="5124787"/>
            <a:ext cx="514637" cy="6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defTabSz="1114425" eaLnBrk="0" hangingPunct="0"/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1600" b="1" baseline="-250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endParaRPr lang="en-US" sz="1600" b="1" dirty="0" smtClean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l" defTabSz="1114425" eaLnBrk="0" hangingPunct="0"/>
            <a:endParaRPr lang="en-US" sz="160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AutoShape 68"/>
          <p:cNvSpPr>
            <a:spLocks noChangeArrowheads="1"/>
          </p:cNvSpPr>
          <p:nvPr/>
        </p:nvSpPr>
        <p:spPr bwMode="auto">
          <a:xfrm>
            <a:off x="2601118" y="5335157"/>
            <a:ext cx="312195" cy="170463"/>
          </a:xfrm>
          <a:prstGeom prst="rightArrow">
            <a:avLst>
              <a:gd name="adj1" fmla="val 50000"/>
              <a:gd name="adj2" fmla="val 31331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" name="Text Box 69"/>
          <p:cNvSpPr txBox="1">
            <a:spLocks noChangeArrowheads="1"/>
          </p:cNvSpPr>
          <p:nvPr/>
        </p:nvSpPr>
        <p:spPr bwMode="auto">
          <a:xfrm>
            <a:off x="2986538" y="5711870"/>
            <a:ext cx="502506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1600" b="1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</a:t>
            </a:r>
            <a:r>
              <a:rPr lang="en-US" sz="1600" b="1" baseline="-25000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endParaRPr lang="en-US" sz="16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 Box 77"/>
          <p:cNvSpPr txBox="1">
            <a:spLocks noChangeArrowheads="1"/>
          </p:cNvSpPr>
          <p:nvPr/>
        </p:nvSpPr>
        <p:spPr bwMode="auto">
          <a:xfrm>
            <a:off x="2970609" y="3945072"/>
            <a:ext cx="502506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1600" b="1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</a:t>
            </a:r>
            <a:r>
              <a:rPr lang="en-US" sz="1600" b="1" baseline="-25000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endParaRPr lang="en-US" sz="16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" name="AutoShape 84"/>
          <p:cNvCxnSpPr>
            <a:cxnSpLocks noChangeShapeType="1"/>
            <a:stCxn id="7" idx="3"/>
            <a:endCxn id="7" idx="5"/>
          </p:cNvCxnSpPr>
          <p:nvPr/>
        </p:nvCxnSpPr>
        <p:spPr bwMode="auto">
          <a:xfrm rot="16200000" flipH="1">
            <a:off x="3139402" y="5306169"/>
            <a:ext cx="732" cy="311477"/>
          </a:xfrm>
          <a:prstGeom prst="curvedConnector3">
            <a:avLst>
              <a:gd name="adj1" fmla="val 44032368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3" name="Text Box 89"/>
          <p:cNvSpPr txBox="1">
            <a:spLocks noChangeArrowheads="1"/>
          </p:cNvSpPr>
          <p:nvPr/>
        </p:nvSpPr>
        <p:spPr bwMode="auto">
          <a:xfrm>
            <a:off x="3473116" y="4883283"/>
            <a:ext cx="502506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1600" b="1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</a:t>
            </a:r>
            <a:r>
              <a:rPr lang="en-US" sz="1600" b="1" baseline="-25000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endParaRPr lang="en-US" sz="16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 Box 101"/>
          <p:cNvSpPr txBox="1">
            <a:spLocks noChangeArrowheads="1"/>
          </p:cNvSpPr>
          <p:nvPr/>
        </p:nvSpPr>
        <p:spPr bwMode="auto">
          <a:xfrm>
            <a:off x="2432759" y="4877310"/>
            <a:ext cx="502506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1600" b="1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</a:t>
            </a:r>
            <a:r>
              <a:rPr lang="en-US" sz="1600" b="1" baseline="-25000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endParaRPr lang="en-US" sz="16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5" name="AutoShape 103"/>
          <p:cNvCxnSpPr>
            <a:cxnSpLocks noChangeShapeType="1"/>
            <a:stCxn id="7" idx="2"/>
            <a:endCxn id="6" idx="2"/>
          </p:cNvCxnSpPr>
          <p:nvPr/>
        </p:nvCxnSpPr>
        <p:spPr bwMode="auto">
          <a:xfrm rot="10800000">
            <a:off x="2913313" y="4631355"/>
            <a:ext cx="5672" cy="725019"/>
          </a:xfrm>
          <a:prstGeom prst="curvedConnector3">
            <a:avLst>
              <a:gd name="adj1" fmla="val 281432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2953897" y="4407560"/>
            <a:ext cx="535147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defTabSz="1114425" eaLnBrk="0" hangingPunct="0"/>
            <a:r>
              <a:rPr lang="en-US" sz="1600" b="1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1600" b="1" baseline="-250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endParaRPr lang="en-US" sz="1600" b="1" dirty="0" smtClean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7" name="AutoShape 103"/>
          <p:cNvCxnSpPr>
            <a:cxnSpLocks noChangeShapeType="1"/>
            <a:stCxn id="6" idx="6"/>
            <a:endCxn id="7" idx="6"/>
          </p:cNvCxnSpPr>
          <p:nvPr/>
        </p:nvCxnSpPr>
        <p:spPr bwMode="auto">
          <a:xfrm>
            <a:off x="3353808" y="4631355"/>
            <a:ext cx="5672" cy="725019"/>
          </a:xfrm>
          <a:prstGeom prst="curvedConnector3">
            <a:avLst>
              <a:gd name="adj1" fmla="val 281432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18" name="Oval 63"/>
          <p:cNvSpPr>
            <a:spLocks noChangeArrowheads="1"/>
          </p:cNvSpPr>
          <p:nvPr/>
        </p:nvSpPr>
        <p:spPr bwMode="auto">
          <a:xfrm>
            <a:off x="6033003" y="4485157"/>
            <a:ext cx="440494" cy="29849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9" name="Oval 64"/>
          <p:cNvSpPr>
            <a:spLocks noChangeArrowheads="1"/>
          </p:cNvSpPr>
          <p:nvPr/>
        </p:nvSpPr>
        <p:spPr bwMode="auto">
          <a:xfrm>
            <a:off x="6038675" y="5210176"/>
            <a:ext cx="440494" cy="29849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" name="Text Box 66"/>
          <p:cNvSpPr txBox="1">
            <a:spLocks noChangeArrowheads="1"/>
          </p:cNvSpPr>
          <p:nvPr/>
        </p:nvSpPr>
        <p:spPr bwMode="auto">
          <a:xfrm>
            <a:off x="6131940" y="5698912"/>
            <a:ext cx="668333" cy="74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defTabSz="1114425" eaLnBrk="0" hangingPunct="0"/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1600" b="1" baseline="-250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endParaRPr lang="en-US" sz="1600" b="1" dirty="0" smtClean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l" defTabSz="1114425" eaLnBrk="0" hangingPunct="0"/>
            <a:endParaRPr lang="en-US" sz="250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AutoShape 68"/>
          <p:cNvSpPr>
            <a:spLocks noChangeArrowheads="1"/>
          </p:cNvSpPr>
          <p:nvPr/>
        </p:nvSpPr>
        <p:spPr bwMode="auto">
          <a:xfrm>
            <a:off x="5720808" y="5338206"/>
            <a:ext cx="312195" cy="170463"/>
          </a:xfrm>
          <a:prstGeom prst="rightArrow">
            <a:avLst>
              <a:gd name="adj1" fmla="val 50000"/>
              <a:gd name="adj2" fmla="val 31331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2" name="Text Box 69"/>
          <p:cNvSpPr txBox="1">
            <a:spLocks noChangeArrowheads="1"/>
          </p:cNvSpPr>
          <p:nvPr/>
        </p:nvSpPr>
        <p:spPr bwMode="auto">
          <a:xfrm>
            <a:off x="5922947" y="5685059"/>
            <a:ext cx="502506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1600" b="1" dirty="0" smtClean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</a:t>
            </a:r>
            <a:r>
              <a:rPr lang="en-US" sz="1600" b="1" baseline="-25000" dirty="0" smtClean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endParaRPr lang="en-US" sz="16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3" name="AutoShape 84"/>
          <p:cNvCxnSpPr>
            <a:cxnSpLocks noChangeShapeType="1"/>
            <a:stCxn id="19" idx="3"/>
            <a:endCxn id="19" idx="5"/>
          </p:cNvCxnSpPr>
          <p:nvPr/>
        </p:nvCxnSpPr>
        <p:spPr bwMode="auto">
          <a:xfrm rot="16200000" flipH="1">
            <a:off x="6259091" y="5309217"/>
            <a:ext cx="732" cy="311477"/>
          </a:xfrm>
          <a:prstGeom prst="curvedConnector3">
            <a:avLst>
              <a:gd name="adj1" fmla="val 44032368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4" name="Text Box 101"/>
          <p:cNvSpPr txBox="1">
            <a:spLocks noChangeArrowheads="1"/>
          </p:cNvSpPr>
          <p:nvPr/>
        </p:nvSpPr>
        <p:spPr bwMode="auto">
          <a:xfrm>
            <a:off x="5242634" y="4880359"/>
            <a:ext cx="502506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1600" b="1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</a:t>
            </a:r>
            <a:r>
              <a:rPr lang="en-US" sz="1600" b="1" baseline="-25000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endParaRPr lang="en-US" sz="16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5" name="AutoShape 103"/>
          <p:cNvCxnSpPr>
            <a:cxnSpLocks noChangeShapeType="1"/>
            <a:stCxn id="19" idx="2"/>
            <a:endCxn id="18" idx="2"/>
          </p:cNvCxnSpPr>
          <p:nvPr/>
        </p:nvCxnSpPr>
        <p:spPr bwMode="auto">
          <a:xfrm rot="10800000">
            <a:off x="6033003" y="4634405"/>
            <a:ext cx="5672" cy="725019"/>
          </a:xfrm>
          <a:prstGeom prst="curvedConnector3">
            <a:avLst>
              <a:gd name="adj1" fmla="val 281432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5467969" y="4880359"/>
            <a:ext cx="645759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defTabSz="1114425" eaLnBrk="0" hangingPunct="0"/>
            <a:r>
              <a:rPr lang="en-US" sz="1600" b="1" dirty="0" smtClean="0">
                <a:latin typeface="Arial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1600" b="1" baseline="-250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endParaRPr lang="en-US" sz="1600" b="1" dirty="0" smtClean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7" name="AutoShape 103"/>
          <p:cNvCxnSpPr>
            <a:cxnSpLocks noChangeShapeType="1"/>
            <a:stCxn id="18" idx="6"/>
            <a:endCxn id="19" idx="6"/>
          </p:cNvCxnSpPr>
          <p:nvPr/>
        </p:nvCxnSpPr>
        <p:spPr bwMode="auto">
          <a:xfrm>
            <a:off x="6473498" y="4634403"/>
            <a:ext cx="5672" cy="725019"/>
          </a:xfrm>
          <a:prstGeom prst="curvedConnector3">
            <a:avLst>
              <a:gd name="adj1" fmla="val 281432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8" name="AutoShape 84"/>
          <p:cNvCxnSpPr>
            <a:cxnSpLocks noChangeShapeType="1"/>
            <a:stCxn id="6" idx="1"/>
            <a:endCxn id="6" idx="7"/>
          </p:cNvCxnSpPr>
          <p:nvPr/>
        </p:nvCxnSpPr>
        <p:spPr bwMode="auto">
          <a:xfrm rot="5400000" flipH="1" flipV="1">
            <a:off x="3133729" y="4370083"/>
            <a:ext cx="732" cy="311477"/>
          </a:xfrm>
          <a:prstGeom prst="curvedConnector3">
            <a:avLst>
              <a:gd name="adj1" fmla="val 37504408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29" name="AutoShape 84"/>
          <p:cNvCxnSpPr>
            <a:cxnSpLocks noChangeShapeType="1"/>
            <a:stCxn id="18" idx="1"/>
            <a:endCxn id="18" idx="7"/>
          </p:cNvCxnSpPr>
          <p:nvPr/>
        </p:nvCxnSpPr>
        <p:spPr bwMode="auto">
          <a:xfrm rot="5400000" flipH="1" flipV="1">
            <a:off x="6253419" y="4373132"/>
            <a:ext cx="732" cy="311477"/>
          </a:xfrm>
          <a:prstGeom prst="curvedConnector3">
            <a:avLst>
              <a:gd name="adj1" fmla="val 4321631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0" name="Text Box 101"/>
          <p:cNvSpPr txBox="1">
            <a:spLocks noChangeArrowheads="1"/>
          </p:cNvSpPr>
          <p:nvPr/>
        </p:nvSpPr>
        <p:spPr bwMode="auto">
          <a:xfrm>
            <a:off x="5888394" y="3900346"/>
            <a:ext cx="502506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1600" b="1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</a:t>
            </a:r>
            <a:r>
              <a:rPr lang="en-US" sz="1600" b="1" baseline="-25000" dirty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endParaRPr lang="en-US" sz="16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Text Box 66"/>
          <p:cNvSpPr txBox="1">
            <a:spLocks noChangeArrowheads="1"/>
          </p:cNvSpPr>
          <p:nvPr/>
        </p:nvSpPr>
        <p:spPr bwMode="auto">
          <a:xfrm>
            <a:off x="6113728" y="3900347"/>
            <a:ext cx="699504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defTabSz="1114425" eaLnBrk="0" hangingPunct="0"/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1600" b="1" baseline="-250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endParaRPr lang="en-US" sz="1600" b="1" dirty="0" smtClean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Text Box 66"/>
          <p:cNvSpPr txBox="1">
            <a:spLocks noChangeArrowheads="1"/>
          </p:cNvSpPr>
          <p:nvPr/>
        </p:nvSpPr>
        <p:spPr bwMode="auto">
          <a:xfrm>
            <a:off x="6787317" y="4886331"/>
            <a:ext cx="638042" cy="60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defTabSz="1114425" eaLnBrk="0" hangingPunct="0"/>
            <a:r>
              <a:rPr lang="en-US" sz="16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,</a:t>
            </a:r>
            <a:r>
              <a:rPr lang="en-US" sz="1600" b="1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</a:t>
            </a:r>
            <a:r>
              <a:rPr lang="en-US" sz="1600" b="1" baseline="-25000" dirty="0" smtClean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1</a:t>
            </a:r>
            <a:endParaRPr lang="en-US" sz="1600" b="1" dirty="0" smtClean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l" defTabSz="1114425" eaLnBrk="0" hangingPunct="0"/>
            <a:endParaRPr lang="en-US" sz="160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Text Box 69"/>
          <p:cNvSpPr txBox="1">
            <a:spLocks noChangeArrowheads="1"/>
          </p:cNvSpPr>
          <p:nvPr/>
        </p:nvSpPr>
        <p:spPr bwMode="auto">
          <a:xfrm>
            <a:off x="6565361" y="4886331"/>
            <a:ext cx="502506" cy="35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1429" tIns="55714" rIns="111429" bIns="55714">
            <a:prstTxWarp prst="textNoShape">
              <a:avLst/>
            </a:prstTxWarp>
            <a:spAutoFit/>
          </a:bodyPr>
          <a:lstStyle/>
          <a:p>
            <a:pPr algn="l" defTabSz="1114425" eaLnBrk="0" hangingPunct="0"/>
            <a:r>
              <a:rPr lang="en-US" sz="1600" b="1" dirty="0" smtClean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</a:t>
            </a:r>
            <a:r>
              <a:rPr lang="en-US" sz="1600" b="1" baseline="-25000" dirty="0" smtClean="0">
                <a:solidFill>
                  <a:srgbClr val="881C1C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</a:t>
            </a:r>
            <a:endParaRPr lang="en-US" sz="16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12489" y="4886331"/>
            <a:ext cx="10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Moore=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348460" y="4888289"/>
            <a:ext cx="104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Mealy=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443770" y="5223089"/>
            <a:ext cx="810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Q</a:t>
            </a:r>
            <a:r>
              <a:rPr lang="en-US" i="1" dirty="0" smtClean="0">
                <a:sym typeface="Monotype Sorts" charset="2"/>
              </a:rPr>
              <a:t></a:t>
            </a:r>
            <a:r>
              <a:rPr lang="en-US" i="1" dirty="0" smtClean="0">
                <a:sym typeface="Euclid Symbol" charset="2"/>
              </a:rPr>
              <a:t> </a:t>
            </a:r>
            <a:r>
              <a:rPr lang="en-US" i="1" dirty="0" smtClean="0"/>
              <a:t>A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283665" y="5216789"/>
            <a:ext cx="118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Q×O</a:t>
            </a:r>
            <a:r>
              <a:rPr lang="en-US" i="1" dirty="0" smtClean="0">
                <a:sym typeface="Monotype Sorts" charset="2"/>
              </a:rPr>
              <a:t> </a:t>
            </a:r>
            <a:r>
              <a:rPr lang="en-US" i="1" dirty="0" smtClean="0"/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results: POMDP case </a:t>
            </a:r>
            <a:r>
              <a:rPr lang="en-US" sz="1800" dirty="0" smtClean="0">
                <a:solidFill>
                  <a:srgbClr val="007F00"/>
                </a:solidFill>
                <a:latin typeface="Times New Roman" charset="0"/>
              </a:rPr>
              <a:t>JAAMAS 09 and unpublished</a:t>
            </a:r>
            <a:endParaRPr lang="en-US" sz="1800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 bwMode="auto">
          <a:xfrm>
            <a:off x="7208838" y="7081838"/>
            <a:ext cx="2346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50" tIns="50923" rIns="101850" bIns="50923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28426-D66F-2F4B-83E8-5A8136DCC1F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1019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 bwMode="auto">
          <a:xfrm>
            <a:off x="4043122" y="1356119"/>
            <a:ext cx="4937274" cy="459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50" tIns="50923" rIns="101850" bIns="50923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101917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Optimizing a Moore controller can provide a high-quality solution</a:t>
            </a:r>
          </a:p>
          <a:p>
            <a:pPr marL="381000" lvl="0" indent="-381000" defTabSz="10191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charset="2"/>
              <a:buChar char="§"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Optimizing a Mealy</a:t>
            </a:r>
            <a:r>
              <a:rPr kumimoji="0" lang="en-US" sz="21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controller improves solution quality without increasing controller size</a:t>
            </a: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101917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approaches perform better in truly infinite-horizon problems</a:t>
            </a:r>
            <a:r>
              <a:rPr kumimoji="0" lang="en-US" sz="21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(those that </a:t>
            </a:r>
            <a:r>
              <a:rPr lang="en-US" sz="2100" kern="0" noProof="0" dirty="0" smtClean="0"/>
              <a:t>never</a:t>
            </a:r>
            <a:r>
              <a:rPr lang="en-US" sz="2100" kern="0" dirty="0" smtClean="0"/>
              <a:t> terminate)</a:t>
            </a:r>
          </a:p>
          <a:p>
            <a:pPr marL="381000" marR="0" lvl="0" indent="-381000" algn="l" defTabSz="101917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DEC-POMDP results are similar, but discussed</a:t>
            </a:r>
            <a:r>
              <a:rPr kumimoji="0" lang="en-US" sz="21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later</a:t>
            </a:r>
          </a:p>
          <a:p>
            <a:pPr marL="381000" marR="0" lvl="0" indent="-381000" algn="l" defTabSz="101917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2100" kern="0" baseline="0" dirty="0" smtClean="0"/>
              <a:t>Future</a:t>
            </a:r>
            <a:r>
              <a:rPr lang="en-US" sz="2100" kern="0" dirty="0" smtClean="0"/>
              <a:t> specialized solvers may further increase quality</a:t>
            </a: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MooreAndMealyResul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58476" y="1298496"/>
            <a:ext cx="3299617" cy="4651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goals in DEC-POMDPs </a:t>
            </a:r>
            <a:r>
              <a:rPr lang="en-US" sz="1800" dirty="0" smtClean="0">
                <a:solidFill>
                  <a:srgbClr val="008000"/>
                </a:solidFill>
              </a:rPr>
              <a:t>AAMAS 09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Unclear how many steps are needed until termination</a:t>
            </a:r>
          </a:p>
          <a:p>
            <a:r>
              <a:rPr lang="en-US" dirty="0" smtClean="0"/>
              <a:t>Many natural problems terminate after a goal is reached</a:t>
            </a:r>
          </a:p>
          <a:p>
            <a:pPr lvl="1"/>
            <a:r>
              <a:rPr lang="en-US" dirty="0" smtClean="0"/>
              <a:t>Meeting or catching a target</a:t>
            </a:r>
          </a:p>
          <a:p>
            <a:pPr lvl="1"/>
            <a:r>
              <a:rPr lang="en-US" dirty="0" smtClean="0"/>
              <a:t>Cooperatively completing a task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67332" y="4029925"/>
            <a:ext cx="2089325" cy="1837475"/>
            <a:chOff x="1033728" y="2099190"/>
            <a:chExt cx="5217521" cy="3768210"/>
          </a:xfrm>
        </p:grpSpPr>
        <p:pic>
          <p:nvPicPr>
            <p:cNvPr id="7" name="Picture 6" descr="missile-launcher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728" y="2099190"/>
              <a:ext cx="5217521" cy="3768210"/>
            </a:xfrm>
            <a:prstGeom prst="rect">
              <a:avLst/>
            </a:prstGeom>
          </p:spPr>
        </p:pic>
        <p:sp>
          <p:nvSpPr>
            <p:cNvPr id="9" name="Parallelogram 8"/>
            <p:cNvSpPr/>
            <p:nvPr/>
          </p:nvSpPr>
          <p:spPr bwMode="auto">
            <a:xfrm flipH="1">
              <a:off x="5079814" y="3654145"/>
              <a:ext cx="1143000" cy="855225"/>
            </a:xfrm>
            <a:prstGeom prst="parallelogram">
              <a:avLst>
                <a:gd name="adj" fmla="val 25533"/>
              </a:avLst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1237958" y="4029925"/>
            <a:ext cx="2089325" cy="1837475"/>
            <a:chOff x="1033728" y="2099190"/>
            <a:chExt cx="5217521" cy="3768210"/>
          </a:xfrm>
        </p:grpSpPr>
        <p:pic>
          <p:nvPicPr>
            <p:cNvPr id="12" name="Picture 11" descr="missile-launcher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728" y="2099190"/>
              <a:ext cx="5217521" cy="3768210"/>
            </a:xfrm>
            <a:prstGeom prst="rect">
              <a:avLst/>
            </a:prstGeom>
          </p:spPr>
        </p:pic>
        <p:sp>
          <p:nvSpPr>
            <p:cNvPr id="13" name="Parallelogram 12"/>
            <p:cNvSpPr/>
            <p:nvPr/>
          </p:nvSpPr>
          <p:spPr bwMode="auto">
            <a:xfrm flipH="1">
              <a:off x="5079814" y="3654145"/>
              <a:ext cx="1143000" cy="855225"/>
            </a:xfrm>
            <a:prstGeom prst="parallelogram">
              <a:avLst>
                <a:gd name="adj" fmla="val 25533"/>
              </a:avLst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eneva" charset="0"/>
              </a:endParaRPr>
            </a:p>
          </p:txBody>
        </p:sp>
      </p:grpSp>
      <p:pic>
        <p:nvPicPr>
          <p:cNvPr id="16" name="Picture 15" descr="jedi-remo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697" y="4156414"/>
            <a:ext cx="634606" cy="631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Indefinite-horizon DEC-POMDPs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Described for POMDPs </a:t>
            </a:r>
            <a:r>
              <a:rPr lang="en-US" sz="1600" dirty="0" smtClean="0">
                <a:solidFill>
                  <a:srgbClr val="007F00"/>
                </a:solidFill>
              </a:rPr>
              <a:t>Patek 01 and Hansen 07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Our assumptions</a:t>
            </a:r>
          </a:p>
          <a:p>
            <a:pPr lvl="1">
              <a:lnSpc>
                <a:spcPct val="90000"/>
              </a:lnSpc>
            </a:pPr>
            <a:r>
              <a:rPr lang="en-US"/>
              <a:t>Each </a:t>
            </a:r>
            <a:r>
              <a:rPr lang="en-US" smtClean="0"/>
              <a:t>agent </a:t>
            </a:r>
            <a:r>
              <a:rPr lang="en-US" dirty="0"/>
              <a:t>possesses a set of terminal actions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Negative rewards for non-terminal actions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Problem stops when a terminal action is taken by each agent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Can capture uncertainty about reaching goal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Many problems can be modeled this way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We showed how to find an optimal solution to this problem using dynamic programming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Goal-directed DEC-POMDPs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19768"/>
            <a:ext cx="8521644" cy="4108204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100" dirty="0" smtClean="0"/>
              <a:t>Relax assumptions, but still have goal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100" dirty="0" smtClean="0"/>
              <a:t>Problem terminates when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1800" dirty="0" smtClean="0"/>
              <a:t>The set of agents reach a global goal state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1800" dirty="0" smtClean="0"/>
              <a:t>A single agent or set of agents reach local goal states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1800" dirty="0" smtClean="0"/>
              <a:t>Any combination of actions and observations is taken or seen by the set of agents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100" dirty="0" smtClean="0"/>
              <a:t>More problems fall into this class (can terminate without agent knowledge)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100" dirty="0" smtClean="0"/>
              <a:t>Solve by sampling trajectories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1800" dirty="0" smtClean="0"/>
              <a:t>Produce only action and observation sequences that lead to goal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1800" dirty="0" smtClean="0"/>
              <a:t>This reduces the number of policies to consider</a:t>
            </a:r>
          </a:p>
          <a:p>
            <a:pPr lvl="1">
              <a:lnSpc>
                <a:spcPct val="90000"/>
              </a:lnSpc>
              <a:spcAft>
                <a:spcPts val="0"/>
              </a:spcAft>
            </a:pPr>
            <a:r>
              <a:rPr lang="en-US" sz="1800" dirty="0" smtClean="0"/>
              <a:t>We proved a bound on the number of samples required to approach optimality</a:t>
            </a:r>
          </a:p>
        </p:txBody>
      </p:sp>
      <p:sp>
        <p:nvSpPr>
          <p:cNvPr id="6" name="Rectangle 105"/>
          <p:cNvSpPr>
            <a:spLocks noChangeArrowheads="1"/>
          </p:cNvSpPr>
          <p:nvPr/>
        </p:nvSpPr>
        <p:spPr bwMode="auto">
          <a:xfrm>
            <a:off x="2721339" y="5511731"/>
            <a:ext cx="568506" cy="34603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" name="Rectangle 108"/>
          <p:cNvSpPr>
            <a:spLocks noChangeArrowheads="1"/>
          </p:cNvSpPr>
          <p:nvPr/>
        </p:nvSpPr>
        <p:spPr bwMode="auto">
          <a:xfrm>
            <a:off x="6640730" y="5467254"/>
            <a:ext cx="2274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dirty="0" err="1">
                <a:latin typeface="Times" charset="0"/>
              </a:rPr>
              <a:t>g</a:t>
            </a:r>
            <a:endParaRPr lang="en-US" sz="2000" dirty="0">
              <a:latin typeface="Times" charset="0"/>
            </a:endParaRPr>
          </a:p>
        </p:txBody>
      </p:sp>
      <p:sp>
        <p:nvSpPr>
          <p:cNvPr id="10" name="Rectangle 109"/>
          <p:cNvSpPr>
            <a:spLocks noChangeArrowheads="1"/>
          </p:cNvSpPr>
          <p:nvPr/>
        </p:nvSpPr>
        <p:spPr bwMode="auto">
          <a:xfrm>
            <a:off x="4098540" y="5516148"/>
            <a:ext cx="568506" cy="34603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1" name="Rectangle 110"/>
          <p:cNvSpPr>
            <a:spLocks noChangeArrowheads="1"/>
          </p:cNvSpPr>
          <p:nvPr/>
        </p:nvSpPr>
        <p:spPr bwMode="auto">
          <a:xfrm>
            <a:off x="5461911" y="5520565"/>
            <a:ext cx="568506" cy="34603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cxnSp>
        <p:nvCxnSpPr>
          <p:cNvPr id="13" name="AutoShape 112"/>
          <p:cNvCxnSpPr>
            <a:cxnSpLocks noChangeShapeType="1"/>
            <a:stCxn id="10" idx="3"/>
            <a:endCxn id="11" idx="1"/>
          </p:cNvCxnSpPr>
          <p:nvPr/>
        </p:nvCxnSpPr>
        <p:spPr bwMode="auto">
          <a:xfrm>
            <a:off x="4667047" y="5689165"/>
            <a:ext cx="794864" cy="44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cxnSp>
        <p:nvCxnSpPr>
          <p:cNvPr id="15" name="AutoShape 114"/>
          <p:cNvCxnSpPr>
            <a:cxnSpLocks noChangeShapeType="1"/>
            <a:stCxn id="6" idx="3"/>
            <a:endCxn id="10" idx="1"/>
          </p:cNvCxnSpPr>
          <p:nvPr/>
        </p:nvCxnSpPr>
        <p:spPr bwMode="auto">
          <a:xfrm>
            <a:off x="3289845" y="5684748"/>
            <a:ext cx="808695" cy="441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cxnSp>
        <p:nvCxnSpPr>
          <p:cNvPr id="19" name="AutoShape 118"/>
          <p:cNvCxnSpPr>
            <a:cxnSpLocks noChangeShapeType="1"/>
            <a:stCxn id="11" idx="3"/>
          </p:cNvCxnSpPr>
          <p:nvPr/>
        </p:nvCxnSpPr>
        <p:spPr bwMode="auto">
          <a:xfrm>
            <a:off x="6030417" y="5693582"/>
            <a:ext cx="610313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sp>
        <p:nvSpPr>
          <p:cNvPr id="22" name="Rectangle 121"/>
          <p:cNvSpPr>
            <a:spLocks noChangeArrowheads="1"/>
          </p:cNvSpPr>
          <p:nvPr/>
        </p:nvSpPr>
        <p:spPr bwMode="auto">
          <a:xfrm>
            <a:off x="2760216" y="5429565"/>
            <a:ext cx="651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dirty="0">
                <a:solidFill>
                  <a:srgbClr val="800000"/>
                </a:solidFill>
                <a:latin typeface="Times" charset="0"/>
              </a:rPr>
              <a:t>a</a:t>
            </a:r>
            <a:r>
              <a:rPr lang="en-US" sz="2000" baseline="-25000" dirty="0">
                <a:solidFill>
                  <a:srgbClr val="800000"/>
                </a:solidFill>
                <a:latin typeface="Times" charset="0"/>
              </a:rPr>
              <a:t>1</a:t>
            </a:r>
          </a:p>
        </p:txBody>
      </p:sp>
      <p:sp>
        <p:nvSpPr>
          <p:cNvPr id="23" name="Rectangle 122"/>
          <p:cNvSpPr>
            <a:spLocks noChangeArrowheads="1"/>
          </p:cNvSpPr>
          <p:nvPr/>
        </p:nvSpPr>
        <p:spPr bwMode="auto">
          <a:xfrm>
            <a:off x="5544541" y="5438400"/>
            <a:ext cx="651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dirty="0">
                <a:solidFill>
                  <a:srgbClr val="800000"/>
                </a:solidFill>
                <a:latin typeface="Times" charset="0"/>
              </a:rPr>
              <a:t>a</a:t>
            </a:r>
            <a:r>
              <a:rPr lang="en-US" sz="2000" baseline="-25000" dirty="0">
                <a:solidFill>
                  <a:srgbClr val="800000"/>
                </a:solidFill>
                <a:latin typeface="Times" charset="0"/>
              </a:rPr>
              <a:t>1</a:t>
            </a:r>
          </a:p>
        </p:txBody>
      </p:sp>
      <p:sp>
        <p:nvSpPr>
          <p:cNvPr id="24" name="Rectangle 123"/>
          <p:cNvSpPr>
            <a:spLocks noChangeArrowheads="1"/>
          </p:cNvSpPr>
          <p:nvPr/>
        </p:nvSpPr>
        <p:spPr bwMode="auto">
          <a:xfrm>
            <a:off x="4178524" y="5433983"/>
            <a:ext cx="651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dirty="0">
                <a:solidFill>
                  <a:srgbClr val="800000"/>
                </a:solidFill>
                <a:latin typeface="Times" charset="0"/>
              </a:rPr>
              <a:t>a</a:t>
            </a:r>
            <a:r>
              <a:rPr lang="en-US" sz="2000" baseline="-25000" dirty="0">
                <a:solidFill>
                  <a:srgbClr val="800000"/>
                </a:solidFill>
                <a:latin typeface="Times" charset="0"/>
              </a:rPr>
              <a:t>1</a:t>
            </a:r>
          </a:p>
        </p:txBody>
      </p:sp>
      <p:sp>
        <p:nvSpPr>
          <p:cNvPr id="25" name="Rectangle 124"/>
          <p:cNvSpPr>
            <a:spLocks noChangeArrowheads="1"/>
          </p:cNvSpPr>
          <p:nvPr/>
        </p:nvSpPr>
        <p:spPr bwMode="auto">
          <a:xfrm>
            <a:off x="6151925" y="5552166"/>
            <a:ext cx="651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dirty="0">
                <a:solidFill>
                  <a:srgbClr val="000080"/>
                </a:solidFill>
                <a:latin typeface="Times" charset="0"/>
              </a:rPr>
              <a:t>o</a:t>
            </a:r>
            <a:r>
              <a:rPr lang="en-US" sz="2000" baseline="-25000" dirty="0">
                <a:solidFill>
                  <a:srgbClr val="000080"/>
                </a:solidFill>
                <a:latin typeface="Times" charset="0"/>
              </a:rPr>
              <a:t>1</a:t>
            </a:r>
          </a:p>
        </p:txBody>
      </p:sp>
      <p:sp>
        <p:nvSpPr>
          <p:cNvPr id="28" name="Rectangle 127"/>
          <p:cNvSpPr>
            <a:spLocks noChangeArrowheads="1"/>
          </p:cNvSpPr>
          <p:nvPr/>
        </p:nvSpPr>
        <p:spPr bwMode="auto">
          <a:xfrm>
            <a:off x="3383196" y="5533523"/>
            <a:ext cx="651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dirty="0">
                <a:solidFill>
                  <a:srgbClr val="000080"/>
                </a:solidFill>
                <a:latin typeface="Times" charset="0"/>
              </a:rPr>
              <a:t>o</a:t>
            </a:r>
            <a:r>
              <a:rPr lang="en-US" sz="2000" baseline="-25000" dirty="0">
                <a:solidFill>
                  <a:srgbClr val="000080"/>
                </a:solidFill>
                <a:latin typeface="Times" charset="0"/>
              </a:rPr>
              <a:t>3</a:t>
            </a:r>
          </a:p>
        </p:txBody>
      </p:sp>
      <p:sp>
        <p:nvSpPr>
          <p:cNvPr id="29" name="Rectangle 128"/>
          <p:cNvSpPr>
            <a:spLocks noChangeArrowheads="1"/>
          </p:cNvSpPr>
          <p:nvPr/>
        </p:nvSpPr>
        <p:spPr bwMode="auto">
          <a:xfrm>
            <a:off x="4786327" y="5547959"/>
            <a:ext cx="651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dirty="0">
                <a:solidFill>
                  <a:srgbClr val="000080"/>
                </a:solidFill>
                <a:latin typeface="Times" charset="0"/>
              </a:rPr>
              <a:t>o</a:t>
            </a:r>
            <a:r>
              <a:rPr lang="en-US" sz="2000" baseline="-25000" dirty="0">
                <a:solidFill>
                  <a:srgbClr val="000080"/>
                </a:solidFill>
                <a:latin typeface="Times" charset="0"/>
              </a:rPr>
              <a:t>3</a:t>
            </a:r>
          </a:p>
        </p:txBody>
      </p:sp>
      <p:sp>
        <p:nvSpPr>
          <p:cNvPr id="17" name="Rectangle 108"/>
          <p:cNvSpPr>
            <a:spLocks noChangeArrowheads="1"/>
          </p:cNvSpPr>
          <p:nvPr/>
        </p:nvSpPr>
        <p:spPr bwMode="auto">
          <a:xfrm>
            <a:off x="1804008" y="5455481"/>
            <a:ext cx="476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000" dirty="0" smtClean="0">
                <a:latin typeface="Times" charset="0"/>
              </a:rPr>
              <a:t>b</a:t>
            </a:r>
            <a:r>
              <a:rPr lang="en-US" sz="2000" baseline="-25000" dirty="0" smtClean="0">
                <a:latin typeface="Times" charset="0"/>
              </a:rPr>
              <a:t>0</a:t>
            </a:r>
            <a:endParaRPr lang="en-US" sz="2000" dirty="0">
              <a:latin typeface="Times" charset="0"/>
            </a:endParaRPr>
          </a:p>
        </p:txBody>
      </p:sp>
      <p:cxnSp>
        <p:nvCxnSpPr>
          <p:cNvPr id="18" name="AutoShape 118"/>
          <p:cNvCxnSpPr>
            <a:cxnSpLocks noChangeShapeType="1"/>
          </p:cNvCxnSpPr>
          <p:nvPr/>
        </p:nvCxnSpPr>
        <p:spPr bwMode="auto">
          <a:xfrm>
            <a:off x="2111026" y="5689165"/>
            <a:ext cx="610313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more from fewer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Optimize a finite-state controller</a:t>
            </a:r>
          </a:p>
          <a:p>
            <a:pPr lvl="1"/>
            <a:r>
              <a:rPr lang="en-US" sz="1800" dirty="0" smtClean="0"/>
              <a:t>Use trajectories to create a controller</a:t>
            </a:r>
          </a:p>
          <a:p>
            <a:pPr lvl="1"/>
            <a:r>
              <a:rPr lang="en-US" sz="1800" dirty="0" smtClean="0"/>
              <a:t>Ensures a valid DEC-POMDP policy</a:t>
            </a:r>
          </a:p>
          <a:p>
            <a:pPr lvl="1"/>
            <a:r>
              <a:rPr lang="en-US" sz="1800" dirty="0" smtClean="0"/>
              <a:t>Allows solution to be more compact</a:t>
            </a:r>
          </a:p>
          <a:p>
            <a:pPr lvl="1"/>
            <a:r>
              <a:rPr lang="en-US" sz="1800" dirty="0" smtClean="0"/>
              <a:t>Choose actions and adjust resulting transitions (permitting possibilities that were not sampled)</a:t>
            </a:r>
          </a:p>
          <a:p>
            <a:pPr lvl="1"/>
            <a:r>
              <a:rPr lang="en-US" sz="1800" dirty="0" smtClean="0"/>
              <a:t>Optimize in the context of the other agents</a:t>
            </a:r>
          </a:p>
          <a:p>
            <a:r>
              <a:rPr lang="en-US" sz="2200" dirty="0" smtClean="0"/>
              <a:t>Trajectories create an initial controller which is then optimized to produce a high-valued policy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3" name="Oval 129"/>
          <p:cNvSpPr>
            <a:spLocks noChangeArrowheads="1"/>
          </p:cNvSpPr>
          <p:nvPr/>
        </p:nvSpPr>
        <p:spPr bwMode="auto">
          <a:xfrm>
            <a:off x="6795203" y="5006919"/>
            <a:ext cx="391400" cy="346034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130"/>
          <p:cNvSpPr>
            <a:spLocks noChangeArrowheads="1"/>
          </p:cNvSpPr>
          <p:nvPr/>
        </p:nvSpPr>
        <p:spPr bwMode="auto">
          <a:xfrm>
            <a:off x="6808162" y="4911797"/>
            <a:ext cx="4484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200" dirty="0">
                <a:solidFill>
                  <a:srgbClr val="800000"/>
                </a:solidFill>
                <a:latin typeface="Times" charset="0"/>
              </a:rPr>
              <a:t>a</a:t>
            </a:r>
            <a:r>
              <a:rPr lang="en-US" sz="2200" baseline="-25000" dirty="0">
                <a:solidFill>
                  <a:srgbClr val="800000"/>
                </a:solidFill>
                <a:latin typeface="Times" charset="0"/>
              </a:rPr>
              <a:t>1</a:t>
            </a:r>
          </a:p>
        </p:txBody>
      </p:sp>
      <p:cxnSp>
        <p:nvCxnSpPr>
          <p:cNvPr id="65" name="AutoShape 131"/>
          <p:cNvCxnSpPr>
            <a:cxnSpLocks noChangeShapeType="1"/>
            <a:stCxn id="63" idx="6"/>
            <a:endCxn id="68" idx="1"/>
          </p:cNvCxnSpPr>
          <p:nvPr/>
        </p:nvCxnSpPr>
        <p:spPr bwMode="auto">
          <a:xfrm flipV="1">
            <a:off x="7186603" y="5030132"/>
            <a:ext cx="280504" cy="14980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sp>
        <p:nvSpPr>
          <p:cNvPr id="66" name="Rectangle 132"/>
          <p:cNvSpPr>
            <a:spLocks noChangeArrowheads="1"/>
          </p:cNvSpPr>
          <p:nvPr/>
        </p:nvSpPr>
        <p:spPr bwMode="auto">
          <a:xfrm>
            <a:off x="7043002" y="4678261"/>
            <a:ext cx="4484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200" dirty="0">
                <a:solidFill>
                  <a:srgbClr val="000080"/>
                </a:solidFill>
                <a:latin typeface="Times" charset="0"/>
              </a:rPr>
              <a:t>o</a:t>
            </a:r>
            <a:r>
              <a:rPr lang="en-US" sz="2200" baseline="-25000" dirty="0">
                <a:solidFill>
                  <a:srgbClr val="000080"/>
                </a:solidFill>
                <a:latin typeface="Times" charset="0"/>
              </a:rPr>
              <a:t>1</a:t>
            </a:r>
          </a:p>
        </p:txBody>
      </p:sp>
      <p:sp>
        <p:nvSpPr>
          <p:cNvPr id="67" name="Rectangle 133"/>
          <p:cNvSpPr>
            <a:spLocks noChangeArrowheads="1"/>
          </p:cNvSpPr>
          <p:nvPr/>
        </p:nvSpPr>
        <p:spPr bwMode="auto">
          <a:xfrm>
            <a:off x="7356122" y="5309663"/>
            <a:ext cx="66532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200" dirty="0">
                <a:solidFill>
                  <a:srgbClr val="000080"/>
                </a:solidFill>
                <a:latin typeface="Times" charset="0"/>
              </a:rPr>
              <a:t>o</a:t>
            </a:r>
            <a:r>
              <a:rPr lang="en-US" sz="2200" baseline="-25000" dirty="0">
                <a:solidFill>
                  <a:srgbClr val="000080"/>
                </a:solidFill>
                <a:latin typeface="Times" charset="0"/>
              </a:rPr>
              <a:t>2-4</a:t>
            </a:r>
          </a:p>
        </p:txBody>
      </p:sp>
      <p:sp>
        <p:nvSpPr>
          <p:cNvPr id="68" name="Rectangle 134"/>
          <p:cNvSpPr>
            <a:spLocks noChangeArrowheads="1"/>
          </p:cNvSpPr>
          <p:nvPr/>
        </p:nvSpPr>
        <p:spPr bwMode="auto">
          <a:xfrm>
            <a:off x="7467107" y="4799299"/>
            <a:ext cx="345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>
                <a:latin typeface="Times" charset="0"/>
              </a:rPr>
              <a:t>g</a:t>
            </a:r>
          </a:p>
        </p:txBody>
      </p:sp>
      <p:cxnSp>
        <p:nvCxnSpPr>
          <p:cNvPr id="69" name="AutoShape 135"/>
          <p:cNvCxnSpPr>
            <a:cxnSpLocks noChangeShapeType="1"/>
            <a:stCxn id="63" idx="6"/>
            <a:endCxn id="63" idx="4"/>
          </p:cNvCxnSpPr>
          <p:nvPr/>
        </p:nvCxnSpPr>
        <p:spPr bwMode="auto">
          <a:xfrm flipH="1">
            <a:off x="6990903" y="5179937"/>
            <a:ext cx="195700" cy="173017"/>
          </a:xfrm>
          <a:prstGeom prst="curvedConnector4">
            <a:avLst>
              <a:gd name="adj1" fmla="val -120000"/>
              <a:gd name="adj2" fmla="val 22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0" name="Oval 5"/>
          <p:cNvSpPr>
            <a:spLocks noChangeArrowheads="1"/>
          </p:cNvSpPr>
          <p:nvPr/>
        </p:nvSpPr>
        <p:spPr bwMode="auto">
          <a:xfrm>
            <a:off x="935319" y="4977635"/>
            <a:ext cx="391400" cy="29351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6"/>
          <p:cNvSpPr>
            <a:spLocks noChangeArrowheads="1"/>
          </p:cNvSpPr>
          <p:nvPr/>
        </p:nvSpPr>
        <p:spPr bwMode="auto">
          <a:xfrm>
            <a:off x="1639839" y="4684116"/>
            <a:ext cx="391400" cy="2935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Oval 7"/>
          <p:cNvSpPr>
            <a:spLocks noChangeArrowheads="1"/>
          </p:cNvSpPr>
          <p:nvPr/>
        </p:nvSpPr>
        <p:spPr bwMode="auto">
          <a:xfrm>
            <a:off x="2344360" y="4742820"/>
            <a:ext cx="391400" cy="29351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8"/>
          <p:cNvSpPr>
            <a:spLocks noChangeArrowheads="1"/>
          </p:cNvSpPr>
          <p:nvPr/>
        </p:nvSpPr>
        <p:spPr bwMode="auto">
          <a:xfrm>
            <a:off x="2344360" y="5153746"/>
            <a:ext cx="391400" cy="29351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9"/>
          <p:cNvSpPr>
            <a:spLocks noChangeArrowheads="1"/>
          </p:cNvSpPr>
          <p:nvPr/>
        </p:nvSpPr>
        <p:spPr bwMode="auto">
          <a:xfrm>
            <a:off x="2344360" y="5564671"/>
            <a:ext cx="391400" cy="29351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Oval 10"/>
          <p:cNvSpPr>
            <a:spLocks noChangeArrowheads="1"/>
          </p:cNvSpPr>
          <p:nvPr/>
        </p:nvSpPr>
        <p:spPr bwMode="auto">
          <a:xfrm>
            <a:off x="3831680" y="4742820"/>
            <a:ext cx="391400" cy="29351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Oval 11"/>
          <p:cNvSpPr>
            <a:spLocks noChangeArrowheads="1"/>
          </p:cNvSpPr>
          <p:nvPr/>
        </p:nvSpPr>
        <p:spPr bwMode="auto">
          <a:xfrm>
            <a:off x="3831680" y="5153746"/>
            <a:ext cx="391400" cy="29351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12"/>
          <p:cNvSpPr>
            <a:spLocks noChangeArrowheads="1"/>
          </p:cNvSpPr>
          <p:nvPr/>
        </p:nvSpPr>
        <p:spPr bwMode="auto">
          <a:xfrm>
            <a:off x="1639839" y="5294390"/>
            <a:ext cx="448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dirty="0">
                <a:solidFill>
                  <a:srgbClr val="800000"/>
                </a:solidFill>
                <a:latin typeface="Times" charset="0"/>
              </a:rPr>
              <a:t>a</a:t>
            </a:r>
            <a:r>
              <a:rPr lang="en-US" baseline="-25000" dirty="0">
                <a:solidFill>
                  <a:srgbClr val="800000"/>
                </a:solidFill>
                <a:latin typeface="Times" charset="0"/>
              </a:rPr>
              <a:t>4</a:t>
            </a:r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5319000" y="4684117"/>
            <a:ext cx="345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imes" charset="0"/>
              </a:rPr>
              <a:t>g</a:t>
            </a:r>
          </a:p>
        </p:txBody>
      </p:sp>
      <p:sp>
        <p:nvSpPr>
          <p:cNvPr id="79" name="Rectangle 16"/>
          <p:cNvSpPr>
            <a:spLocks noChangeArrowheads="1"/>
          </p:cNvSpPr>
          <p:nvPr/>
        </p:nvSpPr>
        <p:spPr bwMode="auto">
          <a:xfrm>
            <a:off x="1639839" y="5329857"/>
            <a:ext cx="391400" cy="2935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17"/>
          <p:cNvSpPr>
            <a:spLocks noChangeArrowheads="1"/>
          </p:cNvSpPr>
          <p:nvPr/>
        </p:nvSpPr>
        <p:spPr bwMode="auto">
          <a:xfrm>
            <a:off x="3048880" y="5623375"/>
            <a:ext cx="391400" cy="2935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18"/>
          <p:cNvSpPr>
            <a:spLocks noChangeArrowheads="1"/>
          </p:cNvSpPr>
          <p:nvPr/>
        </p:nvSpPr>
        <p:spPr bwMode="auto">
          <a:xfrm>
            <a:off x="3048880" y="5153746"/>
            <a:ext cx="391400" cy="2935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19"/>
          <p:cNvSpPr>
            <a:spLocks noChangeArrowheads="1"/>
          </p:cNvSpPr>
          <p:nvPr/>
        </p:nvSpPr>
        <p:spPr bwMode="auto">
          <a:xfrm>
            <a:off x="3048880" y="4684116"/>
            <a:ext cx="391400" cy="2935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20"/>
          <p:cNvSpPr>
            <a:spLocks noChangeArrowheads="1"/>
          </p:cNvSpPr>
          <p:nvPr/>
        </p:nvSpPr>
        <p:spPr bwMode="auto">
          <a:xfrm>
            <a:off x="4536200" y="5153746"/>
            <a:ext cx="391400" cy="2935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21"/>
          <p:cNvSpPr>
            <a:spLocks noChangeArrowheads="1"/>
          </p:cNvSpPr>
          <p:nvPr/>
        </p:nvSpPr>
        <p:spPr bwMode="auto">
          <a:xfrm>
            <a:off x="4536200" y="4742820"/>
            <a:ext cx="391400" cy="2935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5" name="AutoShape 22"/>
          <p:cNvCxnSpPr>
            <a:cxnSpLocks noChangeShapeType="1"/>
            <a:stCxn id="70" idx="7"/>
            <a:endCxn id="71" idx="1"/>
          </p:cNvCxnSpPr>
          <p:nvPr/>
        </p:nvCxnSpPr>
        <p:spPr bwMode="auto">
          <a:xfrm flipV="1">
            <a:off x="1269641" y="4830876"/>
            <a:ext cx="370199" cy="18956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cxnSp>
        <p:nvCxnSpPr>
          <p:cNvPr id="86" name="AutoShape 23"/>
          <p:cNvCxnSpPr>
            <a:cxnSpLocks noChangeShapeType="1"/>
            <a:stCxn id="70" idx="5"/>
            <a:endCxn id="79" idx="1"/>
          </p:cNvCxnSpPr>
          <p:nvPr/>
        </p:nvCxnSpPr>
        <p:spPr bwMode="auto">
          <a:xfrm>
            <a:off x="1269641" y="5228348"/>
            <a:ext cx="370199" cy="24826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cxnSp>
        <p:nvCxnSpPr>
          <p:cNvPr id="87" name="AutoShape 24"/>
          <p:cNvCxnSpPr>
            <a:cxnSpLocks noChangeShapeType="1"/>
            <a:stCxn id="82" idx="3"/>
            <a:endCxn id="75" idx="2"/>
          </p:cNvCxnSpPr>
          <p:nvPr/>
        </p:nvCxnSpPr>
        <p:spPr bwMode="auto">
          <a:xfrm>
            <a:off x="3440280" y="4830876"/>
            <a:ext cx="391400" cy="5870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cxnSp>
        <p:nvCxnSpPr>
          <p:cNvPr id="88" name="AutoShape 25"/>
          <p:cNvCxnSpPr>
            <a:cxnSpLocks noChangeShapeType="1"/>
            <a:stCxn id="71" idx="3"/>
            <a:endCxn id="92" idx="1"/>
          </p:cNvCxnSpPr>
          <p:nvPr/>
        </p:nvCxnSpPr>
        <p:spPr bwMode="auto">
          <a:xfrm flipV="1">
            <a:off x="2031239" y="4516560"/>
            <a:ext cx="313121" cy="31431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cxnSp>
        <p:nvCxnSpPr>
          <p:cNvPr id="89" name="AutoShape 26"/>
          <p:cNvCxnSpPr>
            <a:cxnSpLocks noChangeShapeType="1"/>
            <a:stCxn id="71" idx="3"/>
            <a:endCxn id="72" idx="2"/>
          </p:cNvCxnSpPr>
          <p:nvPr/>
        </p:nvCxnSpPr>
        <p:spPr bwMode="auto">
          <a:xfrm>
            <a:off x="2031239" y="4830876"/>
            <a:ext cx="313120" cy="5870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cxnSp>
        <p:nvCxnSpPr>
          <p:cNvPr id="90" name="AutoShape 27"/>
          <p:cNvCxnSpPr>
            <a:cxnSpLocks noChangeShapeType="1"/>
            <a:stCxn id="79" idx="3"/>
            <a:endCxn id="73" idx="2"/>
          </p:cNvCxnSpPr>
          <p:nvPr/>
        </p:nvCxnSpPr>
        <p:spPr bwMode="auto">
          <a:xfrm flipV="1">
            <a:off x="2031239" y="5300505"/>
            <a:ext cx="313120" cy="17611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cxnSp>
        <p:nvCxnSpPr>
          <p:cNvPr id="91" name="AutoShape 28"/>
          <p:cNvCxnSpPr>
            <a:cxnSpLocks noChangeShapeType="1"/>
            <a:stCxn id="79" idx="3"/>
            <a:endCxn id="74" idx="2"/>
          </p:cNvCxnSpPr>
          <p:nvPr/>
        </p:nvCxnSpPr>
        <p:spPr bwMode="auto">
          <a:xfrm>
            <a:off x="2031239" y="5476616"/>
            <a:ext cx="313120" cy="23481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sp>
        <p:nvSpPr>
          <p:cNvPr id="92" name="Rectangle 29"/>
          <p:cNvSpPr>
            <a:spLocks noChangeArrowheads="1"/>
          </p:cNvSpPr>
          <p:nvPr/>
        </p:nvSpPr>
        <p:spPr bwMode="auto">
          <a:xfrm>
            <a:off x="2344360" y="4331894"/>
            <a:ext cx="345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imes" charset="0"/>
              </a:rPr>
              <a:t>g</a:t>
            </a:r>
          </a:p>
        </p:txBody>
      </p:sp>
      <p:cxnSp>
        <p:nvCxnSpPr>
          <p:cNvPr id="93" name="AutoShape 30"/>
          <p:cNvCxnSpPr>
            <a:cxnSpLocks noChangeShapeType="1"/>
            <a:stCxn id="81" idx="3"/>
            <a:endCxn id="76" idx="2"/>
          </p:cNvCxnSpPr>
          <p:nvPr/>
        </p:nvCxnSpPr>
        <p:spPr bwMode="auto">
          <a:xfrm>
            <a:off x="3440280" y="5300505"/>
            <a:ext cx="3914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cxnSp>
        <p:nvCxnSpPr>
          <p:cNvPr id="94" name="AutoShape 31"/>
          <p:cNvCxnSpPr>
            <a:cxnSpLocks noChangeShapeType="1"/>
            <a:stCxn id="80" idx="3"/>
            <a:endCxn id="98" idx="1"/>
          </p:cNvCxnSpPr>
          <p:nvPr/>
        </p:nvCxnSpPr>
        <p:spPr bwMode="auto">
          <a:xfrm>
            <a:off x="3440280" y="5770134"/>
            <a:ext cx="391400" cy="3790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cxnSp>
        <p:nvCxnSpPr>
          <p:cNvPr id="95" name="AutoShape 32"/>
          <p:cNvCxnSpPr>
            <a:cxnSpLocks noChangeShapeType="1"/>
            <a:stCxn id="72" idx="6"/>
            <a:endCxn id="82" idx="1"/>
          </p:cNvCxnSpPr>
          <p:nvPr/>
        </p:nvCxnSpPr>
        <p:spPr bwMode="auto">
          <a:xfrm flipV="1">
            <a:off x="2735760" y="4830876"/>
            <a:ext cx="313120" cy="5870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cxnSp>
        <p:nvCxnSpPr>
          <p:cNvPr id="96" name="AutoShape 33"/>
          <p:cNvCxnSpPr>
            <a:cxnSpLocks noChangeShapeType="1"/>
            <a:stCxn id="73" idx="6"/>
            <a:endCxn id="81" idx="1"/>
          </p:cNvCxnSpPr>
          <p:nvPr/>
        </p:nvCxnSpPr>
        <p:spPr bwMode="auto">
          <a:xfrm>
            <a:off x="2735760" y="5300505"/>
            <a:ext cx="31312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cxnSp>
        <p:nvCxnSpPr>
          <p:cNvPr id="97" name="AutoShape 34"/>
          <p:cNvCxnSpPr>
            <a:cxnSpLocks noChangeShapeType="1"/>
            <a:stCxn id="74" idx="6"/>
            <a:endCxn id="80" idx="1"/>
          </p:cNvCxnSpPr>
          <p:nvPr/>
        </p:nvCxnSpPr>
        <p:spPr bwMode="auto">
          <a:xfrm>
            <a:off x="2735760" y="5711431"/>
            <a:ext cx="313120" cy="58704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sp>
        <p:nvSpPr>
          <p:cNvPr id="98" name="Rectangle 35"/>
          <p:cNvSpPr>
            <a:spLocks noChangeArrowheads="1"/>
          </p:cNvSpPr>
          <p:nvPr/>
        </p:nvSpPr>
        <p:spPr bwMode="auto">
          <a:xfrm>
            <a:off x="3831680" y="5623375"/>
            <a:ext cx="345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dirty="0" err="1">
                <a:latin typeface="Times" charset="0"/>
              </a:rPr>
              <a:t>g</a:t>
            </a:r>
            <a:endParaRPr lang="en-US" dirty="0">
              <a:latin typeface="Times" charset="0"/>
            </a:endParaRPr>
          </a:p>
        </p:txBody>
      </p:sp>
      <p:sp>
        <p:nvSpPr>
          <p:cNvPr id="99" name="Rectangle 36"/>
          <p:cNvSpPr>
            <a:spLocks noChangeArrowheads="1"/>
          </p:cNvSpPr>
          <p:nvPr/>
        </p:nvSpPr>
        <p:spPr bwMode="auto">
          <a:xfrm>
            <a:off x="5319000" y="5153744"/>
            <a:ext cx="345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latin typeface="Times" charset="0"/>
              </a:rPr>
              <a:t>g</a:t>
            </a:r>
          </a:p>
        </p:txBody>
      </p:sp>
      <p:cxnSp>
        <p:nvCxnSpPr>
          <p:cNvPr id="100" name="AutoShape 37"/>
          <p:cNvCxnSpPr>
            <a:cxnSpLocks noChangeShapeType="1"/>
            <a:stCxn id="82" idx="3"/>
            <a:endCxn id="104" idx="1"/>
          </p:cNvCxnSpPr>
          <p:nvPr/>
        </p:nvCxnSpPr>
        <p:spPr bwMode="auto">
          <a:xfrm flipV="1">
            <a:off x="3440280" y="4516559"/>
            <a:ext cx="391400" cy="31431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cxnSp>
        <p:nvCxnSpPr>
          <p:cNvPr id="101" name="AutoShape 38"/>
          <p:cNvCxnSpPr>
            <a:cxnSpLocks noChangeShapeType="1"/>
            <a:stCxn id="84" idx="3"/>
            <a:endCxn id="78" idx="1"/>
          </p:cNvCxnSpPr>
          <p:nvPr/>
        </p:nvCxnSpPr>
        <p:spPr bwMode="auto">
          <a:xfrm flipV="1">
            <a:off x="4927600" y="4868783"/>
            <a:ext cx="391400" cy="2079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cxnSp>
        <p:nvCxnSpPr>
          <p:cNvPr id="102" name="AutoShape 39"/>
          <p:cNvCxnSpPr>
            <a:cxnSpLocks noChangeShapeType="1"/>
            <a:stCxn id="75" idx="6"/>
            <a:endCxn id="84" idx="1"/>
          </p:cNvCxnSpPr>
          <p:nvPr/>
        </p:nvCxnSpPr>
        <p:spPr bwMode="auto">
          <a:xfrm>
            <a:off x="4223080" y="4889579"/>
            <a:ext cx="31312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cxnSp>
        <p:nvCxnSpPr>
          <p:cNvPr id="103" name="AutoShape 40"/>
          <p:cNvCxnSpPr>
            <a:cxnSpLocks noChangeShapeType="1"/>
            <a:stCxn id="76" idx="6"/>
            <a:endCxn id="83" idx="1"/>
          </p:cNvCxnSpPr>
          <p:nvPr/>
        </p:nvCxnSpPr>
        <p:spPr bwMode="auto">
          <a:xfrm>
            <a:off x="4223080" y="5300505"/>
            <a:ext cx="31312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sp>
        <p:nvSpPr>
          <p:cNvPr id="104" name="Rectangle 41"/>
          <p:cNvSpPr>
            <a:spLocks noChangeArrowheads="1"/>
          </p:cNvSpPr>
          <p:nvPr/>
        </p:nvSpPr>
        <p:spPr bwMode="auto">
          <a:xfrm>
            <a:off x="3831680" y="4331893"/>
            <a:ext cx="345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dirty="0" err="1">
                <a:latin typeface="Times" charset="0"/>
              </a:rPr>
              <a:t>g</a:t>
            </a:r>
            <a:endParaRPr lang="en-US" dirty="0">
              <a:latin typeface="Times" charset="0"/>
            </a:endParaRPr>
          </a:p>
        </p:txBody>
      </p:sp>
      <p:cxnSp>
        <p:nvCxnSpPr>
          <p:cNvPr id="105" name="AutoShape 42"/>
          <p:cNvCxnSpPr>
            <a:cxnSpLocks noChangeShapeType="1"/>
            <a:stCxn id="83" idx="3"/>
            <a:endCxn id="99" idx="1"/>
          </p:cNvCxnSpPr>
          <p:nvPr/>
        </p:nvCxnSpPr>
        <p:spPr bwMode="auto">
          <a:xfrm>
            <a:off x="4927600" y="5300505"/>
            <a:ext cx="391400" cy="3790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</p:cxnSp>
      <p:sp>
        <p:nvSpPr>
          <p:cNvPr id="106" name="Rectangle 43"/>
          <p:cNvSpPr>
            <a:spLocks noChangeArrowheads="1"/>
          </p:cNvSpPr>
          <p:nvPr/>
        </p:nvSpPr>
        <p:spPr bwMode="auto">
          <a:xfrm>
            <a:off x="4536200" y="5118277"/>
            <a:ext cx="448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800000"/>
                </a:solidFill>
                <a:latin typeface="Times" charset="0"/>
              </a:rPr>
              <a:t>a</a:t>
            </a:r>
            <a:r>
              <a:rPr lang="en-US" baseline="-25000">
                <a:solidFill>
                  <a:srgbClr val="800000"/>
                </a:solidFill>
                <a:latin typeface="Times" charset="0"/>
              </a:rPr>
              <a:t>3</a:t>
            </a:r>
          </a:p>
        </p:txBody>
      </p:sp>
      <p:sp>
        <p:nvSpPr>
          <p:cNvPr id="107" name="Rectangle 44"/>
          <p:cNvSpPr>
            <a:spLocks noChangeArrowheads="1"/>
          </p:cNvSpPr>
          <p:nvPr/>
        </p:nvSpPr>
        <p:spPr bwMode="auto">
          <a:xfrm>
            <a:off x="1639839" y="4625412"/>
            <a:ext cx="448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dirty="0">
                <a:solidFill>
                  <a:srgbClr val="800000"/>
                </a:solidFill>
                <a:latin typeface="Times" charset="0"/>
              </a:rPr>
              <a:t>a</a:t>
            </a:r>
            <a:r>
              <a:rPr lang="en-US" baseline="-25000" dirty="0">
                <a:solidFill>
                  <a:srgbClr val="800000"/>
                </a:solidFill>
                <a:latin typeface="Times" charset="0"/>
              </a:rPr>
              <a:t>1</a:t>
            </a:r>
          </a:p>
        </p:txBody>
      </p:sp>
      <p:sp>
        <p:nvSpPr>
          <p:cNvPr id="108" name="Rectangle 45"/>
          <p:cNvSpPr>
            <a:spLocks noChangeArrowheads="1"/>
          </p:cNvSpPr>
          <p:nvPr/>
        </p:nvSpPr>
        <p:spPr bwMode="auto">
          <a:xfrm>
            <a:off x="3048880" y="5095040"/>
            <a:ext cx="448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800000"/>
                </a:solidFill>
                <a:latin typeface="Times" charset="0"/>
              </a:rPr>
              <a:t>a</a:t>
            </a:r>
            <a:r>
              <a:rPr lang="en-US" baseline="-25000">
                <a:solidFill>
                  <a:srgbClr val="800000"/>
                </a:solidFill>
                <a:latin typeface="Times" charset="0"/>
              </a:rPr>
              <a:t>1</a:t>
            </a:r>
          </a:p>
        </p:txBody>
      </p:sp>
      <p:sp>
        <p:nvSpPr>
          <p:cNvPr id="109" name="Rectangle 46"/>
          <p:cNvSpPr>
            <a:spLocks noChangeArrowheads="1"/>
          </p:cNvSpPr>
          <p:nvPr/>
        </p:nvSpPr>
        <p:spPr bwMode="auto">
          <a:xfrm>
            <a:off x="4557401" y="4684116"/>
            <a:ext cx="448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800000"/>
                </a:solidFill>
                <a:latin typeface="Times" charset="0"/>
              </a:rPr>
              <a:t>a</a:t>
            </a:r>
            <a:r>
              <a:rPr lang="en-US" baseline="-25000">
                <a:solidFill>
                  <a:srgbClr val="800000"/>
                </a:solidFill>
                <a:latin typeface="Times" charset="0"/>
              </a:rPr>
              <a:t>1</a:t>
            </a:r>
          </a:p>
        </p:txBody>
      </p:sp>
      <p:sp>
        <p:nvSpPr>
          <p:cNvPr id="110" name="Rectangle 47"/>
          <p:cNvSpPr>
            <a:spLocks noChangeArrowheads="1"/>
          </p:cNvSpPr>
          <p:nvPr/>
        </p:nvSpPr>
        <p:spPr bwMode="auto">
          <a:xfrm>
            <a:off x="3048880" y="4625412"/>
            <a:ext cx="448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800000"/>
                </a:solidFill>
                <a:latin typeface="Times" charset="0"/>
              </a:rPr>
              <a:t>a</a:t>
            </a:r>
            <a:r>
              <a:rPr lang="en-US" baseline="-25000">
                <a:solidFill>
                  <a:srgbClr val="800000"/>
                </a:solidFill>
                <a:latin typeface="Times" charset="0"/>
              </a:rPr>
              <a:t>1</a:t>
            </a:r>
          </a:p>
        </p:txBody>
      </p:sp>
      <p:sp>
        <p:nvSpPr>
          <p:cNvPr id="111" name="Rectangle 48"/>
          <p:cNvSpPr>
            <a:spLocks noChangeArrowheads="1"/>
          </p:cNvSpPr>
          <p:nvPr/>
        </p:nvSpPr>
        <p:spPr bwMode="auto">
          <a:xfrm>
            <a:off x="3048880" y="5564670"/>
            <a:ext cx="448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800000"/>
                </a:solidFill>
                <a:latin typeface="Times" charset="0"/>
              </a:rPr>
              <a:t>a</a:t>
            </a:r>
            <a:r>
              <a:rPr lang="en-US" baseline="-25000">
                <a:solidFill>
                  <a:srgbClr val="800000"/>
                </a:solidFill>
                <a:latin typeface="Times" charset="0"/>
              </a:rPr>
              <a:t>1</a:t>
            </a:r>
          </a:p>
        </p:txBody>
      </p:sp>
      <p:sp>
        <p:nvSpPr>
          <p:cNvPr id="112" name="Rectangle 49"/>
          <p:cNvSpPr>
            <a:spLocks noChangeArrowheads="1"/>
          </p:cNvSpPr>
          <p:nvPr/>
        </p:nvSpPr>
        <p:spPr bwMode="auto">
          <a:xfrm>
            <a:off x="1985576" y="5013100"/>
            <a:ext cx="448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000080"/>
                </a:solidFill>
                <a:latin typeface="Times" charset="0"/>
              </a:rPr>
              <a:t>o</a:t>
            </a:r>
            <a:r>
              <a:rPr lang="en-US" baseline="-25000">
                <a:solidFill>
                  <a:srgbClr val="000080"/>
                </a:solidFill>
                <a:latin typeface="Times" charset="0"/>
              </a:rPr>
              <a:t>4</a:t>
            </a:r>
          </a:p>
        </p:txBody>
      </p:sp>
      <p:sp>
        <p:nvSpPr>
          <p:cNvPr id="113" name="Rectangle 50"/>
          <p:cNvSpPr>
            <a:spLocks noChangeArrowheads="1"/>
          </p:cNvSpPr>
          <p:nvPr/>
        </p:nvSpPr>
        <p:spPr bwMode="auto">
          <a:xfrm>
            <a:off x="3440280" y="5470499"/>
            <a:ext cx="448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dirty="0">
                <a:solidFill>
                  <a:srgbClr val="000080"/>
                </a:solidFill>
                <a:latin typeface="Times" charset="0"/>
              </a:rPr>
              <a:t>o</a:t>
            </a:r>
            <a:r>
              <a:rPr lang="en-US" baseline="-25000" dirty="0">
                <a:solidFill>
                  <a:srgbClr val="000080"/>
                </a:solidFill>
                <a:latin typeface="Times" charset="0"/>
              </a:rPr>
              <a:t>1</a:t>
            </a:r>
          </a:p>
        </p:txBody>
      </p:sp>
      <p:sp>
        <p:nvSpPr>
          <p:cNvPr id="114" name="Rectangle 51"/>
          <p:cNvSpPr>
            <a:spLocks noChangeArrowheads="1"/>
          </p:cNvSpPr>
          <p:nvPr/>
        </p:nvSpPr>
        <p:spPr bwMode="auto">
          <a:xfrm>
            <a:off x="4927600" y="4531241"/>
            <a:ext cx="448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000080"/>
                </a:solidFill>
                <a:latin typeface="Times" charset="0"/>
              </a:rPr>
              <a:t>o</a:t>
            </a:r>
            <a:r>
              <a:rPr lang="en-US" baseline="-25000">
                <a:solidFill>
                  <a:srgbClr val="000080"/>
                </a:solidFill>
                <a:latin typeface="Times" charset="0"/>
              </a:rPr>
              <a:t>1</a:t>
            </a:r>
          </a:p>
        </p:txBody>
      </p:sp>
      <p:sp>
        <p:nvSpPr>
          <p:cNvPr id="115" name="Rectangle 52"/>
          <p:cNvSpPr>
            <a:spLocks noChangeArrowheads="1"/>
          </p:cNvSpPr>
          <p:nvPr/>
        </p:nvSpPr>
        <p:spPr bwMode="auto">
          <a:xfrm>
            <a:off x="3362000" y="4331893"/>
            <a:ext cx="448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000080"/>
                </a:solidFill>
                <a:latin typeface="Times" charset="0"/>
              </a:rPr>
              <a:t>o</a:t>
            </a:r>
            <a:r>
              <a:rPr lang="en-US" baseline="-25000">
                <a:solidFill>
                  <a:srgbClr val="000080"/>
                </a:solidFill>
                <a:latin typeface="Times" charset="0"/>
              </a:rPr>
              <a:t>1</a:t>
            </a:r>
          </a:p>
        </p:txBody>
      </p:sp>
      <p:sp>
        <p:nvSpPr>
          <p:cNvPr id="116" name="Rectangle 53"/>
          <p:cNvSpPr>
            <a:spLocks noChangeArrowheads="1"/>
          </p:cNvSpPr>
          <p:nvPr/>
        </p:nvSpPr>
        <p:spPr bwMode="auto">
          <a:xfrm>
            <a:off x="1874679" y="4390597"/>
            <a:ext cx="448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000080"/>
                </a:solidFill>
                <a:latin typeface="Times" charset="0"/>
              </a:rPr>
              <a:t>o</a:t>
            </a:r>
            <a:r>
              <a:rPr lang="en-US" baseline="-25000">
                <a:solidFill>
                  <a:srgbClr val="000080"/>
                </a:solidFill>
                <a:latin typeface="Times" charset="0"/>
              </a:rPr>
              <a:t>1</a:t>
            </a:r>
          </a:p>
        </p:txBody>
      </p:sp>
      <p:sp>
        <p:nvSpPr>
          <p:cNvPr id="117" name="Rectangle 54"/>
          <p:cNvSpPr>
            <a:spLocks noChangeArrowheads="1"/>
          </p:cNvSpPr>
          <p:nvPr/>
        </p:nvSpPr>
        <p:spPr bwMode="auto">
          <a:xfrm>
            <a:off x="4927600" y="4977634"/>
            <a:ext cx="448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000080"/>
                </a:solidFill>
                <a:latin typeface="Times" charset="0"/>
              </a:rPr>
              <a:t>o</a:t>
            </a:r>
            <a:r>
              <a:rPr lang="en-US" baseline="-25000">
                <a:solidFill>
                  <a:srgbClr val="000080"/>
                </a:solidFill>
                <a:latin typeface="Times" charset="0"/>
              </a:rPr>
              <a:t>1</a:t>
            </a:r>
          </a:p>
        </p:txBody>
      </p:sp>
      <p:sp>
        <p:nvSpPr>
          <p:cNvPr id="118" name="Rectangle 55"/>
          <p:cNvSpPr>
            <a:spLocks noChangeArrowheads="1"/>
          </p:cNvSpPr>
          <p:nvPr/>
        </p:nvSpPr>
        <p:spPr bwMode="auto">
          <a:xfrm>
            <a:off x="3383201" y="4977634"/>
            <a:ext cx="448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dirty="0">
                <a:solidFill>
                  <a:srgbClr val="000080"/>
                </a:solidFill>
                <a:latin typeface="Times" charset="0"/>
              </a:rPr>
              <a:t>o</a:t>
            </a:r>
            <a:r>
              <a:rPr lang="en-US" baseline="-25000" dirty="0">
                <a:solidFill>
                  <a:srgbClr val="000080"/>
                </a:solidFill>
                <a:latin typeface="Times" charset="0"/>
              </a:rPr>
              <a:t>2</a:t>
            </a:r>
          </a:p>
        </p:txBody>
      </p:sp>
      <p:sp>
        <p:nvSpPr>
          <p:cNvPr id="119" name="Rectangle 56"/>
          <p:cNvSpPr>
            <a:spLocks noChangeArrowheads="1"/>
          </p:cNvSpPr>
          <p:nvPr/>
        </p:nvSpPr>
        <p:spPr bwMode="auto">
          <a:xfrm>
            <a:off x="1974161" y="5587907"/>
            <a:ext cx="448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dirty="0">
                <a:solidFill>
                  <a:srgbClr val="000080"/>
                </a:solidFill>
                <a:latin typeface="Times" charset="0"/>
              </a:rPr>
              <a:t>o</a:t>
            </a:r>
            <a:r>
              <a:rPr lang="en-US" baseline="-25000" dirty="0">
                <a:solidFill>
                  <a:srgbClr val="000080"/>
                </a:solidFill>
                <a:latin typeface="Times" charset="0"/>
              </a:rPr>
              <a:t>3</a:t>
            </a:r>
          </a:p>
        </p:txBody>
      </p:sp>
      <p:sp>
        <p:nvSpPr>
          <p:cNvPr id="120" name="Rectangle 57"/>
          <p:cNvSpPr>
            <a:spLocks noChangeArrowheads="1"/>
          </p:cNvSpPr>
          <p:nvPr/>
        </p:nvSpPr>
        <p:spPr bwMode="auto">
          <a:xfrm>
            <a:off x="1952959" y="4801523"/>
            <a:ext cx="448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dirty="0">
                <a:solidFill>
                  <a:srgbClr val="000080"/>
                </a:solidFill>
                <a:latin typeface="Times" charset="0"/>
              </a:rPr>
              <a:t>o</a:t>
            </a:r>
            <a:r>
              <a:rPr lang="en-US" baseline="-25000" dirty="0">
                <a:solidFill>
                  <a:srgbClr val="000080"/>
                </a:solidFill>
                <a:latin typeface="Times" charset="0"/>
              </a:rPr>
              <a:t>3</a:t>
            </a:r>
          </a:p>
        </p:txBody>
      </p:sp>
      <p:sp>
        <p:nvSpPr>
          <p:cNvPr id="121" name="Rectangle 58"/>
          <p:cNvSpPr>
            <a:spLocks noChangeArrowheads="1"/>
          </p:cNvSpPr>
          <p:nvPr/>
        </p:nvSpPr>
        <p:spPr bwMode="auto">
          <a:xfrm>
            <a:off x="3383201" y="4766055"/>
            <a:ext cx="448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>
                <a:solidFill>
                  <a:srgbClr val="000080"/>
                </a:solidFill>
                <a:latin typeface="Times" charset="0"/>
              </a:rPr>
              <a:t>o</a:t>
            </a:r>
            <a:r>
              <a:rPr lang="en-US" baseline="-25000">
                <a:solidFill>
                  <a:srgbClr val="000080"/>
                </a:solidFill>
                <a:latin typeface="Times" charset="0"/>
              </a:rPr>
              <a:t>3</a:t>
            </a:r>
          </a:p>
        </p:txBody>
      </p:sp>
      <p:sp>
        <p:nvSpPr>
          <p:cNvPr id="122" name="Rectangle 141"/>
          <p:cNvSpPr>
            <a:spLocks noChangeArrowheads="1"/>
          </p:cNvSpPr>
          <p:nvPr/>
        </p:nvSpPr>
        <p:spPr bwMode="auto">
          <a:xfrm>
            <a:off x="980895" y="4951718"/>
            <a:ext cx="3196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 smtClean="0">
                <a:latin typeface="Times" charset="0"/>
              </a:rPr>
              <a:t>0</a:t>
            </a:r>
            <a:endParaRPr lang="en-US" sz="1600" dirty="0">
              <a:latin typeface="Times" charset="0"/>
            </a:endParaRPr>
          </a:p>
        </p:txBody>
      </p:sp>
      <p:sp>
        <p:nvSpPr>
          <p:cNvPr id="123" name="Rectangle 142"/>
          <p:cNvSpPr>
            <a:spLocks noChangeArrowheads="1"/>
          </p:cNvSpPr>
          <p:nvPr/>
        </p:nvSpPr>
        <p:spPr bwMode="auto">
          <a:xfrm>
            <a:off x="2389935" y="5551712"/>
            <a:ext cx="3196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>
                <a:latin typeface="Times" charset="0"/>
              </a:rPr>
              <a:t>5</a:t>
            </a:r>
          </a:p>
        </p:txBody>
      </p:sp>
      <p:sp>
        <p:nvSpPr>
          <p:cNvPr id="124" name="Rectangle 143"/>
          <p:cNvSpPr>
            <a:spLocks noChangeArrowheads="1"/>
          </p:cNvSpPr>
          <p:nvPr/>
        </p:nvSpPr>
        <p:spPr bwMode="auto">
          <a:xfrm>
            <a:off x="3864297" y="5127828"/>
            <a:ext cx="3196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>
                <a:latin typeface="Times" charset="0"/>
              </a:rPr>
              <a:t>4</a:t>
            </a:r>
          </a:p>
        </p:txBody>
      </p:sp>
      <p:sp>
        <p:nvSpPr>
          <p:cNvPr id="125" name="Rectangle 144"/>
          <p:cNvSpPr>
            <a:spLocks noChangeArrowheads="1"/>
          </p:cNvSpPr>
          <p:nvPr/>
        </p:nvSpPr>
        <p:spPr bwMode="auto">
          <a:xfrm>
            <a:off x="2389935" y="5127828"/>
            <a:ext cx="3196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>
                <a:latin typeface="Times" charset="0"/>
              </a:rPr>
              <a:t>3</a:t>
            </a:r>
          </a:p>
        </p:txBody>
      </p:sp>
      <p:sp>
        <p:nvSpPr>
          <p:cNvPr id="126" name="Rectangle 145"/>
          <p:cNvSpPr>
            <a:spLocks noChangeArrowheads="1"/>
          </p:cNvSpPr>
          <p:nvPr/>
        </p:nvSpPr>
        <p:spPr bwMode="auto">
          <a:xfrm>
            <a:off x="3864297" y="4730589"/>
            <a:ext cx="3196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>
                <a:latin typeface="Times" charset="0"/>
              </a:rPr>
              <a:t>2</a:t>
            </a:r>
          </a:p>
        </p:txBody>
      </p:sp>
      <p:sp>
        <p:nvSpPr>
          <p:cNvPr id="127" name="Rectangle 146"/>
          <p:cNvSpPr>
            <a:spLocks noChangeArrowheads="1"/>
          </p:cNvSpPr>
          <p:nvPr/>
        </p:nvSpPr>
        <p:spPr bwMode="auto">
          <a:xfrm>
            <a:off x="2389935" y="4704673"/>
            <a:ext cx="3196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1600" dirty="0">
                <a:latin typeface="Times" charset="0"/>
              </a:rPr>
              <a:t>1</a:t>
            </a:r>
          </a:p>
        </p:txBody>
      </p:sp>
      <p:sp>
        <p:nvSpPr>
          <p:cNvPr id="129" name="Right Arrow 128"/>
          <p:cNvSpPr/>
          <p:nvPr/>
        </p:nvSpPr>
        <p:spPr bwMode="auto">
          <a:xfrm>
            <a:off x="5664737" y="4994744"/>
            <a:ext cx="918296" cy="343666"/>
          </a:xfrm>
          <a:prstGeom prst="rightArrow">
            <a:avLst/>
          </a:prstGeom>
          <a:solidFill>
            <a:srgbClr val="8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</a:t>
            </a:r>
            <a:r>
              <a:rPr lang="en-US" sz="1800" dirty="0" smtClean="0">
                <a:solidFill>
                  <a:srgbClr val="008000"/>
                </a:solidFill>
              </a:rPr>
              <a:t>AAMAS 09 and unpublished</a:t>
            </a:r>
            <a:endParaRPr lang="en-US" sz="1800" dirty="0"/>
          </a:p>
        </p:txBody>
      </p:sp>
      <p:pic>
        <p:nvPicPr>
          <p:cNvPr id="8" name="Picture 7" descr="DECResul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987090" y="1302154"/>
            <a:ext cx="3902599" cy="4606676"/>
          </a:xfrm>
          <a:prstGeom prst="rect">
            <a:avLst/>
          </a:prstGeom>
        </p:spPr>
      </p:pic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304799" y="1537532"/>
            <a:ext cx="4438093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50" tIns="50923" rIns="101850" bIns="50923" numCol="1" anchor="t" anchorCtr="0" compatLnSpc="1">
            <a:prstTxWarp prst="textNoShape">
              <a:avLst/>
            </a:prstTxWarp>
          </a:bodyPr>
          <a:lstStyle/>
          <a:p>
            <a:pPr marL="381000" lvl="0" indent="-381000" defTabSz="10191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charset="2"/>
              <a:buChar char="§"/>
            </a:pP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built controllers </a:t>
            </a:r>
            <a:r>
              <a:rPr lang="en-US" sz="2200" dirty="0" smtClean="0"/>
              <a:t>from a small number of the highest-valued trajectories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indent="-381000" defTabSz="10191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charset="2"/>
              <a:buChar char="§"/>
            </a:pPr>
            <a:r>
              <a:rPr lang="en-US" sz="2200" dirty="0" smtClean="0"/>
              <a:t>Our sample-based approach (</a:t>
            </a:r>
            <a:r>
              <a:rPr lang="en-US" sz="2200" i="1" dirty="0" smtClean="0"/>
              <a:t>goal-directed</a:t>
            </a:r>
            <a:r>
              <a:rPr lang="en-US" sz="2200" dirty="0" smtClean="0"/>
              <a:t>) provides a very high-quality solution very quickly in each problem</a:t>
            </a:r>
          </a:p>
          <a:p>
            <a:pPr marL="381000" indent="-381000" defTabSz="10191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charset="2"/>
              <a:buChar char="§"/>
            </a:pPr>
            <a:r>
              <a:rPr lang="en-US" sz="2200" dirty="0" smtClean="0"/>
              <a:t>Heuristic policy iteration and optimizing a Mealy controller also perform very well</a:t>
            </a:r>
          </a:p>
          <a:p>
            <a:pPr marL="381000" indent="-381000" defTabSz="10191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</a:pPr>
            <a:endParaRPr lang="en-US" sz="2400" dirty="0" smtClean="0"/>
          </a:p>
          <a:p>
            <a:pPr marL="381000" marR="0" lvl="0" indent="-381000" algn="l" defTabSz="101917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Agent situated in a world, receiving information and choosing actions</a:t>
            </a:r>
          </a:p>
          <a:p>
            <a:r>
              <a:rPr lang="en-US" dirty="0" smtClean="0"/>
              <a:t>What happens when we don’t know the exact state of the world?</a:t>
            </a:r>
          </a:p>
          <a:p>
            <a:r>
              <a:rPr lang="en-US" dirty="0" smtClean="0"/>
              <a:t>Uncertain or imperfect information</a:t>
            </a:r>
          </a:p>
          <a:p>
            <a:r>
              <a:rPr lang="en-US" dirty="0" smtClean="0"/>
              <a:t>This occurs due to</a:t>
            </a:r>
          </a:p>
          <a:p>
            <a:pPr lvl="1"/>
            <a:r>
              <a:rPr lang="en-US" dirty="0" smtClean="0"/>
              <a:t>Noisy sensors (some states look the same or can be incorrect)</a:t>
            </a:r>
          </a:p>
          <a:p>
            <a:pPr lvl="1"/>
            <a:r>
              <a:rPr lang="en-US" dirty="0" smtClean="0"/>
              <a:t>Unobservable states (may only receive an indirect signal)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19768"/>
            <a:ext cx="8153400" cy="4495800"/>
          </a:xfrm>
        </p:spPr>
        <p:txBody>
          <a:bodyPr/>
          <a:lstStyle/>
          <a:p>
            <a:r>
              <a:rPr lang="en-US" sz="2200" dirty="0" smtClean="0"/>
              <a:t>Optimal dynamic programming for DEC-POMDPs</a:t>
            </a:r>
          </a:p>
          <a:p>
            <a:pPr lvl="1"/>
            <a:r>
              <a:rPr lang="en-US" sz="1900" dirty="0" smtClean="0"/>
              <a:t>Policy iteration: </a:t>
            </a:r>
            <a:r>
              <a:rPr lang="en-US" sz="1900" dirty="0" err="1" smtClean="0"/>
              <a:t>ε</a:t>
            </a:r>
            <a:r>
              <a:rPr lang="en-US" sz="1900" dirty="0" smtClean="0"/>
              <a:t>-optimal solution with finite-state controllers (infinite-horizon)</a:t>
            </a:r>
          </a:p>
          <a:p>
            <a:pPr lvl="1"/>
            <a:r>
              <a:rPr lang="en-US" sz="1900" dirty="0" smtClean="0"/>
              <a:t>Incremental policy generation: a more scalable DP</a:t>
            </a:r>
          </a:p>
          <a:p>
            <a:pPr lvl="1"/>
            <a:r>
              <a:rPr lang="en-US" sz="1900" dirty="0" smtClean="0"/>
              <a:t>When problem terminates can use DP for optimal solution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Scaling up in single and multiagent environments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Heuristic PI: better scalability by sampling state space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Optimizing finite-state controllers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Can represent an optimal fixed-size solution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Approximate approaches perform well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Mealy controllers: more efficient and provide structure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Goal-based problems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Take advantage of structure present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Sample-based approach that approaches optimality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4200"/>
              </a:spcAft>
            </a:pPr>
            <a:r>
              <a:rPr lang="en-US" sz="2600" dirty="0" smtClean="0"/>
              <a:t>Lessons learned</a:t>
            </a:r>
          </a:p>
          <a:p>
            <a:pPr lvl="1">
              <a:lnSpc>
                <a:spcPct val="90000"/>
              </a:lnSpc>
              <a:spcAft>
                <a:spcPts val="4200"/>
              </a:spcAft>
            </a:pPr>
            <a:r>
              <a:rPr lang="en-US" sz="2200" dirty="0" smtClean="0"/>
              <a:t>Studying optimal approaches improves both optimal and approximate methods</a:t>
            </a:r>
          </a:p>
          <a:p>
            <a:pPr lvl="1">
              <a:lnSpc>
                <a:spcPct val="90000"/>
              </a:lnSpc>
              <a:spcAft>
                <a:spcPts val="4200"/>
              </a:spcAft>
            </a:pPr>
            <a:r>
              <a:rPr lang="en-US" sz="2200" dirty="0" smtClean="0"/>
              <a:t>Showed memory-bounded techniques, sampling and utilizing domain structure can all be used to provide scalable algorithms from POMDPs and DEC-POMDPs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-level Reinforcement Learning in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Strategy (Video) Games </a:t>
            </a:r>
            <a:r>
              <a:rPr lang="en-US" sz="1600" dirty="0" smtClean="0">
                <a:solidFill>
                  <a:srgbClr val="008000"/>
                </a:solidFill>
              </a:rPr>
              <a:t>AAMAS 10</a:t>
            </a:r>
          </a:p>
          <a:p>
            <a:pPr lvl="1"/>
            <a:r>
              <a:rPr lang="en-US" dirty="0" smtClean="0"/>
              <a:t>Allowed the game AI to switch between high-level strategies in a leading strategy game (Civilization IV)</a:t>
            </a:r>
          </a:p>
          <a:p>
            <a:pPr lvl="1"/>
            <a:r>
              <a:rPr lang="en-US" dirty="0" smtClean="0"/>
              <a:t>Improved play after a small number of trials (50+)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Solving Identical Payoff Bayesian Games with Heuristic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 </a:t>
            </a:r>
            <a:r>
              <a:rPr lang="en-US" sz="1600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AAMAS 10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Developed new solver for Bayesian Games with identical payoffs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Uses the BG structure to more efficiently find solutions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ackling 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major roadblocks to decision-making in large uncertain 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domains</a:t>
            </a:r>
          </a:p>
          <a:p>
            <a:pPr lvl="1"/>
            <a:r>
              <a:rPr lang="en-US" sz="1800" dirty="0" smtClean="0"/>
              <a:t>How can decision theory </a:t>
            </a:r>
            <a:r>
              <a:rPr lang="en-US" sz="1800" dirty="0"/>
              <a:t>be</a:t>
            </a:r>
            <a:r>
              <a:rPr lang="en-US" sz="1800" dirty="0" smtClean="0"/>
              <a:t> used in </a:t>
            </a:r>
            <a:r>
              <a:rPr lang="en-US" sz="1800" dirty="0"/>
              <a:t>scenarios that involve </a:t>
            </a:r>
            <a:r>
              <a:rPr lang="en-US" sz="1800" dirty="0" smtClean="0"/>
              <a:t>a very </a:t>
            </a:r>
            <a:r>
              <a:rPr lang="en-US" sz="1800" dirty="0"/>
              <a:t>large number of </a:t>
            </a:r>
            <a:r>
              <a:rPr lang="en-US" sz="1800" dirty="0" smtClean="0"/>
              <a:t>agents?</a:t>
            </a:r>
          </a:p>
          <a:p>
            <a:pPr lvl="1"/>
            <a:r>
              <a:rPr lang="en-US" sz="1800" dirty="0" smtClean="0"/>
              <a:t>Can we develop </a:t>
            </a:r>
            <a:r>
              <a:rPr lang="en-US" sz="1800" dirty="0"/>
              <a:t>efficient learning algorithms for partially observable </a:t>
            </a:r>
            <a:r>
              <a:rPr lang="en-US" sz="1800" dirty="0" smtClean="0"/>
              <a:t>systems?</a:t>
            </a:r>
          </a:p>
          <a:p>
            <a:pPr lvl="1"/>
            <a:r>
              <a:rPr lang="en-US" sz="1800" dirty="0" smtClean="0"/>
              <a:t>How can we mix </a:t>
            </a:r>
            <a:r>
              <a:rPr lang="en-US" sz="1800" dirty="0"/>
              <a:t>cooperative and competitive multiagent </a:t>
            </a:r>
            <a:r>
              <a:rPr lang="en-US" sz="1800" dirty="0" smtClean="0"/>
              <a:t>models? (e.g. soccer with opponent)</a:t>
            </a:r>
          </a:p>
          <a:p>
            <a:pPr lvl="1"/>
            <a:r>
              <a:rPr lang="en-US" sz="1800" dirty="0" smtClean="0"/>
              <a:t>How can we extend </a:t>
            </a:r>
            <a:r>
              <a:rPr lang="en-US" sz="1800" dirty="0"/>
              <a:t>and</a:t>
            </a:r>
            <a:r>
              <a:rPr lang="en-US" sz="1800" dirty="0" smtClean="0"/>
              <a:t> further scale </a:t>
            </a:r>
            <a:r>
              <a:rPr lang="en-US" sz="1800" dirty="0"/>
              <a:t>up single and multiagent methods so they are able to solve realistic </a:t>
            </a:r>
            <a:r>
              <a:rPr lang="en-US" sz="1800" dirty="0" smtClean="0"/>
              <a:t>systems?</a:t>
            </a:r>
          </a:p>
          <a:p>
            <a:r>
              <a:rPr lang="en-US" sz="2200" dirty="0" smtClean="0"/>
              <a:t>Applications: </a:t>
            </a:r>
            <a:r>
              <a:rPr lang="en-US" sz="2000" dirty="0" smtClean="0"/>
              <a:t>Robotics, medical informatics, green computing, sensor networks, </a:t>
            </a:r>
            <a:r>
              <a:rPr lang="en-US" sz="2000" dirty="0" err="1" smtClean="0"/>
              <a:t>e</a:t>
            </a:r>
            <a:r>
              <a:rPr lang="en-US" sz="2000" dirty="0" smtClean="0"/>
              <a:t>-commerce</a:t>
            </a:r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371600"/>
            <a:ext cx="8430933" cy="4495800"/>
          </a:xfrm>
        </p:spPr>
        <p:txBody>
          <a:bodyPr/>
          <a:lstStyle/>
          <a:p>
            <a:r>
              <a:rPr lang="en-US" sz="1600" dirty="0" smtClean="0"/>
              <a:t>C. Amato, D. S. Bernstein and S. Zilberstein. Optimizing Memory-Bounded Controllers for Decentralized POMDPs. UAI-07</a:t>
            </a:r>
          </a:p>
          <a:p>
            <a:r>
              <a:rPr lang="en-US" sz="1600" dirty="0" smtClean="0"/>
              <a:t>C. Amato, D. S. Bernstein and S. Zilberstein. Solving POMDPs Using </a:t>
            </a:r>
            <a:r>
              <a:rPr lang="en-US" sz="1600" dirty="0" err="1" smtClean="0"/>
              <a:t>Quadratically</a:t>
            </a:r>
            <a:r>
              <a:rPr lang="en-US" sz="1600" dirty="0" smtClean="0"/>
              <a:t> Constrained Linear Programs. IJCAI-07</a:t>
            </a:r>
          </a:p>
          <a:p>
            <a:r>
              <a:rPr lang="en-US" sz="1600" dirty="0" smtClean="0"/>
              <a:t>C. Amato, D. S. Bernstein and S. Zilberstein. Optimizing Fixed-Size Stochastic Controllers for POMDPs and Decentralized POMDPs. JAAMAS 2009</a:t>
            </a:r>
          </a:p>
          <a:p>
            <a:r>
              <a:rPr lang="en-US" sz="1600" dirty="0" smtClean="0"/>
              <a:t>D. S. Bernstein, C. Amato, E. A. Hansen and S. Zilberstein. Policy Iteration for Decentralized Control of Markov Decision Processes. JAIR 2009</a:t>
            </a:r>
          </a:p>
          <a:p>
            <a:r>
              <a:rPr lang="en-US" sz="1600" dirty="0" smtClean="0"/>
              <a:t>C. Amato, J. S. </a:t>
            </a:r>
            <a:r>
              <a:rPr lang="en-US" sz="1600" dirty="0" err="1" smtClean="0"/>
              <a:t>Dibangoye</a:t>
            </a:r>
            <a:r>
              <a:rPr lang="en-US" sz="1600" dirty="0" smtClean="0"/>
              <a:t> and S. Zilberstein. Incremental Policy Generation for Finite-Horizon DEC-POMDPs. ICAPS-09</a:t>
            </a:r>
          </a:p>
          <a:p>
            <a:r>
              <a:rPr lang="en-US" sz="1600" dirty="0" smtClean="0"/>
              <a:t>C. Amato and S. Zilberstein. Achieving Goals in Decentralized POMDPs. AAMAS-09</a:t>
            </a:r>
          </a:p>
          <a:p>
            <a:r>
              <a:rPr lang="en-US" sz="1600" dirty="0" smtClean="0"/>
              <a:t>C. Amato and G. </a:t>
            </a:r>
            <a:r>
              <a:rPr lang="en-US" sz="1600" dirty="0" err="1" smtClean="0"/>
              <a:t>Shani</a:t>
            </a:r>
            <a:r>
              <a:rPr lang="en-US" sz="1600" dirty="0" smtClean="0"/>
              <a:t>. High-level Reinforcement Learning in Strategy Games. AAMAS-10</a:t>
            </a:r>
          </a:p>
          <a:p>
            <a:r>
              <a:rPr lang="en-US" sz="1600" dirty="0" smtClean="0"/>
              <a:t>F. </a:t>
            </a:r>
            <a:r>
              <a:rPr lang="en-US" sz="1600" dirty="0" err="1" smtClean="0"/>
              <a:t>Oliehoek</a:t>
            </a:r>
            <a:r>
              <a:rPr lang="en-US" sz="1600" dirty="0" smtClean="0"/>
              <a:t>, M. </a:t>
            </a:r>
            <a:r>
              <a:rPr lang="en-US" sz="1600" dirty="0" err="1" smtClean="0"/>
              <a:t>Spaan</a:t>
            </a:r>
            <a:r>
              <a:rPr lang="en-US" sz="1600" dirty="0" smtClean="0"/>
              <a:t>, J. </a:t>
            </a:r>
            <a:r>
              <a:rPr lang="en-US" sz="1600" dirty="0" err="1" smtClean="0"/>
              <a:t>Dibangoye</a:t>
            </a:r>
            <a:r>
              <a:rPr lang="en-US" sz="1600" dirty="0" smtClean="0"/>
              <a:t> and C. Amato. Solving Identical Payoff Bayesian Games with Heuristic Search. AAMAS-10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single agent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 smtClean="0"/>
              <a:t>Robot navigation (autonomous vehicles)</a:t>
            </a:r>
          </a:p>
          <a:p>
            <a:r>
              <a:rPr lang="en-US" sz="2100" dirty="0" smtClean="0"/>
              <a:t>Inventory management (e.g. decide what to order based on uncertain supply and demand) </a:t>
            </a:r>
          </a:p>
          <a:p>
            <a:r>
              <a:rPr lang="en-US" sz="2100" dirty="0" smtClean="0"/>
              <a:t>Green computing (e.g. moving jobs or powering off systems given uncertain usage)</a:t>
            </a:r>
          </a:p>
          <a:p>
            <a:r>
              <a:rPr lang="en-US" sz="2100" dirty="0" smtClean="0"/>
              <a:t>Medical informatics (e.g. diagnosis and treatment or hospital efficiency)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41219" y="5337823"/>
            <a:ext cx="254528" cy="3165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41219" y="5337823"/>
            <a:ext cx="339854" cy="39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59333" y="5337823"/>
            <a:ext cx="423733" cy="39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46651" y="5337823"/>
            <a:ext cx="425178" cy="39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race12.jpg"/>
          <p:cNvPicPr>
            <a:picLocks noChangeAspect="1"/>
          </p:cNvPicPr>
          <p:nvPr/>
        </p:nvPicPr>
        <p:blipFill>
          <a:blip r:embed="rId2"/>
          <a:srcRect l="12967" t="12680" b="13547"/>
          <a:stretch>
            <a:fillRect/>
          </a:stretch>
        </p:blipFill>
        <p:spPr>
          <a:xfrm>
            <a:off x="2657931" y="3895822"/>
            <a:ext cx="3783949" cy="2138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agent: partially observable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14304" cy="4495800"/>
          </a:xfrm>
        </p:spPr>
        <p:txBody>
          <a:bodyPr/>
          <a:lstStyle/>
          <a:p>
            <a:r>
              <a:rPr lang="en-US" sz="2200" dirty="0" smtClean="0"/>
              <a:t>Partially observable Markov decision process (POMDP)</a:t>
            </a:r>
          </a:p>
          <a:p>
            <a:r>
              <a:rPr lang="en-US" sz="2200" dirty="0" smtClean="0"/>
              <a:t>Extension of fully observable MDP</a:t>
            </a:r>
          </a:p>
          <a:p>
            <a:r>
              <a:rPr lang="en-US" sz="2200" dirty="0" smtClean="0"/>
              <a:t>Agent interacts with partially observable environment</a:t>
            </a:r>
          </a:p>
          <a:p>
            <a:pPr lvl="1"/>
            <a:r>
              <a:rPr lang="en-US" sz="1800" dirty="0"/>
              <a:t>Sequential </a:t>
            </a:r>
            <a:r>
              <a:rPr lang="en-US" sz="1800" dirty="0" smtClean="0"/>
              <a:t>decision-making </a:t>
            </a:r>
            <a:r>
              <a:rPr lang="en-US" sz="1800" dirty="0"/>
              <a:t>under uncertainty </a:t>
            </a:r>
          </a:p>
          <a:p>
            <a:pPr lvl="1"/>
            <a:r>
              <a:rPr lang="en-US" sz="1800" dirty="0"/>
              <a:t>At each stage, the agent takes a</a:t>
            </a:r>
            <a:r>
              <a:rPr lang="en-US" sz="1800" dirty="0" smtClean="0"/>
              <a:t> stochastic </a:t>
            </a:r>
            <a:r>
              <a:rPr lang="en-US" sz="1800" dirty="0"/>
              <a:t>action and receives:</a:t>
            </a:r>
          </a:p>
          <a:p>
            <a:pPr lvl="2"/>
            <a:r>
              <a:rPr lang="en-US" sz="1800" dirty="0" smtClean="0"/>
              <a:t>An observation based on the state of the system</a:t>
            </a:r>
          </a:p>
          <a:p>
            <a:pPr lvl="2"/>
            <a:r>
              <a:rPr lang="en-US" sz="1800" dirty="0" smtClean="0"/>
              <a:t>An immediate reward</a:t>
            </a:r>
          </a:p>
        </p:txBody>
      </p:sp>
      <p:pic>
        <p:nvPicPr>
          <p:cNvPr id="10" name="Picture 4" descr="LunarRove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148" y="4507162"/>
            <a:ext cx="1245465" cy="1026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 rot="51659">
            <a:off x="3808558" y="4294184"/>
            <a:ext cx="430068" cy="639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9978" tIns="49989" rIns="99978" bIns="49989">
            <a:prstTxWarp prst="textNoShape">
              <a:avLst/>
            </a:prstTxWarp>
            <a:spAutoFit/>
          </a:bodyPr>
          <a:lstStyle/>
          <a:p>
            <a:pPr defTabSz="1000085"/>
            <a:r>
              <a:rPr kumimoji="1" lang="en-US" sz="3500" b="1" dirty="0">
                <a:solidFill>
                  <a:schemeClr val="accent2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a</a:t>
            </a:r>
            <a:endParaRPr kumimoji="1" lang="en-US" sz="2600" dirty="0">
              <a:solidFill>
                <a:schemeClr val="accent2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 rot="21591223">
            <a:off x="3700171" y="5095751"/>
            <a:ext cx="938068" cy="639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99978" tIns="49989" rIns="99978" bIns="49989">
            <a:prstTxWarp prst="textNoShape">
              <a:avLst/>
            </a:prstTxWarp>
            <a:spAutoFit/>
          </a:bodyPr>
          <a:lstStyle/>
          <a:p>
            <a:pPr defTabSz="1000085"/>
            <a:r>
              <a:rPr kumimoji="1" lang="en-US" sz="3500" b="1" dirty="0" err="1">
                <a:solidFill>
                  <a:srgbClr val="339933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o</a:t>
            </a:r>
            <a:r>
              <a:rPr kumimoji="1" lang="en-US" sz="3500" b="1" dirty="0" err="1" smtClean="0">
                <a:solidFill>
                  <a:srgbClr val="339933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,</a:t>
            </a:r>
            <a:r>
              <a:rPr kumimoji="1" lang="en-US" sz="3500" b="1" dirty="0" err="1">
                <a:solidFill>
                  <a:srgbClr val="339933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r</a:t>
            </a:r>
            <a:r>
              <a:rPr kumimoji="1" lang="en-US" sz="3500" b="1" dirty="0">
                <a:solidFill>
                  <a:srgbClr val="339933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charset="0"/>
              </a:rPr>
              <a:t> </a:t>
            </a:r>
            <a:endParaRPr kumimoji="1" lang="en-US" sz="2600" dirty="0">
              <a:solidFill>
                <a:srgbClr val="339933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 rot="27310" flipH="1">
            <a:off x="2625148" y="4752292"/>
            <a:ext cx="3131705" cy="326371"/>
          </a:xfrm>
          <a:prstGeom prst="leftArrow">
            <a:avLst>
              <a:gd name="adj1" fmla="val 50000"/>
              <a:gd name="adj2" fmla="val 232833"/>
            </a:avLst>
          </a:prstGeom>
          <a:solidFill>
            <a:schemeClr val="accent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 rot="39858" flipV="1">
            <a:off x="2540001" y="5078662"/>
            <a:ext cx="3133148" cy="326372"/>
          </a:xfrm>
          <a:prstGeom prst="leftArrow">
            <a:avLst>
              <a:gd name="adj1" fmla="val 50000"/>
              <a:gd name="adj2" fmla="val 232940"/>
            </a:avLst>
          </a:prstGeom>
          <a:solidFill>
            <a:srgbClr val="3399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5842001" y="4587005"/>
            <a:ext cx="2117148" cy="1060356"/>
          </a:xfrm>
          <a:prstGeom prst="roundRect">
            <a:avLst>
              <a:gd name="adj" fmla="val 16667"/>
            </a:avLst>
          </a:prstGeom>
          <a:solidFill>
            <a:srgbClr val="C80000"/>
          </a:solidFill>
          <a:ln w="12700" cap="sq">
            <a:solidFill>
              <a:schemeClr val="hlink"/>
            </a:solidFill>
            <a:round/>
            <a:headEnd type="none" w="sm" len="sm"/>
            <a:tailEnd type="none" w="sm" len="sm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lIns="99978" tIns="49989" rIns="99978" bIns="49989" anchor="ctr">
            <a:prstTxWarp prst="textNoShape">
              <a:avLst/>
            </a:prstTxWarp>
          </a:bodyPr>
          <a:lstStyle/>
          <a:p>
            <a:pPr defTabSz="1000085"/>
            <a:r>
              <a:rPr kumimoji="1" lang="en-US" sz="2600" dirty="0" smtClean="0">
                <a:solidFill>
                  <a:schemeClr val="bg1"/>
                </a:solidFill>
                <a:latin typeface="Times New Roman" charset="0"/>
              </a:rPr>
              <a:t>Environment</a:t>
            </a:r>
            <a:endParaRPr kumimoji="1" lang="en-US" sz="26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POMDP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POMDP can be defined with the following </a:t>
            </a:r>
            <a:r>
              <a:rPr lang="en-US" dirty="0" err="1" smtClean="0"/>
              <a:t>tuple</a:t>
            </a:r>
            <a:r>
              <a:rPr lang="en-US" dirty="0" smtClean="0"/>
              <a:t>: M = &lt;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P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dirty="0" smtClean="0"/>
              <a:t>, </a:t>
            </a:r>
            <a:r>
              <a:rPr lang="en-US" i="1" dirty="0" err="1" smtClean="0"/>
              <a:t>Ω</a:t>
            </a:r>
            <a:r>
              <a:rPr lang="en-US" dirty="0" smtClean="0"/>
              <a:t>, </a:t>
            </a:r>
            <a:r>
              <a:rPr lang="en-US" i="1" dirty="0" smtClean="0"/>
              <a:t>O</a:t>
            </a:r>
            <a:r>
              <a:rPr lang="en-US" dirty="0" smtClean="0"/>
              <a:t>&gt;</a:t>
            </a:r>
          </a:p>
          <a:p>
            <a:pPr lvl="1"/>
            <a:r>
              <a:rPr lang="en-US" i="1" dirty="0" smtClean="0"/>
              <a:t>S</a:t>
            </a:r>
            <a:r>
              <a:rPr lang="en-US" dirty="0" smtClean="0"/>
              <a:t>, a finite set of states with designated initial state distribution b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lvl="1"/>
            <a:r>
              <a:rPr lang="en-US" i="1" dirty="0" smtClean="0"/>
              <a:t>A</a:t>
            </a:r>
            <a:r>
              <a:rPr lang="en-US" dirty="0" smtClean="0"/>
              <a:t>, a finite set of actions </a:t>
            </a:r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, the state transition model: </a:t>
            </a:r>
            <a:r>
              <a:rPr lang="en-US" i="1" dirty="0" err="1" smtClean="0"/>
              <a:t>P</a:t>
            </a:r>
            <a:r>
              <a:rPr lang="en-US" dirty="0" err="1" smtClean="0"/>
              <a:t>(</a:t>
            </a:r>
            <a:r>
              <a:rPr lang="en-US" i="1" dirty="0" err="1" smtClean="0"/>
              <a:t>s</a:t>
            </a:r>
            <a:r>
              <a:rPr lang="en-US" i="1" dirty="0" smtClean="0"/>
              <a:t>'</a:t>
            </a:r>
            <a:r>
              <a:rPr lang="en-US" dirty="0" smtClean="0"/>
              <a:t>| </a:t>
            </a:r>
            <a:r>
              <a:rPr lang="en-US" i="1" dirty="0" err="1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) </a:t>
            </a:r>
          </a:p>
          <a:p>
            <a:pPr lvl="1"/>
            <a:r>
              <a:rPr lang="en-US" i="1" dirty="0" smtClean="0"/>
              <a:t>R</a:t>
            </a:r>
            <a:r>
              <a:rPr lang="en-US" dirty="0" smtClean="0"/>
              <a:t>, the reward model: </a:t>
            </a:r>
            <a:r>
              <a:rPr lang="en-US" i="1" dirty="0" err="1" smtClean="0"/>
              <a:t>R</a:t>
            </a:r>
            <a:r>
              <a:rPr lang="en-US" dirty="0" err="1" smtClean="0"/>
              <a:t>(</a:t>
            </a:r>
            <a:r>
              <a:rPr lang="en-US" i="1" dirty="0" err="1" smtClean="0"/>
              <a:t>s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)</a:t>
            </a:r>
          </a:p>
          <a:p>
            <a:pPr lvl="1"/>
            <a:r>
              <a:rPr lang="en-US" i="1" dirty="0" err="1" smtClean="0">
                <a:solidFill>
                  <a:srgbClr val="3333CC"/>
                </a:solidFill>
              </a:rPr>
              <a:t>Ω</a:t>
            </a:r>
            <a:r>
              <a:rPr lang="en-US" dirty="0" smtClean="0">
                <a:solidFill>
                  <a:srgbClr val="3333CC"/>
                </a:solidFill>
              </a:rPr>
              <a:t>, a finite set of observations</a:t>
            </a:r>
          </a:p>
          <a:p>
            <a:pPr lvl="1"/>
            <a:r>
              <a:rPr lang="en-US" i="1" dirty="0" smtClean="0">
                <a:solidFill>
                  <a:srgbClr val="3333CC"/>
                </a:solidFill>
              </a:rPr>
              <a:t>O</a:t>
            </a:r>
            <a:r>
              <a:rPr lang="en-US" dirty="0" smtClean="0">
                <a:solidFill>
                  <a:srgbClr val="3333CC"/>
                </a:solidFill>
              </a:rPr>
              <a:t>, the observation model: </a:t>
            </a:r>
            <a:r>
              <a:rPr lang="en-US" i="1" dirty="0" err="1" smtClean="0">
                <a:solidFill>
                  <a:srgbClr val="3333CC"/>
                </a:solidFill>
              </a:rPr>
              <a:t>O</a:t>
            </a:r>
            <a:r>
              <a:rPr lang="en-US" dirty="0" err="1" smtClean="0">
                <a:solidFill>
                  <a:srgbClr val="3333CC"/>
                </a:solidFill>
              </a:rPr>
              <a:t>(</a:t>
            </a:r>
            <a:r>
              <a:rPr lang="en-US" i="1" dirty="0" err="1" smtClean="0">
                <a:solidFill>
                  <a:srgbClr val="3333CC"/>
                </a:solidFill>
              </a:rPr>
              <a:t>o</a:t>
            </a:r>
            <a:r>
              <a:rPr lang="en-US" dirty="0" smtClean="0">
                <a:solidFill>
                  <a:srgbClr val="3333CC"/>
                </a:solidFill>
              </a:rPr>
              <a:t>| </a:t>
            </a:r>
            <a:r>
              <a:rPr lang="en-US" i="1" dirty="0" err="1" smtClean="0">
                <a:solidFill>
                  <a:srgbClr val="3333CC"/>
                </a:solidFill>
              </a:rPr>
              <a:t>s</a:t>
            </a:r>
            <a:r>
              <a:rPr lang="en-US" i="1" dirty="0" smtClean="0">
                <a:solidFill>
                  <a:srgbClr val="3333CC"/>
                </a:solidFill>
              </a:rPr>
              <a:t>'</a:t>
            </a:r>
            <a:r>
              <a:rPr lang="en-US" dirty="0" smtClean="0">
                <a:solidFill>
                  <a:srgbClr val="3333CC"/>
                </a:solidFill>
              </a:rPr>
              <a:t>, </a:t>
            </a:r>
            <a:r>
              <a:rPr lang="en-US" i="1" dirty="0" smtClean="0">
                <a:solidFill>
                  <a:srgbClr val="3333CC"/>
                </a:solidFill>
              </a:rPr>
              <a:t>a</a:t>
            </a:r>
            <a:r>
              <a:rPr lang="en-US" dirty="0" smtClean="0">
                <a:solidFill>
                  <a:srgbClr val="3333CC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9247" y="5498068"/>
            <a:ext cx="6590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smtClean="0">
                <a:solidFill>
                  <a:schemeClr val="accent2"/>
                </a:solidFill>
              </a:rPr>
              <a:t>blue</a:t>
            </a:r>
            <a:r>
              <a:rPr lang="en-US" dirty="0" smtClean="0"/>
              <a:t>, are the differences from fully observable MDPs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POMDP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policy</a:t>
            </a:r>
            <a:r>
              <a:rPr lang="en-US" dirty="0" smtClean="0"/>
              <a:t> is a mapping </a:t>
            </a:r>
            <a:r>
              <a:rPr lang="en-US" i="1" dirty="0" err="1" smtClean="0"/>
              <a:t>Ω</a:t>
            </a:r>
            <a:r>
              <a:rPr lang="en-US" i="1" baseline="30000" dirty="0" smtClean="0"/>
              <a:t>*</a:t>
            </a:r>
            <a:r>
              <a:rPr lang="en-US" i="1" dirty="0" smtClean="0"/>
              <a:t> </a:t>
            </a:r>
            <a:r>
              <a:rPr lang="en-US" dirty="0" err="1" smtClean="0">
                <a:sym typeface="Monotype Sorts" charset="2"/>
              </a:rPr>
              <a:t>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</a:p>
          <a:p>
            <a:pPr lvl="1"/>
            <a:r>
              <a:rPr lang="en-US" dirty="0" smtClean="0"/>
              <a:t>Map whole observation histories to actions because the state is unknown</a:t>
            </a:r>
          </a:p>
          <a:p>
            <a:pPr lvl="1"/>
            <a:r>
              <a:rPr lang="en-US" dirty="0" smtClean="0"/>
              <a:t>Can also map from distributions of states (belief states) to actions for a stationary policy</a:t>
            </a:r>
          </a:p>
          <a:p>
            <a:r>
              <a:rPr lang="en-US" dirty="0" smtClean="0"/>
              <a:t>Goal is to maximize expected cumulative reward over a finite or infinite horizon</a:t>
            </a:r>
          </a:p>
          <a:p>
            <a:pPr lvl="1"/>
            <a:r>
              <a:rPr lang="en-US" dirty="0" smtClean="0"/>
              <a:t>Note: in infinite-horizon, cannot remember the full observation history (it’s infinite!)</a:t>
            </a:r>
          </a:p>
          <a:p>
            <a:r>
              <a:rPr lang="en-US" dirty="0" smtClean="0"/>
              <a:t>Use a discount factor,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γ</a:t>
            </a:r>
            <a:r>
              <a:rPr lang="en-US" dirty="0" smtClean="0"/>
              <a:t>, to maintain a finite sum over the infinite horizon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POMDP: Hallway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5138" y="1694347"/>
            <a:ext cx="4309630" cy="224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09" tIns="50901" rIns="101809" bIns="50901" numCol="1" anchor="t" anchorCtr="0" compatLnSpc="1">
            <a:prstTxWarp prst="textNoShape">
              <a:avLst/>
            </a:prstTxWarp>
          </a:bodyPr>
          <a:lstStyle/>
          <a:p>
            <a:pPr marL="312738" marR="0" lvl="0" indent="-312738" algn="l" defTabSz="83661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Minimize number of steps to the starred square for a given start state distribution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allw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8723" y="4703661"/>
            <a:ext cx="6872269" cy="1285242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41219" y="5415571"/>
            <a:ext cx="254528" cy="3165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41219" y="5415571"/>
            <a:ext cx="339854" cy="39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59333" y="5415571"/>
            <a:ext cx="423733" cy="39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46651" y="5415571"/>
            <a:ext cx="425178" cy="3967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DanRob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7317" y="4940059"/>
            <a:ext cx="594382" cy="395354"/>
          </a:xfrm>
          <a:prstGeom prst="rect">
            <a:avLst/>
          </a:prstGeom>
          <a:noFill/>
        </p:spPr>
      </p:pic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604804" y="4465904"/>
            <a:ext cx="0" cy="395355"/>
          </a:xfrm>
          <a:prstGeom prst="lin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604804" y="5415571"/>
            <a:ext cx="0" cy="39671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rot="5400000">
            <a:off x="3053085" y="4965948"/>
            <a:ext cx="0" cy="42373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rot="5400000">
            <a:off x="4156524" y="4965948"/>
            <a:ext cx="0" cy="423732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4" descr="White marble"/>
          <p:cNvSpPr txBox="1">
            <a:spLocks noChangeArrowheads="1"/>
          </p:cNvSpPr>
          <p:nvPr/>
        </p:nvSpPr>
        <p:spPr bwMode="auto">
          <a:xfrm>
            <a:off x="4774769" y="1327011"/>
            <a:ext cx="4011246" cy="316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438" tIns="55719" rIns="111438" bIns="55719">
            <a:prstTxWarp prst="textNoShape">
              <a:avLst/>
            </a:prstTxWarp>
            <a:spAutoFit/>
          </a:bodyPr>
          <a:lstStyle/>
          <a:p>
            <a:pPr algn="l" defTabSz="1114425" eaLnBrk="0" hangingPunct="0">
              <a:lnSpc>
                <a:spcPct val="90000"/>
              </a:lnSpc>
            </a:pPr>
            <a:r>
              <a:rPr lang="en-AU" sz="2000" dirty="0">
                <a:solidFill>
                  <a:srgbClr val="FF3300"/>
                </a:solidFill>
                <a:latin typeface="Arial" charset="0"/>
              </a:rPr>
              <a:t>States:</a:t>
            </a:r>
            <a:r>
              <a:rPr lang="en-AU" sz="2000" dirty="0">
                <a:latin typeface="Arial" charset="0"/>
              </a:rPr>
              <a:t> grid cells with orientation</a:t>
            </a:r>
          </a:p>
          <a:p>
            <a:pPr algn="l" defTabSz="1114425" eaLnBrk="0" hangingPunct="0">
              <a:lnSpc>
                <a:spcPct val="90000"/>
              </a:lnSpc>
            </a:pPr>
            <a:r>
              <a:rPr lang="en-AU" sz="2000" dirty="0">
                <a:latin typeface="Arial" charset="0"/>
              </a:rPr>
              <a:t>  </a:t>
            </a:r>
          </a:p>
          <a:p>
            <a:pPr algn="l" defTabSz="1114425" eaLnBrk="0" hangingPunct="0">
              <a:lnSpc>
                <a:spcPct val="90000"/>
              </a:lnSpc>
            </a:pPr>
            <a:r>
              <a:rPr lang="en-AU" sz="2000" dirty="0">
                <a:solidFill>
                  <a:srgbClr val="FF3300"/>
                </a:solidFill>
                <a:latin typeface="Arial" charset="0"/>
              </a:rPr>
              <a:t>Actions:</a:t>
            </a:r>
            <a:r>
              <a:rPr lang="en-AU" sz="2000" dirty="0">
                <a:latin typeface="Arial" charset="0"/>
              </a:rPr>
              <a:t> turn    </a:t>
            </a:r>
            <a:r>
              <a:rPr lang="en-AU" sz="2000" dirty="0">
                <a:latin typeface="Arial" charset="0"/>
                <a:sym typeface="Symbol" charset="2"/>
              </a:rPr>
              <a:t>,   ,    , move forward, stay</a:t>
            </a:r>
            <a:endParaRPr lang="en-AU" sz="2000" dirty="0">
              <a:latin typeface="Arial" charset="0"/>
            </a:endParaRPr>
          </a:p>
          <a:p>
            <a:pPr algn="l" defTabSz="1114425" eaLnBrk="0" hangingPunct="0">
              <a:lnSpc>
                <a:spcPct val="90000"/>
              </a:lnSpc>
            </a:pPr>
            <a:endParaRPr lang="en-AU" sz="2000" dirty="0">
              <a:latin typeface="Arial" charset="0"/>
            </a:endParaRPr>
          </a:p>
          <a:p>
            <a:pPr algn="l" defTabSz="1114425" eaLnBrk="0" hangingPunct="0">
              <a:lnSpc>
                <a:spcPct val="90000"/>
              </a:lnSpc>
            </a:pPr>
            <a:r>
              <a:rPr lang="en-AU" sz="2000" dirty="0">
                <a:solidFill>
                  <a:srgbClr val="FF3300"/>
                </a:solidFill>
                <a:latin typeface="Arial" charset="0"/>
              </a:rPr>
              <a:t>Transitions:</a:t>
            </a:r>
            <a:r>
              <a:rPr lang="en-AU" sz="2000" dirty="0">
                <a:latin typeface="Arial" charset="0"/>
              </a:rPr>
              <a:t> noisy</a:t>
            </a:r>
          </a:p>
          <a:p>
            <a:pPr algn="l" defTabSz="1114425" eaLnBrk="0" hangingPunct="0">
              <a:lnSpc>
                <a:spcPct val="90000"/>
              </a:lnSpc>
            </a:pPr>
            <a:endParaRPr lang="en-AU" sz="2000" dirty="0">
              <a:latin typeface="Arial" charset="0"/>
            </a:endParaRPr>
          </a:p>
          <a:p>
            <a:pPr algn="l" defTabSz="1114425" eaLnBrk="0" hangingPunct="0">
              <a:lnSpc>
                <a:spcPct val="90000"/>
              </a:lnSpc>
            </a:pPr>
            <a:r>
              <a:rPr lang="en-AU" sz="2000" dirty="0">
                <a:solidFill>
                  <a:srgbClr val="FF3300"/>
                </a:solidFill>
                <a:latin typeface="Arial" charset="0"/>
              </a:rPr>
              <a:t>Observations:</a:t>
            </a:r>
            <a:r>
              <a:rPr lang="en-AU" sz="2000" dirty="0">
                <a:latin typeface="Arial" charset="0"/>
              </a:rPr>
              <a:t> red lines</a:t>
            </a:r>
          </a:p>
          <a:p>
            <a:pPr algn="l" defTabSz="1114425" eaLnBrk="0" hangingPunct="0">
              <a:lnSpc>
                <a:spcPct val="90000"/>
              </a:lnSpc>
            </a:pPr>
            <a:endParaRPr lang="en-AU" sz="2000" dirty="0" smtClean="0">
              <a:latin typeface="Arial" charset="0"/>
            </a:endParaRPr>
          </a:p>
          <a:p>
            <a:pPr algn="l" defTabSz="1114425" eaLnBrk="0" hangingPunct="0">
              <a:lnSpc>
                <a:spcPct val="90000"/>
              </a:lnSpc>
            </a:pPr>
            <a:r>
              <a:rPr lang="en-AU" sz="2000" dirty="0" smtClean="0">
                <a:solidFill>
                  <a:srgbClr val="FF3300"/>
                </a:solidFill>
                <a:latin typeface="Arial" charset="0"/>
              </a:rPr>
              <a:t>Rewards:</a:t>
            </a:r>
            <a:r>
              <a:rPr lang="en-AU" sz="2000" dirty="0" smtClean="0">
                <a:latin typeface="Arial" charset="0"/>
              </a:rPr>
              <a:t> negative for all states except starred square</a:t>
            </a:r>
            <a:endParaRPr lang="en-US" sz="2000" dirty="0"/>
          </a:p>
        </p:txBody>
      </p:sp>
      <p:sp>
        <p:nvSpPr>
          <p:cNvPr id="16" name="AutoShape 15" descr="White marble"/>
          <p:cNvSpPr>
            <a:spLocks noChangeArrowheads="1"/>
          </p:cNvSpPr>
          <p:nvPr/>
        </p:nvSpPr>
        <p:spPr bwMode="auto">
          <a:xfrm>
            <a:off x="6694109" y="1938717"/>
            <a:ext cx="254528" cy="23775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 descr="White marble"/>
          <p:cNvSpPr>
            <a:spLocks noChangeArrowheads="1"/>
          </p:cNvSpPr>
          <p:nvPr/>
        </p:nvSpPr>
        <p:spPr bwMode="auto">
          <a:xfrm>
            <a:off x="7038584" y="1925759"/>
            <a:ext cx="254528" cy="237757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 descr="White marble"/>
          <p:cNvSpPr>
            <a:spLocks noChangeArrowheads="1"/>
          </p:cNvSpPr>
          <p:nvPr/>
        </p:nvSpPr>
        <p:spPr bwMode="auto">
          <a:xfrm flipH="1">
            <a:off x="6296294" y="1938717"/>
            <a:ext cx="254528" cy="237757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ass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Blank Presentatio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UMass Template.ppt</Template>
  <TotalTime>20566</TotalTime>
  <Words>3323</Words>
  <Application>Microsoft Macintosh PowerPoint</Application>
  <PresentationFormat>On-screen Show (4:3)</PresentationFormat>
  <Paragraphs>469</Paragraphs>
  <Slides>44</Slides>
  <Notes>7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UMass Template</vt:lpstr>
      <vt:lpstr>Artwork</vt:lpstr>
      <vt:lpstr>Equation</vt:lpstr>
      <vt:lpstr>Increasing Scalability in Algorithms for Centralized and Decentralized POMDPs</vt:lpstr>
      <vt:lpstr>Introduction</vt:lpstr>
      <vt:lpstr>Outline</vt:lpstr>
      <vt:lpstr>Dealing with uncertainty</vt:lpstr>
      <vt:lpstr>Example single agent problems</vt:lpstr>
      <vt:lpstr>Single agent: partially observable</vt:lpstr>
      <vt:lpstr>POMDP definition</vt:lpstr>
      <vt:lpstr>POMDP solutions</vt:lpstr>
      <vt:lpstr>Example POMDP: Hallway</vt:lpstr>
      <vt:lpstr>Decentralized domains</vt:lpstr>
      <vt:lpstr>Example cooperative multiagent problems</vt:lpstr>
      <vt:lpstr>Multiple cooperating agents</vt:lpstr>
      <vt:lpstr>DEC-POMDP definition</vt:lpstr>
      <vt:lpstr>DEC-POMDP solutions</vt:lpstr>
      <vt:lpstr>Example: 2-Agent Grid World</vt:lpstr>
      <vt:lpstr>Challenges in solving DEC-POMDPs</vt:lpstr>
      <vt:lpstr>General complexity results</vt:lpstr>
      <vt:lpstr>Relationship with other models</vt:lpstr>
      <vt:lpstr>Overview of contributions</vt:lpstr>
      <vt:lpstr>Infinite-horizon polices as stochastic controllers</vt:lpstr>
      <vt:lpstr>Evaluating controllers</vt:lpstr>
      <vt:lpstr>Optimal dynamic programming for DEC-POMDPs</vt:lpstr>
      <vt:lpstr>Optimal DP for DEC-POMDPs: Policy Iteration</vt:lpstr>
      <vt:lpstr>Optimal DP for DEC-POMDPs: Policy Iteration</vt:lpstr>
      <vt:lpstr>Improvements and experiments JAIR 09</vt:lpstr>
      <vt:lpstr>Incremental policy generation ICAPS 09</vt:lpstr>
      <vt:lpstr>Incremental policy generation (cont.)</vt:lpstr>
      <vt:lpstr>Benefits of IPG and results ICAPS 09</vt:lpstr>
      <vt:lpstr>Approximate methods</vt:lpstr>
      <vt:lpstr>Memory-bounded solutions</vt:lpstr>
      <vt:lpstr>Nonlinear Programming approach IJCAI 07, UAI 07, JAAMAS 09</vt:lpstr>
      <vt:lpstr>NLP formulation (POMDP case)</vt:lpstr>
      <vt:lpstr>Mealy controllers recent submission</vt:lpstr>
      <vt:lpstr>NLP results: POMDP case JAAMAS 09 and unpublished</vt:lpstr>
      <vt:lpstr>Achieving goals in DEC-POMDPs AAMAS 09</vt:lpstr>
      <vt:lpstr>Indefinite-horizon DEC-POMDPs</vt:lpstr>
      <vt:lpstr>Goal-directed DEC-POMDPs</vt:lpstr>
      <vt:lpstr>Getting more from fewer samples</vt:lpstr>
      <vt:lpstr>Experimental results AAMAS 09 and unpublished</vt:lpstr>
      <vt:lpstr>Conclusion</vt:lpstr>
      <vt:lpstr>Conclusion</vt:lpstr>
      <vt:lpstr>Other contributions</vt:lpstr>
      <vt:lpstr>Future work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Doherty</dc:creator>
  <cp:lastModifiedBy>Sarah Doherty</cp:lastModifiedBy>
  <cp:revision>494</cp:revision>
  <cp:lastPrinted>2010-02-04T05:18:15Z</cp:lastPrinted>
  <dcterms:created xsi:type="dcterms:W3CDTF">2010-02-18T21:43:28Z</dcterms:created>
  <dcterms:modified xsi:type="dcterms:W3CDTF">2010-02-18T21:44:27Z</dcterms:modified>
</cp:coreProperties>
</file>