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30B8D2E-E1EC-4A30-8CB4-CA39495C15A9}">
  <a:tblStyle styleId="{630B8D2E-E1EC-4A30-8CB4-CA39495C15A9}"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 name="Shape 36"/>
        <p:cNvGrpSpPr/>
        <p:nvPr/>
      </p:nvGrpSpPr>
      <p:grpSpPr>
        <a:xfrm>
          <a:off x="0" y="0"/>
          <a:ext cx="0" cy="0"/>
          <a:chOff x="0" y="0"/>
          <a:chExt cx="0" cy="0"/>
        </a:xfrm>
      </p:grpSpPr>
      <p:sp>
        <p:nvSpPr>
          <p:cNvPr id="37" name="Google Shape;3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 name="Google Shape;38;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 name="Shape 43"/>
        <p:cNvGrpSpPr/>
        <p:nvPr/>
      </p:nvGrpSpPr>
      <p:grpSpPr>
        <a:xfrm>
          <a:off x="0" y="0"/>
          <a:ext cx="0" cy="0"/>
          <a:chOff x="0" y="0"/>
          <a:chExt cx="0" cy="0"/>
        </a:xfrm>
      </p:grpSpPr>
      <p:sp>
        <p:nvSpPr>
          <p:cNvPr id="44" name="Google Shape;4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 name="Google Shape;45;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9:notes"/>
          <p:cNvSpPr txBox="1"/>
          <p:nvPr>
            <p:ph idx="1" type="body"/>
          </p:nvPr>
        </p:nvSpPr>
        <p:spPr>
          <a:xfrm>
            <a:off x="685800" y="4343400"/>
            <a:ext cx="5486399"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9:notes"/>
          <p:cNvSpPr/>
          <p:nvPr>
            <p:ph idx="2" type="sldImg"/>
          </p:nvPr>
        </p:nvSpPr>
        <p:spPr>
          <a:xfrm>
            <a:off x="1143225" y="685800"/>
            <a:ext cx="457229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1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1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457200" y="751679"/>
            <a:ext cx="8229600" cy="401279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6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7200">
                <a:solidFill>
                  <a:schemeClr val="accent1"/>
                </a:solidFill>
              </a:defRPr>
            </a:lvl2pPr>
            <a:lvl3pPr indent="0" lvl="2">
              <a:spcBef>
                <a:spcPts val="0"/>
              </a:spcBef>
              <a:spcAft>
                <a:spcPts val="0"/>
              </a:spcAft>
              <a:buClr>
                <a:schemeClr val="accent1"/>
              </a:buClr>
              <a:buSzPts val="1400"/>
              <a:buFont typeface="Arial"/>
              <a:buNone/>
              <a:defRPr b="1" sz="7200">
                <a:solidFill>
                  <a:schemeClr val="accent1"/>
                </a:solidFill>
              </a:defRPr>
            </a:lvl3pPr>
            <a:lvl4pPr indent="0" lvl="3">
              <a:spcBef>
                <a:spcPts val="0"/>
              </a:spcBef>
              <a:spcAft>
                <a:spcPts val="0"/>
              </a:spcAft>
              <a:buClr>
                <a:schemeClr val="accent1"/>
              </a:buClr>
              <a:buSzPts val="1400"/>
              <a:buFont typeface="Arial"/>
              <a:buNone/>
              <a:defRPr b="1" sz="7200">
                <a:solidFill>
                  <a:schemeClr val="accent1"/>
                </a:solidFill>
              </a:defRPr>
            </a:lvl4pPr>
            <a:lvl5pPr indent="0" lvl="4">
              <a:spcBef>
                <a:spcPts val="0"/>
              </a:spcBef>
              <a:spcAft>
                <a:spcPts val="0"/>
              </a:spcAft>
              <a:buClr>
                <a:schemeClr val="accent1"/>
              </a:buClr>
              <a:buSzPts val="1400"/>
              <a:buFont typeface="Arial"/>
              <a:buNone/>
              <a:defRPr b="1" sz="7200">
                <a:solidFill>
                  <a:schemeClr val="accent1"/>
                </a:solidFill>
              </a:defRPr>
            </a:lvl5pPr>
            <a:lvl6pPr indent="0" lvl="5">
              <a:spcBef>
                <a:spcPts val="0"/>
              </a:spcBef>
              <a:spcAft>
                <a:spcPts val="0"/>
              </a:spcAft>
              <a:buClr>
                <a:schemeClr val="accent1"/>
              </a:buClr>
              <a:buSzPts val="1400"/>
              <a:buFont typeface="Arial"/>
              <a:buNone/>
              <a:defRPr b="1" sz="7200">
                <a:solidFill>
                  <a:schemeClr val="accent1"/>
                </a:solidFill>
              </a:defRPr>
            </a:lvl6pPr>
            <a:lvl7pPr indent="0" lvl="6">
              <a:spcBef>
                <a:spcPts val="0"/>
              </a:spcBef>
              <a:spcAft>
                <a:spcPts val="0"/>
              </a:spcAft>
              <a:buClr>
                <a:schemeClr val="accent1"/>
              </a:buClr>
              <a:buSzPts val="1400"/>
              <a:buFont typeface="Arial"/>
              <a:buNone/>
              <a:defRPr b="1" sz="7200">
                <a:solidFill>
                  <a:schemeClr val="accent1"/>
                </a:solidFill>
              </a:defRPr>
            </a:lvl7pPr>
            <a:lvl8pPr indent="0" lvl="7">
              <a:spcBef>
                <a:spcPts val="0"/>
              </a:spcBef>
              <a:spcAft>
                <a:spcPts val="0"/>
              </a:spcAft>
              <a:buClr>
                <a:schemeClr val="accent1"/>
              </a:buClr>
              <a:buSzPts val="1400"/>
              <a:buFont typeface="Arial"/>
              <a:buNone/>
              <a:defRPr b="1" sz="7200">
                <a:solidFill>
                  <a:schemeClr val="accent1"/>
                </a:solidFill>
              </a:defRPr>
            </a:lvl8pPr>
            <a:lvl9pPr indent="0" lvl="8">
              <a:spcBef>
                <a:spcPts val="0"/>
              </a:spcBef>
              <a:spcAft>
                <a:spcPts val="0"/>
              </a:spcAft>
              <a:buClr>
                <a:schemeClr val="accent1"/>
              </a:buClr>
              <a:buSzPts val="1400"/>
              <a:buFont typeface="Arial"/>
              <a:buNone/>
              <a:defRPr b="1" sz="7200">
                <a:solidFill>
                  <a:schemeClr val="accent1"/>
                </a:solidFill>
              </a:defRPr>
            </a:lvl9pPr>
          </a:lstStyle>
          <a:p/>
        </p:txBody>
      </p:sp>
      <p:sp>
        <p:nvSpPr>
          <p:cNvPr id="15" name="Google Shape;15;p2"/>
          <p:cNvSpPr txBox="1"/>
          <p:nvPr>
            <p:ph idx="1" type="subTitle"/>
          </p:nvPr>
        </p:nvSpPr>
        <p:spPr>
          <a:xfrm>
            <a:off x="457200" y="4955197"/>
            <a:ext cx="8229600" cy="124619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0" i="0" sz="3000" u="none" cap="none" strike="noStrike">
                <a:solidFill>
                  <a:schemeClr val="dk2"/>
                </a:solidFill>
                <a:latin typeface="Arial"/>
                <a:ea typeface="Arial"/>
                <a:cs typeface="Arial"/>
                <a:sym typeface="Arial"/>
              </a:defRPr>
            </a:lvl1pPr>
            <a:lvl2pPr indent="0" lvl="1" marL="457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2pPr>
            <a:lvl3pPr indent="0" lvl="2" marL="914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3pPr>
            <a:lvl4pPr indent="0" lvl="3" marL="1371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4pPr>
            <a:lvl5pPr indent="0" lvl="4" marL="18288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5pPr>
            <a:lvl6pPr indent="0" lvl="5" marL="22860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6pPr>
            <a:lvl7pPr indent="0" lvl="6" marL="2743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7pPr>
            <a:lvl8pPr indent="0" lvl="7" marL="3200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8pPr>
            <a:lvl9pPr indent="0" lvl="8" marL="3657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9pPr>
          </a:lstStyle>
          <a:p/>
        </p:txBody>
      </p:sp>
      <p:cxnSp>
        <p:nvCxnSpPr>
          <p:cNvPr id="16" name="Google Shape;16;p2"/>
          <p:cNvCxnSpPr/>
          <p:nvPr/>
        </p:nvCxnSpPr>
        <p:spPr>
          <a:xfrm>
            <a:off x="457200" y="548639"/>
            <a:ext cx="8229600" cy="0"/>
          </a:xfrm>
          <a:prstGeom prst="straightConnector1">
            <a:avLst/>
          </a:prstGeom>
          <a:noFill/>
          <a:ln cap="flat" cmpd="sng" w="57150">
            <a:solidFill>
              <a:schemeClr val="accent1"/>
            </a:solidFill>
            <a:prstDash val="solid"/>
            <a:round/>
            <a:headEnd len="sm" w="sm" type="none"/>
            <a:tailEnd len="sm" w="sm" type="none"/>
          </a:ln>
        </p:spPr>
      </p:cxnSp>
      <p:cxnSp>
        <p:nvCxnSpPr>
          <p:cNvPr id="17" name="Google Shape;17;p2"/>
          <p:cNvCxnSpPr/>
          <p:nvPr/>
        </p:nvCxnSpPr>
        <p:spPr>
          <a:xfrm>
            <a:off x="457200" y="4844510"/>
            <a:ext cx="8229600" cy="0"/>
          </a:xfrm>
          <a:prstGeom prst="straightConnector1">
            <a:avLst/>
          </a:prstGeom>
          <a:noFill/>
          <a:ln cap="flat" cmpd="sng" w="57150">
            <a:solidFill>
              <a:schemeClr val="accent1"/>
            </a:solidFill>
            <a:prstDash val="solid"/>
            <a:round/>
            <a:headEnd len="sm" w="sm" type="none"/>
            <a:tailEnd len="sm" w="sm" type="none"/>
          </a:ln>
        </p:spPr>
      </p:cxnSp>
      <p:sp>
        <p:nvSpPr>
          <p:cNvPr id="18" name="Google Shape;18;p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21" name="Google Shape;21;p3"/>
          <p:cNvSpPr txBox="1"/>
          <p:nvPr>
            <p:ph idx="1" type="body"/>
          </p:nvPr>
        </p:nvSpPr>
        <p:spPr>
          <a:xfrm>
            <a:off x="178250" y="1161675"/>
            <a:ext cx="8799900" cy="51326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2" name="Google Shape;22;p3"/>
          <p:cNvCxnSpPr/>
          <p:nvPr/>
        </p:nvCxnSpPr>
        <p:spPr>
          <a:xfrm>
            <a:off x="159500" y="1135175"/>
            <a:ext cx="8781000" cy="18900"/>
          </a:xfrm>
          <a:prstGeom prst="straightConnector1">
            <a:avLst/>
          </a:prstGeom>
          <a:noFill/>
          <a:ln cap="flat" cmpd="sng" w="50800">
            <a:solidFill>
              <a:srgbClr val="DA0002"/>
            </a:solidFill>
            <a:prstDash val="solid"/>
            <a:round/>
            <a:headEnd len="sm" w="sm" type="none"/>
            <a:tailEnd len="sm" w="sm" type="none"/>
          </a:ln>
        </p:spPr>
      </p:cxnSp>
      <p:sp>
        <p:nvSpPr>
          <p:cNvPr id="23" name="Google Shape;23;p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4"/>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26" name="Google Shape;26;p4"/>
          <p:cNvSpPr txBox="1"/>
          <p:nvPr>
            <p:ph idx="1" type="body"/>
          </p:nvPr>
        </p:nvSpPr>
        <p:spPr>
          <a:xfrm>
            <a:off x="178250" y="1275900"/>
            <a:ext cx="4273499"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7" name="Google Shape;27;p4"/>
          <p:cNvSpPr txBox="1"/>
          <p:nvPr>
            <p:ph idx="2" type="body"/>
          </p:nvPr>
        </p:nvSpPr>
        <p:spPr>
          <a:xfrm>
            <a:off x="4692275" y="1276026"/>
            <a:ext cx="3994500"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8" name="Google Shape;28;p4"/>
          <p:cNvCxnSpPr/>
          <p:nvPr/>
        </p:nvCxnSpPr>
        <p:spPr>
          <a:xfrm>
            <a:off x="178250" y="1125825"/>
            <a:ext cx="8508599" cy="4799"/>
          </a:xfrm>
          <a:prstGeom prst="straightConnector1">
            <a:avLst/>
          </a:prstGeom>
          <a:noFill/>
          <a:ln cap="flat" cmpd="sng" w="50800">
            <a:solidFill>
              <a:srgbClr val="DA0002"/>
            </a:solidFill>
            <a:prstDash val="solid"/>
            <a:round/>
            <a:headEnd len="sm" w="sm" type="none"/>
            <a:tailEnd len="sm" w="sm" type="none"/>
          </a:ln>
        </p:spPr>
      </p:cxnSp>
      <p:sp>
        <p:nvSpPr>
          <p:cNvPr id="29" name="Google Shape;29;p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5"/>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cxnSp>
        <p:nvCxnSpPr>
          <p:cNvPr id="32" name="Google Shape;32;p5"/>
          <p:cNvCxnSpPr/>
          <p:nvPr/>
        </p:nvCxnSpPr>
        <p:spPr>
          <a:xfrm>
            <a:off x="232050" y="1172416"/>
            <a:ext cx="8229600" cy="0"/>
          </a:xfrm>
          <a:prstGeom prst="straightConnector1">
            <a:avLst/>
          </a:prstGeom>
          <a:noFill/>
          <a:ln cap="flat" cmpd="sng" w="50800">
            <a:solidFill>
              <a:schemeClr val="accent1"/>
            </a:solidFill>
            <a:prstDash val="solid"/>
            <a:round/>
            <a:headEnd len="sm" w="sm" type="none"/>
            <a:tailEnd len="sm" w="sm" type="none"/>
          </a:ln>
        </p:spPr>
      </p:cxnSp>
      <p:sp>
        <p:nvSpPr>
          <p:cNvPr id="33" name="Google Shape;33;p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4" name="Shape 34"/>
        <p:cNvGrpSpPr/>
        <p:nvPr/>
      </p:nvGrpSpPr>
      <p:grpSpPr>
        <a:xfrm>
          <a:off x="0" y="0"/>
          <a:ext cx="0" cy="0"/>
          <a:chOff x="0" y="0"/>
          <a:chExt cx="0" cy="0"/>
        </a:xfrm>
      </p:grpSpPr>
      <p:sp>
        <p:nvSpPr>
          <p:cNvPr id="35" name="Google Shape;35;p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sp>
        <p:nvSpPr>
          <p:cNvPr id="7" name="Google Shape;7;p1"/>
          <p:cNvSpPr txBox="1"/>
          <p:nvPr>
            <p:ph idx="1" type="body"/>
          </p:nvPr>
        </p:nvSpPr>
        <p:spPr>
          <a:xfrm>
            <a:off x="178250" y="1161675"/>
            <a:ext cx="8799900" cy="51326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8" name="Google Shape;8;p1"/>
          <p:cNvCxnSpPr/>
          <p:nvPr/>
        </p:nvCxnSpPr>
        <p:spPr>
          <a:xfrm flipH="1" rot="10800000">
            <a:off x="65675" y="6397399"/>
            <a:ext cx="9039899" cy="900"/>
          </a:xfrm>
          <a:prstGeom prst="straightConnector1">
            <a:avLst/>
          </a:prstGeom>
          <a:noFill/>
          <a:ln cap="flat" cmpd="sng" w="50800">
            <a:solidFill>
              <a:schemeClr val="lt2"/>
            </a:solidFill>
            <a:prstDash val="solid"/>
            <a:round/>
            <a:headEnd len="sm" w="sm" type="none"/>
            <a:tailEnd len="sm" w="sm" type="none"/>
          </a:ln>
        </p:spPr>
      </p:cxnSp>
      <p:sp>
        <p:nvSpPr>
          <p:cNvPr id="9" name="Google Shape;9;p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10" name="Google Shape;10;p1"/>
          <p:cNvSpPr txBox="1"/>
          <p:nvPr/>
        </p:nvSpPr>
        <p:spPr>
          <a:xfrm>
            <a:off x="1826675" y="6459200"/>
            <a:ext cx="5763000"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Referencing | Peer Review</a:t>
            </a:r>
            <a:endParaRPr/>
          </a:p>
        </p:txBody>
      </p:sp>
      <p:pic>
        <p:nvPicPr>
          <p:cNvPr id="11" name="Google Shape;11;p1"/>
          <p:cNvPicPr preferRelativeResize="0"/>
          <p:nvPr/>
        </p:nvPicPr>
        <p:blipFill rotWithShape="1">
          <a:blip r:embed="rId1">
            <a:alphaModFix/>
          </a:blip>
          <a:srcRect b="0" l="0" r="0" t="0"/>
          <a:stretch/>
        </p:blipFill>
        <p:spPr>
          <a:xfrm>
            <a:off x="66600" y="6559591"/>
            <a:ext cx="1088642" cy="148443"/>
          </a:xfrm>
          <a:prstGeom prst="rect">
            <a:avLst/>
          </a:prstGeom>
          <a:noFill/>
          <a:ln>
            <a:noFill/>
          </a:ln>
        </p:spPr>
      </p:pic>
      <p:sp>
        <p:nvSpPr>
          <p:cNvPr id="12" name="Google Shape;12;p1"/>
          <p:cNvSpPr txBox="1"/>
          <p:nvPr/>
        </p:nvSpPr>
        <p:spPr>
          <a:xfrm>
            <a:off x="7447800" y="6459200"/>
            <a:ext cx="1238999"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CS1100</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 name="Shape 39"/>
        <p:cNvGrpSpPr/>
        <p:nvPr/>
      </p:nvGrpSpPr>
      <p:grpSpPr>
        <a:xfrm>
          <a:off x="0" y="0"/>
          <a:ext cx="0" cy="0"/>
          <a:chOff x="0" y="0"/>
          <a:chExt cx="0" cy="0"/>
        </a:xfrm>
      </p:grpSpPr>
      <p:sp>
        <p:nvSpPr>
          <p:cNvPr id="40" name="Google Shape;40;p7"/>
          <p:cNvSpPr txBox="1"/>
          <p:nvPr>
            <p:ph type="ctrTitle"/>
          </p:nvPr>
        </p:nvSpPr>
        <p:spPr>
          <a:xfrm>
            <a:off x="457200" y="751679"/>
            <a:ext cx="8229600" cy="40127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600" u="none" cap="none" strike="noStrike">
                <a:solidFill>
                  <a:schemeClr val="accent1"/>
                </a:solidFill>
                <a:latin typeface="Arial"/>
                <a:ea typeface="Arial"/>
                <a:cs typeface="Arial"/>
                <a:sym typeface="Arial"/>
              </a:rPr>
              <a:t>Topic 4: Peer Review Feedback</a:t>
            </a:r>
            <a:endParaRPr/>
          </a:p>
        </p:txBody>
      </p:sp>
      <p:sp>
        <p:nvSpPr>
          <p:cNvPr id="41" name="Google Shape;41;p7"/>
          <p:cNvSpPr txBox="1"/>
          <p:nvPr>
            <p:ph idx="1" type="subTitle"/>
          </p:nvPr>
        </p:nvSpPr>
        <p:spPr>
          <a:xfrm>
            <a:off x="457200" y="4955197"/>
            <a:ext cx="8229600" cy="12461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Topic 4: Referencing</a:t>
            </a:r>
            <a:endParaRPr/>
          </a:p>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   Lesson 4 – Peer Review</a:t>
            </a:r>
            <a:endParaRPr/>
          </a:p>
        </p:txBody>
      </p:sp>
      <p:sp>
        <p:nvSpPr>
          <p:cNvPr id="42" name="Google Shape;42;p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 name="Shape 46"/>
        <p:cNvGrpSpPr/>
        <p:nvPr/>
      </p:nvGrpSpPr>
      <p:grpSpPr>
        <a:xfrm>
          <a:off x="0" y="0"/>
          <a:ext cx="0" cy="0"/>
          <a:chOff x="0" y="0"/>
          <a:chExt cx="0" cy="0"/>
        </a:xfrm>
      </p:grpSpPr>
      <p:sp>
        <p:nvSpPr>
          <p:cNvPr id="47" name="Google Shape;47;p8"/>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Lesson Objectives</a:t>
            </a:r>
            <a:endParaRPr/>
          </a:p>
        </p:txBody>
      </p:sp>
      <p:sp>
        <p:nvSpPr>
          <p:cNvPr id="48" name="Google Shape;48;p8"/>
          <p:cNvSpPr txBox="1"/>
          <p:nvPr>
            <p:ph idx="1" type="body"/>
          </p:nvPr>
        </p:nvSpPr>
        <p:spPr>
          <a:xfrm>
            <a:off x="178250" y="1161675"/>
            <a:ext cx="8799900" cy="513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Upon completion of this lesson, you will be able to:</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Provide constructive feedback to a partner</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Review another student’s solution </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Convince another student on the correctness of your feedback</a:t>
            </a:r>
            <a:endParaRPr/>
          </a:p>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Arial"/>
              <a:ea typeface="Arial"/>
              <a:cs typeface="Arial"/>
              <a:sym typeface="Arial"/>
            </a:endParaRPr>
          </a:p>
        </p:txBody>
      </p:sp>
      <p:sp>
        <p:nvSpPr>
          <p:cNvPr id="49" name="Google Shape;49;p8"/>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9"/>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Peer feedback</a:t>
            </a:r>
            <a:endParaRPr/>
          </a:p>
        </p:txBody>
      </p:sp>
      <p:sp>
        <p:nvSpPr>
          <p:cNvPr id="55" name="Google Shape;55;p9"/>
          <p:cNvSpPr txBox="1"/>
          <p:nvPr>
            <p:ph idx="1" type="body"/>
          </p:nvPr>
        </p:nvSpPr>
        <p:spPr>
          <a:xfrm>
            <a:off x="178250" y="1161675"/>
            <a:ext cx="8799900" cy="513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When reviewing a solution in Excel you must consider the </a:t>
            </a:r>
            <a:r>
              <a:rPr b="1" i="0" lang="en" sz="2400" u="none" cap="none" strike="noStrike">
                <a:solidFill>
                  <a:schemeClr val="dk1"/>
                </a:solidFill>
                <a:latin typeface="Arial"/>
                <a:ea typeface="Arial"/>
                <a:cs typeface="Arial"/>
                <a:sym typeface="Arial"/>
              </a:rPr>
              <a:t>Value</a:t>
            </a:r>
            <a:r>
              <a:rPr b="0" i="0" lang="en" sz="2400" u="none" cap="none" strike="noStrike">
                <a:solidFill>
                  <a:schemeClr val="dk1"/>
                </a:solidFill>
                <a:latin typeface="Arial"/>
                <a:ea typeface="Arial"/>
                <a:cs typeface="Arial"/>
                <a:sym typeface="Arial"/>
              </a:rPr>
              <a:t> displayed in the cell as well as the </a:t>
            </a:r>
            <a:r>
              <a:rPr b="1" i="0" lang="en" sz="2400" u="none" cap="none" strike="noStrike">
                <a:solidFill>
                  <a:schemeClr val="dk1"/>
                </a:solidFill>
                <a:latin typeface="Arial"/>
                <a:ea typeface="Arial"/>
                <a:cs typeface="Arial"/>
                <a:sym typeface="Arial"/>
              </a:rPr>
              <a:t>Formula</a:t>
            </a:r>
            <a:r>
              <a:rPr b="0" i="0" lang="en" sz="2400" u="none" cap="none" strike="noStrike">
                <a:solidFill>
                  <a:schemeClr val="dk1"/>
                </a:solidFill>
                <a:latin typeface="Arial"/>
                <a:ea typeface="Arial"/>
                <a:cs typeface="Arial"/>
                <a:sym typeface="Arial"/>
              </a:rPr>
              <a:t> used to generate the value. Either one of these two parts may be: </a:t>
            </a:r>
            <a:r>
              <a:rPr b="1" i="0" lang="en" sz="2400" u="none" cap="none" strike="noStrike">
                <a:solidFill>
                  <a:schemeClr val="dk1"/>
                </a:solidFill>
                <a:latin typeface="Arial"/>
                <a:ea typeface="Arial"/>
                <a:cs typeface="Arial"/>
                <a:sym typeface="Arial"/>
              </a:rPr>
              <a:t>Correct</a:t>
            </a:r>
            <a:r>
              <a:rPr b="0" i="0" lang="en" sz="2400" u="none" cap="none" strike="noStrike">
                <a:solidFill>
                  <a:schemeClr val="dk1"/>
                </a:solidFill>
                <a:latin typeface="Arial"/>
                <a:ea typeface="Arial"/>
                <a:cs typeface="Arial"/>
                <a:sym typeface="Arial"/>
              </a:rPr>
              <a:t> or </a:t>
            </a:r>
            <a:r>
              <a:rPr b="1" i="0" lang="en" sz="2400" u="none" cap="none" strike="noStrike">
                <a:solidFill>
                  <a:schemeClr val="dk1"/>
                </a:solidFill>
                <a:latin typeface="Arial"/>
                <a:ea typeface="Arial"/>
                <a:cs typeface="Arial"/>
                <a:sym typeface="Arial"/>
              </a:rPr>
              <a:t>Incorrect</a:t>
            </a:r>
            <a:r>
              <a:rPr b="0" i="0" lang="en" sz="2400" u="none" cap="none" strike="noStrik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This leads to four potential states: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Value Correct and Formula Correct </a:t>
            </a:r>
            <a:r>
              <a:rPr b="0" i="0" lang="en" sz="1800" u="none" cap="none" strike="noStrike">
                <a:solidFill>
                  <a:schemeClr val="dk1"/>
                </a:solidFill>
                <a:latin typeface="Arial"/>
                <a:ea typeface="Arial"/>
                <a:cs typeface="Arial"/>
                <a:sym typeface="Arial"/>
              </a:rPr>
              <a:t>(Desired State)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Value Correct but Formula Incorrect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Value Incorrect and Formula Incorrect </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      Value Incorrect and the Formula is Correct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formula has many parts. If there is a problem with the formula you must identify what part of the Formula is incorrect.</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56" name="Google Shape;56;p9"/>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0"/>
          <p:cNvSpPr txBox="1"/>
          <p:nvPr>
            <p:ph type="title"/>
          </p:nvPr>
        </p:nvSpPr>
        <p:spPr>
          <a:xfrm>
            <a:off x="202519" y="296891"/>
            <a:ext cx="8520599" cy="57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FF0000"/>
                </a:solidFill>
                <a:latin typeface="Arial"/>
                <a:ea typeface="Arial"/>
                <a:cs typeface="Arial"/>
                <a:sym typeface="Arial"/>
              </a:rPr>
              <a:t>Feedback on Value and Formula in Cell X</a:t>
            </a:r>
            <a:endParaRPr/>
          </a:p>
        </p:txBody>
      </p:sp>
      <p:sp>
        <p:nvSpPr>
          <p:cNvPr id="62" name="Google Shape;62;p10"/>
          <p:cNvSpPr txBox="1"/>
          <p:nvPr>
            <p:ph idx="1" type="body"/>
          </p:nvPr>
        </p:nvSpPr>
        <p:spPr>
          <a:xfrm>
            <a:off x="275307" y="1362207"/>
            <a:ext cx="8520599"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1" lang="en" sz="2400" u="none" cap="none" strike="noStrike">
                <a:solidFill>
                  <a:srgbClr val="0000FF"/>
                </a:solidFill>
                <a:latin typeface="Arial"/>
                <a:ea typeface="Arial"/>
                <a:cs typeface="Arial"/>
                <a:sym typeface="Arial"/>
              </a:rPr>
              <a:t>Constructive Feedback</a:t>
            </a:r>
            <a:endParaRPr/>
          </a:p>
        </p:txBody>
      </p:sp>
      <p:graphicFrame>
        <p:nvGraphicFramePr>
          <p:cNvPr id="63" name="Google Shape;63;p10"/>
          <p:cNvGraphicFramePr/>
          <p:nvPr/>
        </p:nvGraphicFramePr>
        <p:xfrm>
          <a:off x="843318" y="2266097"/>
          <a:ext cx="3000000" cy="3000000"/>
        </p:xfrm>
        <a:graphic>
          <a:graphicData uri="http://schemas.openxmlformats.org/drawingml/2006/table">
            <a:tbl>
              <a:tblPr>
                <a:noFill/>
                <a:tableStyleId>{630B8D2E-E1EC-4A30-8CB4-CA39495C15A9}</a:tableStyleId>
              </a:tblPr>
              <a:tblGrid>
                <a:gridCol w="1519475"/>
                <a:gridCol w="2917025"/>
                <a:gridCol w="2802500"/>
              </a:tblGrid>
              <a:tr h="381000">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value</a:t>
                      </a:r>
                      <a:r>
                        <a:rPr lang="en" sz="1400" u="none" cap="none" strike="noStrike"/>
                        <a:t>/</a:t>
                      </a:r>
                      <a:r>
                        <a:rPr lang="en" sz="1400" u="sng" cap="none" strike="noStrike"/>
                        <a:t>formula</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000000"/>
                        </a:buClr>
                        <a:buFont typeface="Arial"/>
                        <a:buNone/>
                      </a:pPr>
                      <a:r>
                        <a:rPr lang="en" sz="1400" u="sng" cap="none" strike="noStrike"/>
                        <a:t>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000000"/>
                        </a:buClr>
                        <a:buFont typeface="Arial"/>
                        <a:buNone/>
                      </a:pPr>
                      <a:r>
                        <a:rPr lang="en" sz="1400" u="sng" cap="none" strike="noStrike"/>
                        <a:t>incorrect</a:t>
                      </a:r>
                      <a:endParaRPr/>
                    </a:p>
                  </a:txBody>
                  <a:tcPr marT="91425" marB="91425" marR="91425" marL="91425"/>
                </a:tc>
              </a:tr>
              <a:tr h="381000">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why are value and formula correct (informal).</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provide context (precedents of cell X) where formula fails </a:t>
                      </a:r>
                      <a:r>
                        <a:rPr i="1" lang="en" sz="1400" u="none" cap="none" strike="noStrike">
                          <a:solidFill>
                            <a:srgbClr val="0000FF"/>
                          </a:solidFill>
                        </a:rPr>
                        <a:t>(constructive: give values)</a:t>
                      </a:r>
                      <a:endParaRPr/>
                    </a:p>
                  </a:txBody>
                  <a:tcPr marT="91425" marB="91425" marR="91425" marL="91425"/>
                </a:tc>
              </a:tr>
              <a:tr h="381000">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incorrect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show why value is incorrect </a:t>
                      </a:r>
                      <a:r>
                        <a:rPr lang="en" sz="1400" u="none" cap="none" strike="noStrike">
                          <a:solidFill>
                            <a:srgbClr val="0000FF"/>
                          </a:solidFill>
                        </a:rPr>
                        <a:t>(</a:t>
                      </a:r>
                      <a:r>
                        <a:rPr i="1" lang="en" sz="1400" u="none" cap="none" strike="noStrike">
                          <a:solidFill>
                            <a:srgbClr val="0000FF"/>
                          </a:solidFill>
                        </a:rPr>
                        <a:t>constructive: what requirement is violated?</a:t>
                      </a:r>
                      <a:r>
                        <a:rPr lang="en" sz="1400" u="none" cap="none" strike="noStrike">
                          <a:solidFill>
                            <a:srgbClr val="0000FF"/>
                          </a:solidFill>
                        </a:rPr>
                        <a:t>)</a:t>
                      </a:r>
                      <a:r>
                        <a:rPr lang="en" sz="1400" u="none" cap="none" strike="noStrike">
                          <a:solidFill>
                            <a:srgbClr val="FF0000"/>
                          </a:solidFill>
                        </a:rPr>
                        <a:t> and why is formula correct (informal).</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show why value is incorrect </a:t>
                      </a:r>
                      <a:r>
                        <a:rPr i="1" lang="en" sz="1400" u="none" cap="none" strike="noStrike">
                          <a:solidFill>
                            <a:srgbClr val="0000FF"/>
                          </a:solidFill>
                        </a:rPr>
                        <a:t>(constructive: what requirement is violated?)</a:t>
                      </a:r>
                      <a:r>
                        <a:rPr lang="en" sz="1400" u="none" cap="none" strike="noStrike">
                          <a:solidFill>
                            <a:srgbClr val="FF0000"/>
                          </a:solidFill>
                        </a:rPr>
                        <a:t> and discuss problem with formula (informal).</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1"/>
          <p:cNvSpPr txBox="1"/>
          <p:nvPr>
            <p:ph type="title"/>
          </p:nvPr>
        </p:nvSpPr>
        <p:spPr>
          <a:xfrm>
            <a:off x="252560" y="183159"/>
            <a:ext cx="8520599" cy="57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2400" u="none" cap="none" strike="noStrike">
                <a:solidFill>
                  <a:srgbClr val="FF0000"/>
                </a:solidFill>
                <a:latin typeface="Arial"/>
                <a:ea typeface="Arial"/>
                <a:cs typeface="Arial"/>
                <a:sym typeface="Arial"/>
              </a:rPr>
              <a:t>Feedback on Value and Formula in Cell X: Examples</a:t>
            </a:r>
            <a:endParaRPr/>
          </a:p>
        </p:txBody>
      </p:sp>
      <p:sp>
        <p:nvSpPr>
          <p:cNvPr id="69" name="Google Shape;69;p11"/>
          <p:cNvSpPr txBox="1"/>
          <p:nvPr>
            <p:ph idx="1" type="body"/>
          </p:nvPr>
        </p:nvSpPr>
        <p:spPr>
          <a:xfrm>
            <a:off x="252560" y="1389503"/>
            <a:ext cx="8520599"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1" lang="en" sz="2400" u="none" cap="none" strike="noStrike">
                <a:solidFill>
                  <a:srgbClr val="0000FF"/>
                </a:solidFill>
                <a:latin typeface="Arial"/>
                <a:ea typeface="Arial"/>
                <a:cs typeface="Arial"/>
                <a:sym typeface="Arial"/>
              </a:rPr>
              <a:t>Constructive Feedback</a:t>
            </a:r>
            <a:endParaRPr/>
          </a:p>
        </p:txBody>
      </p:sp>
      <p:graphicFrame>
        <p:nvGraphicFramePr>
          <p:cNvPr id="70" name="Google Shape;70;p11"/>
          <p:cNvGraphicFramePr/>
          <p:nvPr/>
        </p:nvGraphicFramePr>
        <p:xfrm>
          <a:off x="546050" y="2717025"/>
          <a:ext cx="3000000" cy="3000000"/>
        </p:xfrm>
        <a:graphic>
          <a:graphicData uri="http://schemas.openxmlformats.org/drawingml/2006/table">
            <a:tbl>
              <a:tblPr>
                <a:noFill/>
                <a:tableStyleId>{630B8D2E-E1EC-4A30-8CB4-CA39495C15A9}</a:tableStyleId>
              </a:tblPr>
              <a:tblGrid>
                <a:gridCol w="1418425"/>
                <a:gridCol w="3233525"/>
                <a:gridCol w="3483550"/>
              </a:tblGrid>
              <a:tr h="413825">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value</a:t>
                      </a:r>
                      <a:r>
                        <a:rPr lang="en" sz="1400" u="none" cap="none" strike="noStrike"/>
                        <a:t>/</a:t>
                      </a:r>
                      <a:r>
                        <a:rPr lang="en" sz="1400" u="sng" cap="none" strike="noStrike"/>
                        <a:t>formula</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000000"/>
                        </a:buClr>
                        <a:buFont typeface="Arial"/>
                        <a:buNone/>
                      </a:pPr>
                      <a:r>
                        <a:rPr lang="en" sz="1400" u="sng" cap="none" strike="noStrike"/>
                        <a:t>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000000"/>
                        </a:buClr>
                        <a:buFont typeface="Arial"/>
                        <a:buNone/>
                      </a:pPr>
                      <a:r>
                        <a:rPr lang="en" sz="1400" u="sng" cap="none" strike="noStrike"/>
                        <a:t>incorrect</a:t>
                      </a:r>
                      <a:endParaRPr/>
                    </a:p>
                  </a:txBody>
                  <a:tcPr marT="91425" marB="91425" marR="91425" marL="91425"/>
                </a:tc>
              </a:tr>
              <a:tr h="1076800">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FALSE =XOR(A,B)</a:t>
                      </a:r>
                      <a:endParaRPr/>
                    </a:p>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A=TRUE,B=TRUE.</a:t>
                      </a:r>
                      <a:endParaRPr/>
                    </a:p>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why are value and formula correct (informal).</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TRUE =OR(A,B)</a:t>
                      </a:r>
                      <a:endParaRPr/>
                    </a:p>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A=TRUE,B=FALSE.</a:t>
                      </a:r>
                      <a:endParaRPr/>
                    </a:p>
                    <a:p>
                      <a:pPr indent="0" lvl="0" marL="0" marR="0" rtl="0" algn="l">
                        <a:lnSpc>
                          <a:spcPct val="100000"/>
                        </a:lnSpc>
                        <a:spcBef>
                          <a:spcPts val="0"/>
                        </a:spcBef>
                        <a:spcAft>
                          <a:spcPts val="0"/>
                        </a:spcAft>
                        <a:buClr>
                          <a:srgbClr val="0000FF"/>
                        </a:buClr>
                        <a:buFont typeface="Arial"/>
                        <a:buNone/>
                      </a:pPr>
                      <a:r>
                        <a:rPr i="1" lang="en" sz="1400" u="none" cap="none" strike="noStrike">
                          <a:solidFill>
                            <a:srgbClr val="0000FF"/>
                          </a:solidFill>
                        </a:rPr>
                        <a:t>(constructive: give values: A=TRUE, B=TRUE)</a:t>
                      </a:r>
                      <a:endParaRPr/>
                    </a:p>
                  </a:txBody>
                  <a:tcPr marT="91425" marB="91425" marR="91425" marL="91425"/>
                </a:tc>
              </a:tr>
              <a:tr h="1297775">
                <a:tc>
                  <a:txBody>
                    <a:bodyPr>
                      <a:noAutofit/>
                    </a:bodyPr>
                    <a:lstStyle/>
                    <a:p>
                      <a:pPr indent="0" lvl="0" marL="0" marR="0" rtl="0" algn="l">
                        <a:lnSpc>
                          <a:spcPct val="100000"/>
                        </a:lnSpc>
                        <a:spcBef>
                          <a:spcPts val="0"/>
                        </a:spcBef>
                        <a:spcAft>
                          <a:spcPts val="0"/>
                        </a:spcAft>
                        <a:buClr>
                          <a:srgbClr val="000000"/>
                        </a:buClr>
                        <a:buFont typeface="Arial"/>
                        <a:buNone/>
                      </a:pPr>
                      <a:r>
                        <a:rPr b="1" lang="en" sz="1400" u="none" cap="none" strike="noStrike"/>
                        <a:t>incorrect</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TRUE =XOR(A,B)</a:t>
                      </a:r>
                      <a:endParaRPr/>
                    </a:p>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A=TRUE,B=”TRUE”.</a:t>
                      </a:r>
                      <a:r>
                        <a:rPr lang="en" sz="1400" u="none" cap="none" strike="noStrike">
                          <a:solidFill>
                            <a:srgbClr val="0000FF"/>
                          </a:solidFill>
                        </a:rPr>
                        <a:t>(</a:t>
                      </a:r>
                      <a:r>
                        <a:rPr i="1" lang="en" sz="1400" u="none" cap="none" strike="noStrike">
                          <a:solidFill>
                            <a:srgbClr val="0000FF"/>
                          </a:solidFill>
                        </a:rPr>
                        <a:t>constructive: what requirement is violated? Arguments must be logical.</a:t>
                      </a:r>
                      <a:r>
                        <a:rPr lang="en" sz="1400" u="none" cap="none" strike="noStrike">
                          <a:solidFill>
                            <a:srgbClr val="0000FF"/>
                          </a:solidFill>
                        </a:rPr>
                        <a:t>) </a:t>
                      </a:r>
                      <a:r>
                        <a:rPr lang="en" sz="1400" u="none" cap="none" strike="noStrike">
                          <a:solidFill>
                            <a:srgbClr val="FF0000"/>
                          </a:solidFill>
                        </a:rPr>
                        <a:t>Formula implied by requirements.</a:t>
                      </a:r>
                      <a:endParaRPr/>
                    </a:p>
                  </a:txBody>
                  <a:tcPr marT="91425" marB="91425" marR="91425" marL="91425"/>
                </a:tc>
                <a:tc>
                  <a:txBody>
                    <a:bodyPr>
                      <a:noAutofit/>
                    </a:bodyPr>
                    <a:lstStyle/>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TRUE =OR(A,B)</a:t>
                      </a:r>
                      <a:endParaRPr/>
                    </a:p>
                    <a:p>
                      <a:pPr indent="0" lvl="0" marL="0" marR="0" rtl="0" algn="l">
                        <a:lnSpc>
                          <a:spcPct val="100000"/>
                        </a:lnSpc>
                        <a:spcBef>
                          <a:spcPts val="0"/>
                        </a:spcBef>
                        <a:spcAft>
                          <a:spcPts val="0"/>
                        </a:spcAft>
                        <a:buClr>
                          <a:srgbClr val="FF0000"/>
                        </a:buClr>
                        <a:buFont typeface="Arial"/>
                        <a:buNone/>
                      </a:pPr>
                      <a:r>
                        <a:rPr lang="en" sz="1400" u="none" cap="none" strike="noStrike">
                          <a:solidFill>
                            <a:srgbClr val="FF0000"/>
                          </a:solidFill>
                        </a:rPr>
                        <a:t>A=TRUE,B=TRUE show why value is incorrect </a:t>
                      </a:r>
                      <a:r>
                        <a:rPr i="1" lang="en" sz="1400" u="none" cap="none" strike="noStrike">
                          <a:solidFill>
                            <a:srgbClr val="0000FF"/>
                          </a:solidFill>
                        </a:rPr>
                        <a:t>(constructive: what requirement is violated? Definition of exclusive OR). </a:t>
                      </a:r>
                      <a:r>
                        <a:rPr lang="en" sz="1400" u="none" cap="none" strike="noStrike">
                          <a:solidFill>
                            <a:srgbClr val="FF0000"/>
                          </a:solidFill>
                        </a:rPr>
                        <a:t>Change function.</a:t>
                      </a:r>
                      <a:endParaRPr/>
                    </a:p>
                  </a:txBody>
                  <a:tcPr marT="91425" marB="91425" marR="91425" marL="91425"/>
                </a:tc>
              </a:tr>
            </a:tbl>
          </a:graphicData>
        </a:graphic>
      </p:graphicFrame>
      <p:sp>
        <p:nvSpPr>
          <p:cNvPr id="71" name="Google Shape;71;p11"/>
          <p:cNvSpPr txBox="1"/>
          <p:nvPr/>
        </p:nvSpPr>
        <p:spPr>
          <a:xfrm>
            <a:off x="3760751" y="1439545"/>
            <a:ext cx="4376099" cy="510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rPr b="0" i="0" lang="en" sz="1400" u="none" cap="none" strike="noStrike">
                <a:solidFill>
                  <a:srgbClr val="000000"/>
                </a:solidFill>
                <a:latin typeface="Arial"/>
                <a:ea typeface="Arial"/>
                <a:cs typeface="Arial"/>
                <a:sym typeface="Arial"/>
              </a:rPr>
              <a:t>Requirements: Formula for exclusive OR of two logical arguments.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2"/>
          <p:cNvSpPr txBox="1"/>
          <p:nvPr>
            <p:ph type="title"/>
          </p:nvPr>
        </p:nvSpPr>
        <p:spPr>
          <a:xfrm>
            <a:off x="238912" y="346933"/>
            <a:ext cx="8520599" cy="57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Feedback </a:t>
            </a:r>
            <a:endParaRPr/>
          </a:p>
        </p:txBody>
      </p:sp>
      <p:sp>
        <p:nvSpPr>
          <p:cNvPr id="77" name="Google Shape;77;p12"/>
          <p:cNvSpPr txBox="1"/>
          <p:nvPr>
            <p:ph idx="1" type="body"/>
          </p:nvPr>
        </p:nvSpPr>
        <p:spPr>
          <a:xfrm>
            <a:off x="293504" y="1586644"/>
            <a:ext cx="8520599" cy="34164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Positive (Agreement)</a:t>
            </a:r>
            <a:endParaRPr/>
          </a:p>
          <a:p>
            <a:pPr indent="-228600" lvl="1" marL="914400" marR="0" rtl="0" algn="l">
              <a:lnSpc>
                <a:spcPct val="100000"/>
              </a:lnSpc>
              <a:spcBef>
                <a:spcPts val="0"/>
              </a:spcBef>
              <a:spcAft>
                <a:spcPts val="0"/>
              </a:spcAft>
              <a:buClr>
                <a:schemeClr val="dk1"/>
              </a:buClr>
              <a:buFont typeface="Arial"/>
              <a:buNone/>
            </a:pPr>
            <a:r>
              <a:rPr b="0" i="0" lang="en" sz="2000" u="none" cap="none" strike="noStrike">
                <a:solidFill>
                  <a:schemeClr val="dk1"/>
                </a:solidFill>
                <a:latin typeface="Arial"/>
                <a:ea typeface="Arial"/>
                <a:cs typeface="Arial"/>
                <a:sym typeface="Arial"/>
              </a:rPr>
              <a:t>When you agree with your partner you both should make sure that you are convinced that the value and formula are correct! If not your TA or Professor will deduct points.</a:t>
            </a:r>
            <a:endParaRPr/>
          </a:p>
          <a:p>
            <a:pPr indent="-228600" lvl="1" marL="914400" marR="0" rtl="0" algn="l">
              <a:lnSpc>
                <a:spcPct val="100000"/>
              </a:lnSpc>
              <a:spcBef>
                <a:spcPts val="0"/>
              </a:spcBef>
              <a:spcAft>
                <a:spcPts val="0"/>
              </a:spcAft>
              <a:buClr>
                <a:schemeClr val="dk1"/>
              </a:buClr>
              <a:buFont typeface="Arial"/>
              <a:buNone/>
            </a:pPr>
            <a:r>
              <a:rPr b="0" i="0" lang="en" sz="2000" u="none" cap="none" strike="noStrike">
                <a:solidFill>
                  <a:schemeClr val="dk1"/>
                </a:solidFill>
                <a:latin typeface="Arial"/>
                <a:ea typeface="Arial"/>
                <a:cs typeface="Arial"/>
                <a:sym typeface="Arial"/>
              </a:rPr>
              <a:t>So you are incentivized to give negative feedback because when you find bugs you and your partner are better off.</a:t>
            </a:r>
            <a:endParaRPr/>
          </a:p>
          <a:p>
            <a:pPr indent="-228600" lvl="0" marL="4572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Negative (Disagreement)</a:t>
            </a:r>
            <a:endParaRPr/>
          </a:p>
          <a:p>
            <a:pPr indent="-228600" lvl="1" marL="914400" marR="0" rtl="0" algn="l">
              <a:lnSpc>
                <a:spcPct val="100000"/>
              </a:lnSpc>
              <a:spcBef>
                <a:spcPts val="0"/>
              </a:spcBef>
              <a:spcAft>
                <a:spcPts val="0"/>
              </a:spcAft>
              <a:buClr>
                <a:schemeClr val="dk1"/>
              </a:buClr>
              <a:buFont typeface="Arial"/>
              <a:buNone/>
            </a:pPr>
            <a:r>
              <a:rPr b="0" i="0" lang="en" sz="2000" u="none" cap="none" strike="noStrike">
                <a:solidFill>
                  <a:schemeClr val="dk1"/>
                </a:solidFill>
                <a:latin typeface="Arial"/>
                <a:ea typeface="Arial"/>
                <a:cs typeface="Arial"/>
                <a:sym typeface="Arial"/>
              </a:rPr>
              <a:t>If it is fair, it improves your knowledge.</a:t>
            </a:r>
            <a:endParaRPr/>
          </a:p>
          <a:p>
            <a:pPr indent="-228600" lvl="1" marL="914400" marR="0" rtl="0" algn="l">
              <a:lnSpc>
                <a:spcPct val="100000"/>
              </a:lnSpc>
              <a:spcBef>
                <a:spcPts val="0"/>
              </a:spcBef>
              <a:spcAft>
                <a:spcPts val="0"/>
              </a:spcAft>
              <a:buClr>
                <a:schemeClr val="dk1"/>
              </a:buClr>
              <a:buFont typeface="Arial"/>
              <a:buNone/>
            </a:pPr>
            <a:r>
              <a:rPr b="0" i="0" lang="en" sz="2000" u="none" cap="none" strike="noStrike">
                <a:solidFill>
                  <a:schemeClr val="dk1"/>
                </a:solidFill>
                <a:latin typeface="Arial"/>
                <a:ea typeface="Arial"/>
                <a:cs typeface="Arial"/>
                <a:sym typeface="Arial"/>
              </a:rPr>
              <a:t>Fair means: the negative feedback clearly points to evidence justifying the negative feedback.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3"/>
          <p:cNvSpPr txBox="1"/>
          <p:nvPr>
            <p:ph type="title"/>
          </p:nvPr>
        </p:nvSpPr>
        <p:spPr>
          <a:xfrm>
            <a:off x="157026" y="305990"/>
            <a:ext cx="8520599" cy="57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Pragmatic Issues</a:t>
            </a:r>
            <a:endParaRPr/>
          </a:p>
        </p:txBody>
      </p:sp>
      <p:sp>
        <p:nvSpPr>
          <p:cNvPr id="83" name="Google Shape;83;p13"/>
          <p:cNvSpPr txBox="1"/>
          <p:nvPr>
            <p:ph idx="1" type="body"/>
          </p:nvPr>
        </p:nvSpPr>
        <p:spPr>
          <a:xfrm>
            <a:off x="284406" y="1586644"/>
            <a:ext cx="8520599"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This feedback is intended for in-person lab feedback which requires the physical presence of both students. Students are not allowed to exchange entire Excel files but they are allowed to study specific cells and their precedents in each other’s Excel files.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4"/>
          <p:cNvSpPr txBox="1"/>
          <p:nvPr>
            <p:ph type="title"/>
          </p:nvPr>
        </p:nvSpPr>
        <p:spPr>
          <a:xfrm>
            <a:off x="197970" y="310539"/>
            <a:ext cx="8520599" cy="572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Conclusion</a:t>
            </a:r>
            <a:endParaRPr/>
          </a:p>
        </p:txBody>
      </p:sp>
      <p:sp>
        <p:nvSpPr>
          <p:cNvPr id="89" name="Google Shape;89;p14"/>
          <p:cNvSpPr txBox="1"/>
          <p:nvPr>
            <p:ph idx="1" type="body"/>
          </p:nvPr>
        </p:nvSpPr>
        <p:spPr>
          <a:xfrm>
            <a:off x="298053" y="1632137"/>
            <a:ext cx="8520599"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You learned how to give your partner constructive feedback on a cell, both its value and its formula and precedent cells.</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This feedback activity will help you to eliminate errors from your spreadsheets.</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Spreadsheet errors can have significant implications (like the wrong spreadsheets behind some financial derivatives before the financial crisis of 2008).</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S1100">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