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</p:sldIdLst>
  <p:sldSz cy="6858000" cx="9144000"/>
  <p:notesSz cx="6858000" cy="9144000"/>
  <p:embeddedFontLst>
    <p:embeddedFont>
      <p:font typeface="Quattrocento"/>
      <p:regular r:id="rId38"/>
      <p:bold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8EEE0F2-B05A-4412-BBBC-F4A9CEEA3FB7}">
  <a:tblStyle styleId="{B8EEE0F2-B05A-4412-BBBC-F4A9CEEA3FB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FF3F9"/>
          </a:solidFill>
        </a:fill>
      </a:tcStyle>
    </a:wholeTbl>
    <a:band1H>
      <a:tcTxStyle/>
      <a:tcStyle>
        <a:fill>
          <a:solidFill>
            <a:srgbClr val="DBE5F1"/>
          </a:solidFill>
        </a:fill>
      </a:tcStyle>
    </a:band1H>
    <a:band2H>
      <a:tcTxStyle/>
    </a:band2H>
    <a:band1V>
      <a:tcTxStyle/>
      <a:tcStyle>
        <a:fill>
          <a:solidFill>
            <a:srgbClr val="DBE5F1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font" Target="fonts/Quattrocento-bold.fntdata"/><Relationship Id="rId16" Type="http://schemas.openxmlformats.org/officeDocument/2006/relationships/slide" Target="slides/slide10.xml"/><Relationship Id="rId38" Type="http://schemas.openxmlformats.org/officeDocument/2006/relationships/font" Target="fonts/Quattrocento-regular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3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4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4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5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5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5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6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5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6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1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"/>
          <p:cNvSpPr txBox="1"/>
          <p:nvPr>
            <p:ph type="ctrTitle"/>
          </p:nvPr>
        </p:nvSpPr>
        <p:spPr>
          <a:xfrm>
            <a:off x="457200" y="751679"/>
            <a:ext cx="8229600" cy="401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7200">
                <a:solidFill>
                  <a:schemeClr val="accent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7200">
                <a:solidFill>
                  <a:schemeClr val="accent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7200">
                <a:solidFill>
                  <a:schemeClr val="accent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7200">
                <a:solidFill>
                  <a:schemeClr val="accent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7200">
                <a:solidFill>
                  <a:schemeClr val="accent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7200">
                <a:solidFill>
                  <a:schemeClr val="accent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7200">
                <a:solidFill>
                  <a:schemeClr val="accent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7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457200" y="4955197"/>
            <a:ext cx="82296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4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0" name="Google Shape;20;p2"/>
          <p:cNvCxnSpPr/>
          <p:nvPr/>
        </p:nvCxnSpPr>
        <p:spPr>
          <a:xfrm>
            <a:off x="457200" y="548639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1" name="Google Shape;21;p2"/>
          <p:cNvCxnSpPr/>
          <p:nvPr/>
        </p:nvCxnSpPr>
        <p:spPr>
          <a:xfrm>
            <a:off x="457200" y="4844510"/>
            <a:ext cx="8229600" cy="0"/>
          </a:xfrm>
          <a:prstGeom prst="straightConnector1">
            <a:avLst/>
          </a:prstGeom>
          <a:noFill/>
          <a:ln cap="flat" cmpd="sng" w="5715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2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2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2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12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3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3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2" name="Google Shape;82;p13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4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0" name="Google Shape;90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Google Shape;91;p15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15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6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6" name="Google Shape;96;p16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97" name="Google Shape;97;p16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16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Google Shape;99;p16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Google Shape;100;p16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3" name="Google Shape;103;p17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" name="Google Shape;104;p17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" name="Google Shape;105;p17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6" name="Google Shape;26;p3"/>
          <p:cNvCxnSpPr/>
          <p:nvPr/>
        </p:nvCxnSpPr>
        <p:spPr>
          <a:xfrm>
            <a:off x="159500" y="1135175"/>
            <a:ext cx="8781000" cy="18900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/>
          <p:nvPr>
            <p:ph type="title"/>
          </p:nvPr>
        </p:nvSpPr>
        <p:spPr>
          <a:xfrm>
            <a:off x="178250" y="274625"/>
            <a:ext cx="8799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rgbClr val="DA000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rgbClr val="DA0002"/>
                </a:solidFill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" type="body"/>
          </p:nvPr>
        </p:nvSpPr>
        <p:spPr>
          <a:xfrm>
            <a:off x="178250" y="1275900"/>
            <a:ext cx="4273499" cy="5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2" type="body"/>
          </p:nvPr>
        </p:nvSpPr>
        <p:spPr>
          <a:xfrm>
            <a:off x="4692275" y="1276026"/>
            <a:ext cx="3994500" cy="52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2" name="Google Shape;32;p4"/>
          <p:cNvCxnSpPr/>
          <p:nvPr/>
        </p:nvCxnSpPr>
        <p:spPr>
          <a:xfrm>
            <a:off x="178250" y="1125825"/>
            <a:ext cx="8508599" cy="4799"/>
          </a:xfrm>
          <a:prstGeom prst="straightConnector1">
            <a:avLst/>
          </a:prstGeom>
          <a:noFill/>
          <a:ln cap="flat" cmpd="sng" w="50800">
            <a:solidFill>
              <a:srgbClr val="DA000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3" name="Google Shape;33;p4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/>
          <p:nvPr>
            <p:ph type="title"/>
          </p:nvPr>
        </p:nvSpPr>
        <p:spPr>
          <a:xfrm>
            <a:off x="178250" y="274625"/>
            <a:ext cx="8799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cxnSp>
        <p:nvCxnSpPr>
          <p:cNvPr id="36" name="Google Shape;36;p5"/>
          <p:cNvCxnSpPr/>
          <p:nvPr/>
        </p:nvCxnSpPr>
        <p:spPr>
          <a:xfrm>
            <a:off x="232050" y="1172416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7" name="Google Shape;37;p5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/>
          <p:nvPr>
            <p:ph idx="1" type="body"/>
          </p:nvPr>
        </p:nvSpPr>
        <p:spPr>
          <a:xfrm>
            <a:off x="269600" y="3165125"/>
            <a:ext cx="8342099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40" name="Google Shape;40;p6"/>
          <p:cNvCxnSpPr/>
          <p:nvPr/>
        </p:nvCxnSpPr>
        <p:spPr>
          <a:xfrm>
            <a:off x="269600" y="3000164"/>
            <a:ext cx="8229600" cy="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Google Shape;54;p9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Google Shape;55;p9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" name="Google Shape;58;p10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10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10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0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1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1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1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8" name="Google Shape;68;p11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10" Type="http://schemas.openxmlformats.org/officeDocument/2006/relationships/slideLayout" Target="../slideLayouts/slideLayout16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78250" y="274625"/>
            <a:ext cx="8799900" cy="765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i="0" sz="3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2pPr>
            <a:lvl3pPr indent="0"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3pPr>
            <a:lvl4pPr indent="0"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4pPr>
            <a:lvl5pPr indent="0"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5pPr>
            <a:lvl6pPr indent="0"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6pPr>
            <a:lvl7pPr indent="0"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7pPr>
            <a:lvl8pPr indent="0"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8pPr>
            <a:lvl9pPr indent="0"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b="1" sz="36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" name="Google Shape;12;p1"/>
          <p:cNvCxnSpPr/>
          <p:nvPr/>
        </p:nvCxnSpPr>
        <p:spPr>
          <a:xfrm flipH="1" rot="10800000">
            <a:off x="65675" y="6397399"/>
            <a:ext cx="9039899" cy="900"/>
          </a:xfrm>
          <a:prstGeom prst="straightConnector1">
            <a:avLst/>
          </a:prstGeom>
          <a:noFill/>
          <a:ln cap="flat" cmpd="sng" w="508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4" name="Google Shape;14;p1"/>
          <p:cNvSpPr txBox="1"/>
          <p:nvPr/>
        </p:nvSpPr>
        <p:spPr>
          <a:xfrm>
            <a:off x="1826675" y="6459200"/>
            <a:ext cx="5763000" cy="39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Queries | Lesson 1 – Advanced Query Design</a:t>
            </a:r>
            <a:endParaRPr/>
          </a:p>
        </p:txBody>
      </p:sp>
      <p:pic>
        <p:nvPicPr>
          <p:cNvPr id="15" name="Google Shape;15;p1"/>
          <p:cNvPicPr preferRelativeResize="0"/>
          <p:nvPr/>
        </p:nvPicPr>
        <p:blipFill/>
        <p:spPr>
          <a:xfrm>
            <a:off x="66600" y="6559591"/>
            <a:ext cx="1451524" cy="1979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6" name="Google Shape;16;p1"/>
          <p:cNvSpPr txBox="1"/>
          <p:nvPr/>
        </p:nvSpPr>
        <p:spPr>
          <a:xfrm>
            <a:off x="7447800" y="6459200"/>
            <a:ext cx="1238999" cy="398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CS1100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553200"/>
            <a:ext cx="21335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553200"/>
            <a:ext cx="2895600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NEU CCIS Logo.JPG" id="50" name="Google Shape;50;p8"/>
          <p:cNvPicPr preferRelativeResize="0"/>
          <p:nvPr/>
        </p:nvPicPr>
        <p:blipFill/>
        <p:spPr>
          <a:xfrm>
            <a:off x="7456720" y="6607957"/>
            <a:ext cx="1524000" cy="20922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3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2.png"/><Relationship Id="rId4" Type="http://schemas.openxmlformats.org/officeDocument/2006/relationships/image" Target="../media/image30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Relationship Id="rId4" Type="http://schemas.openxmlformats.org/officeDocument/2006/relationships/image" Target="../media/image2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2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9"/>
          <p:cNvSpPr txBox="1"/>
          <p:nvPr>
            <p:ph type="ctrTitle"/>
          </p:nvPr>
        </p:nvSpPr>
        <p:spPr>
          <a:xfrm>
            <a:off x="457200" y="751679"/>
            <a:ext cx="8229600" cy="4012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Joins and other advanced Queries</a:t>
            </a:r>
            <a:endParaRPr/>
          </a:p>
        </p:txBody>
      </p:sp>
      <p:sp>
        <p:nvSpPr>
          <p:cNvPr id="118" name="Google Shape;118;p19"/>
          <p:cNvSpPr txBox="1"/>
          <p:nvPr>
            <p:ph idx="1" type="subTitle"/>
          </p:nvPr>
        </p:nvSpPr>
        <p:spPr>
          <a:xfrm>
            <a:off x="457200" y="4955197"/>
            <a:ext cx="8229600" cy="120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Topic 13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</a:pPr>
            <a:r>
              <a:rPr b="0" i="0" lang="en" sz="3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Lesson 1 – Joins, Aggregation, Group By</a:t>
            </a:r>
            <a:endParaRPr/>
          </a:p>
        </p:txBody>
      </p:sp>
      <p:sp>
        <p:nvSpPr>
          <p:cNvPr id="119" name="Google Shape;119;p19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8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Example: Group By and Join</a:t>
            </a:r>
            <a:endParaRPr/>
          </a:p>
        </p:txBody>
      </p:sp>
      <p:sp>
        <p:nvSpPr>
          <p:cNvPr id="249" name="Google Shape;249;p28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first name, last name, and zip code of all contacts that placed an order.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the result </a:t>
            </a:r>
            <a:r>
              <a:rPr b="1" i="1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</a:t>
            </a: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Group By:</a:t>
            </a:r>
            <a:endParaRPr/>
          </a:p>
        </p:txBody>
      </p:sp>
      <p:sp>
        <p:nvSpPr>
          <p:cNvPr id="250" name="Google Shape;250;p28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5029200" y="5054600"/>
            <a:ext cx="388619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Font typeface="Arial"/>
              <a:buNone/>
            </a:pP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All rows with the same first name, last name, and zip code have been collapsed into a single “group”</a:t>
            </a:r>
            <a:endParaRPr/>
          </a:p>
        </p:txBody>
      </p:sp>
      <p:pic>
        <p:nvPicPr>
          <p:cNvPr id="252" name="Google Shape;252;p28"/>
          <p:cNvPicPr preferRelativeResize="0"/>
          <p:nvPr/>
        </p:nvPicPr>
        <p:blipFill/>
        <p:spPr>
          <a:xfrm>
            <a:off x="5029200" y="3683000"/>
            <a:ext cx="2952750" cy="11715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53" name="Google Shape;25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9500" y="3036888"/>
            <a:ext cx="422910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95725" y="3605213"/>
            <a:ext cx="2952750" cy="117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9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Unrelated Tables</a:t>
            </a:r>
            <a:endParaRPr/>
          </a:p>
        </p:txBody>
      </p:sp>
      <p:sp>
        <p:nvSpPr>
          <p:cNvPr id="260" name="Google Shape;260;p29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possible to join tables without relating columns in those tables.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 join is called  a “Cartesian product.”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Cartesian product contains all possible combinations of rows.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new database users, the Cartesian product is almost always the wrong thing.</a:t>
            </a:r>
            <a:endParaRPr/>
          </a:p>
        </p:txBody>
      </p:sp>
      <p:sp>
        <p:nvSpPr>
          <p:cNvPr id="261" name="Google Shape;261;p29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Who ordered which products?</a:t>
            </a:r>
            <a:endParaRPr/>
          </a:p>
        </p:txBody>
      </p:sp>
      <p:sp>
        <p:nvSpPr>
          <p:cNvPr id="267" name="Google Shape;267;p30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relationship lines so the tables are unrelated – </a:t>
            </a:r>
            <a:r>
              <a:rPr b="1" i="0" lang="en" sz="2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wrong, misleading result set</a:t>
            </a:r>
            <a:endParaRPr/>
          </a:p>
        </p:txBody>
      </p:sp>
      <p:sp>
        <p:nvSpPr>
          <p:cNvPr id="268" name="Google Shape;268;p30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p30"/>
          <p:cNvPicPr preferRelativeResize="0"/>
          <p:nvPr/>
        </p:nvPicPr>
        <p:blipFill/>
        <p:spPr>
          <a:xfrm>
            <a:off x="486770" y="1654791"/>
            <a:ext cx="4905375" cy="304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70" name="Google Shape;270;p30"/>
          <p:cNvPicPr preferRelativeResize="0"/>
          <p:nvPr/>
        </p:nvPicPr>
        <p:blipFill/>
        <p:spPr>
          <a:xfrm>
            <a:off x="3089692" y="3810000"/>
            <a:ext cx="5371741" cy="26669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71" name="Google Shape;271;p30"/>
          <p:cNvSpPr txBox="1"/>
          <p:nvPr/>
        </p:nvSpPr>
        <p:spPr>
          <a:xfrm>
            <a:off x="727881" y="5355609"/>
            <a:ext cx="2572975" cy="986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b="0" i="0" lang="en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contact is paired with every product.</a:t>
            </a:r>
            <a:endParaRPr/>
          </a:p>
        </p:txBody>
      </p:sp>
      <p:pic>
        <p:nvPicPr>
          <p:cNvPr id="272" name="Google Shape;27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763" y="1834425"/>
            <a:ext cx="4905375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23500" y="4321458"/>
            <a:ext cx="4905374" cy="2435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1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Who ordered which products?</a:t>
            </a:r>
            <a:endParaRPr/>
          </a:p>
        </p:txBody>
      </p:sp>
      <p:sp>
        <p:nvSpPr>
          <p:cNvPr id="279" name="Google Shape;279;p31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Correct: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Need relationship lines between tables</a:t>
            </a:r>
            <a:endParaRPr/>
          </a:p>
        </p:txBody>
      </p:sp>
      <p:sp>
        <p:nvSpPr>
          <p:cNvPr id="280" name="Google Shape;280;p31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31"/>
          <p:cNvPicPr preferRelativeResize="0"/>
          <p:nvPr/>
        </p:nvPicPr>
        <p:blipFill/>
        <p:spPr>
          <a:xfrm>
            <a:off x="1205552" y="2693158"/>
            <a:ext cx="7093669" cy="32003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82" name="Google Shape;2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8700" y="1828800"/>
            <a:ext cx="7086600" cy="32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2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Example</a:t>
            </a:r>
            <a:endParaRPr/>
          </a:p>
        </p:txBody>
      </p:sp>
      <p:sp>
        <p:nvSpPr>
          <p:cNvPr id="288" name="Google Shape;288;p32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the OrderDates where the Quantity of an item ordered was at least 2. Each date should only appear once in the result.</a:t>
            </a:r>
            <a:endParaRPr/>
          </a:p>
        </p:txBody>
      </p:sp>
      <p:sp>
        <p:nvSpPr>
          <p:cNvPr id="289" name="Google Shape;289;p32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3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Correct: Use a WHERE Clause</a:t>
            </a:r>
            <a:endParaRPr/>
          </a:p>
        </p:txBody>
      </p:sp>
      <p:sp>
        <p:nvSpPr>
          <p:cNvPr id="295" name="Google Shape;295;p33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6" name="Google Shape;296;p33"/>
          <p:cNvPicPr preferRelativeResize="0"/>
          <p:nvPr/>
        </p:nvPicPr>
        <p:blipFill/>
        <p:spPr>
          <a:xfrm>
            <a:off x="832513" y="1447800"/>
            <a:ext cx="3815686" cy="471189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97" name="Google Shape;297;p33"/>
          <p:cNvPicPr preferRelativeResize="0"/>
          <p:nvPr/>
        </p:nvPicPr>
        <p:blipFill/>
        <p:spPr>
          <a:xfrm>
            <a:off x="6827807" y="1547992"/>
            <a:ext cx="1477993" cy="431940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cxnSp>
        <p:nvCxnSpPr>
          <p:cNvPr id="298" name="Google Shape;298;p33"/>
          <p:cNvCxnSpPr/>
          <p:nvPr/>
        </p:nvCxnSpPr>
        <p:spPr>
          <a:xfrm flipH="1" rot="10800000">
            <a:off x="4648200" y="3823446"/>
            <a:ext cx="2179607" cy="62753"/>
          </a:xfrm>
          <a:prstGeom prst="straightConnector1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299" name="Google Shape;299;p33"/>
          <p:cNvSpPr/>
          <p:nvPr/>
        </p:nvSpPr>
        <p:spPr>
          <a:xfrm>
            <a:off x="3200400" y="5410200"/>
            <a:ext cx="609599" cy="4572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3"/>
          <p:cNvSpPr txBox="1"/>
          <p:nvPr/>
        </p:nvSpPr>
        <p:spPr>
          <a:xfrm>
            <a:off x="4785500" y="4327875"/>
            <a:ext cx="1905000" cy="18318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be shown, may be more than one quantity &gt;=2 per date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3"/>
          <p:cNvSpPr txBox="1"/>
          <p:nvPr/>
        </p:nvSpPr>
        <p:spPr>
          <a:xfrm>
            <a:off x="212825" y="1124613"/>
            <a:ext cx="4435374" cy="4585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Exercise: rewrite without WHERE using POSQ.</a:t>
            </a:r>
            <a:endParaRPr/>
          </a:p>
        </p:txBody>
      </p:sp>
      <p:pic>
        <p:nvPicPr>
          <p:cNvPr id="302" name="Google Shape;30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0738" y="1583138"/>
            <a:ext cx="3819525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8613" y="1783175"/>
            <a:ext cx="1476375" cy="43148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4" name="Google Shape;304;p33"/>
          <p:cNvCxnSpPr>
            <a:endCxn id="300" idx="1"/>
          </p:cNvCxnSpPr>
          <p:nvPr/>
        </p:nvCxnSpPr>
        <p:spPr>
          <a:xfrm flipH="1" rot="10800000">
            <a:off x="3532400" y="5243775"/>
            <a:ext cx="1253100" cy="5286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Incorrect: To use a GROUP BY instead of WHERE</a:t>
            </a:r>
            <a:endParaRPr/>
          </a:p>
        </p:txBody>
      </p:sp>
      <p:sp>
        <p:nvSpPr>
          <p:cNvPr id="310" name="Google Shape;310;p34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1" name="Google Shape;311;p34"/>
          <p:cNvCxnSpPr/>
          <p:nvPr/>
        </p:nvCxnSpPr>
        <p:spPr>
          <a:xfrm flipH="1" rot="10800000">
            <a:off x="5676900" y="3200400"/>
            <a:ext cx="952499" cy="1371599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12" name="Google Shape;312;p34"/>
          <p:cNvSpPr/>
          <p:nvPr/>
        </p:nvSpPr>
        <p:spPr>
          <a:xfrm>
            <a:off x="3200400" y="5410200"/>
            <a:ext cx="609599" cy="457200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4"/>
          <p:cNvSpPr txBox="1"/>
          <p:nvPr/>
        </p:nvSpPr>
        <p:spPr>
          <a:xfrm>
            <a:off x="4572000" y="4572000"/>
            <a:ext cx="1905000" cy="1628700"/>
          </a:xfrm>
          <a:prstGeom prst="rect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be shown, some dates appear more than once with several quantities &gt;=2</a:t>
            </a:r>
            <a:endParaRPr/>
          </a:p>
        </p:txBody>
      </p:sp>
      <p:pic>
        <p:nvPicPr>
          <p:cNvPr id="314" name="Google Shape;314;p34"/>
          <p:cNvPicPr preferRelativeResize="0"/>
          <p:nvPr/>
        </p:nvPicPr>
        <p:blipFill/>
        <p:spPr>
          <a:xfrm>
            <a:off x="609600" y="1543050"/>
            <a:ext cx="3939453" cy="46291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15" name="Google Shape;315;p34"/>
          <p:cNvPicPr preferRelativeResize="0"/>
          <p:nvPr/>
        </p:nvPicPr>
        <p:blipFill/>
        <p:spPr>
          <a:xfrm>
            <a:off x="6705600" y="762000"/>
            <a:ext cx="2362200" cy="5819912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16" name="Google Shape;316;p34"/>
          <p:cNvSpPr txBox="1"/>
          <p:nvPr/>
        </p:nvSpPr>
        <p:spPr>
          <a:xfrm>
            <a:off x="240121" y="1162050"/>
            <a:ext cx="61518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Exercise: rewrite without WHERE POSQ.</a:t>
            </a:r>
            <a:endParaRPr/>
          </a:p>
        </p:txBody>
      </p:sp>
      <p:pic>
        <p:nvPicPr>
          <p:cNvPr id="317" name="Google Shape;31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250" y="1571625"/>
            <a:ext cx="3943350" cy="462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29400" y="670013"/>
            <a:ext cx="2362200" cy="5819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/>
          <p:nvPr/>
        </p:nvSpPr>
        <p:spPr>
          <a:xfrm>
            <a:off x="6293550" y="2441225"/>
            <a:ext cx="2697900" cy="8922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35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Renaming Attributes</a:t>
            </a:r>
            <a:endParaRPr/>
          </a:p>
        </p:txBody>
      </p:sp>
      <p:sp>
        <p:nvSpPr>
          <p:cNvPr id="325" name="Google Shape;325;p35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query design view, attributes can be renamed with a colon </a:t>
            </a:r>
            <a:r>
              <a:rPr b="1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newname: oldname</a:t>
            </a:r>
            <a:endParaRPr/>
          </a:p>
        </p:txBody>
      </p:sp>
      <p:pic>
        <p:nvPicPr>
          <p:cNvPr id="326" name="Google Shape;326;p35"/>
          <p:cNvPicPr preferRelativeResize="0"/>
          <p:nvPr/>
        </p:nvPicPr>
        <p:blipFill/>
        <p:spPr>
          <a:xfrm>
            <a:off x="1371600" y="3352800"/>
            <a:ext cx="3019846" cy="260068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27" name="Google Shape;327;p35"/>
          <p:cNvPicPr preferRelativeResize="0"/>
          <p:nvPr/>
        </p:nvPicPr>
        <p:blipFill/>
        <p:spPr>
          <a:xfrm>
            <a:off x="5257800" y="3365500"/>
            <a:ext cx="2124371" cy="1438476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28" name="Google Shape;328;p35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9188" y="3060188"/>
            <a:ext cx="3019425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7938" y="2904588"/>
            <a:ext cx="2124075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ccess - Orders_Example (2) : Database- C:\Users\Karl_2\Downloads\Orders_Example (2).accdb (Access 2007 - 2013 file format)" id="335" name="Google Shape;335;p36"/>
          <p:cNvPicPr preferRelativeResize="0"/>
          <p:nvPr/>
        </p:nvPicPr>
        <p:blipFill/>
        <p:spPr>
          <a:xfrm>
            <a:off x="634500" y="3454045"/>
            <a:ext cx="3251699" cy="27668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36" name="Google Shape;336;p36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Calculated Fields</a:t>
            </a:r>
            <a:endParaRPr/>
          </a:p>
        </p:txBody>
      </p:sp>
      <p:sp>
        <p:nvSpPr>
          <p:cNvPr id="337" name="Google Shape;337;p36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query can also use calculated expressions.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Example:</a:t>
            </a:r>
            <a:endParaRPr/>
          </a:p>
          <a:p>
            <a:pPr indent="-285750" lvl="1" marL="74295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 the extended prices for each line item.</a:t>
            </a:r>
            <a:endParaRPr/>
          </a:p>
        </p:txBody>
      </p:sp>
      <p:sp>
        <p:nvSpPr>
          <p:cNvPr id="338" name="Google Shape;338;p36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9" name="Google Shape;339;p36"/>
          <p:cNvPicPr preferRelativeResize="0"/>
          <p:nvPr/>
        </p:nvPicPr>
        <p:blipFill/>
        <p:spPr>
          <a:xfrm>
            <a:off x="4419600" y="3733800"/>
            <a:ext cx="1904999" cy="838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40" name="Google Shape;340;p36"/>
          <p:cNvSpPr txBox="1"/>
          <p:nvPr/>
        </p:nvSpPr>
        <p:spPr>
          <a:xfrm>
            <a:off x="4013200" y="4937543"/>
            <a:ext cx="4724400" cy="14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Font typeface="Arial"/>
              <a:buNone/>
            </a:pP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Note the user defined field name (</a:t>
            </a:r>
            <a:r>
              <a:rPr b="0" i="1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ExtPrice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) and the use of brackets for the field names, e.g., [</a:t>
            </a:r>
            <a:r>
              <a:rPr b="0" i="1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Quantity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]. </a:t>
            </a:r>
            <a:endParaRPr/>
          </a:p>
        </p:txBody>
      </p:sp>
      <p:pic>
        <p:nvPicPr>
          <p:cNvPr id="341" name="Google Shape;3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163" y="3247325"/>
            <a:ext cx="3248025" cy="276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2900" y="3454050"/>
            <a:ext cx="2204034" cy="96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7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Aggregate Functions</a:t>
            </a:r>
            <a:endParaRPr/>
          </a:p>
        </p:txBody>
      </p:sp>
      <p:sp>
        <p:nvSpPr>
          <p:cNvPr id="348" name="Google Shape;348;p37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 functions work on multiple rows.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used within a Group By, they work on the rows within each group.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used on an entire table or query, they work on all of the rows in the table or query.</a:t>
            </a:r>
            <a:endParaRPr/>
          </a:p>
        </p:txBody>
      </p:sp>
      <p:sp>
        <p:nvSpPr>
          <p:cNvPr id="349" name="Google Shape;349;p37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0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Joining Tables</a:t>
            </a:r>
            <a:endParaRPr/>
          </a:p>
        </p:txBody>
      </p:sp>
      <p:sp>
        <p:nvSpPr>
          <p:cNvPr id="125" name="Google Shape;125;p20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“join” is a query operation in which rows are selected that have a common value for some row.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Two columns (each from a different table) can be related if their values represent the same thing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find contacts that actually placed an order</a:t>
            </a:r>
            <a:r>
              <a:rPr b="0" baseline="30000" i="1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</a:t>
            </a:r>
            <a:r>
              <a:rPr b="0" i="1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ContactID</a:t>
            </a: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column value must be the same in the </a:t>
            </a:r>
            <a:r>
              <a:rPr b="0" i="1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Contacts</a:t>
            </a: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</a:t>
            </a:r>
            <a:r>
              <a:rPr b="0" i="1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Orders</a:t>
            </a: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table.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b="0" i="0" lang="en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essentially finds all contacts who placed at least one order.</a:t>
            </a:r>
            <a:endParaRPr/>
          </a:p>
        </p:txBody>
      </p:sp>
      <p:sp>
        <p:nvSpPr>
          <p:cNvPr id="126" name="Google Shape;126;p20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20"/>
          <p:cNvSpPr txBox="1"/>
          <p:nvPr/>
        </p:nvSpPr>
        <p:spPr>
          <a:xfrm>
            <a:off x="152400" y="6144398"/>
            <a:ext cx="8381999" cy="27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Font typeface="Quattrocento"/>
              <a:buNone/>
            </a:pPr>
            <a:r>
              <a:rPr b="0" baseline="30000" i="0" lang="en" sz="1200" u="none" cap="none" strike="noStrike">
                <a:solidFill>
                  <a:srgbClr val="7F7F7F"/>
                </a:solidFill>
                <a:latin typeface="Quattrocento"/>
                <a:ea typeface="Quattrocento"/>
                <a:cs typeface="Quattrocento"/>
                <a:sym typeface="Quattrocento"/>
              </a:rPr>
              <a:t>1 </a:t>
            </a:r>
            <a:r>
              <a:rPr b="0" i="0" lang="en" sz="1200" u="none" cap="none" strike="noStrike">
                <a:solidFill>
                  <a:srgbClr val="7F7F7F"/>
                </a:solidFill>
                <a:latin typeface="Quattrocento"/>
                <a:ea typeface="Quattrocento"/>
                <a:cs typeface="Quattrocento"/>
                <a:sym typeface="Quattrocento"/>
              </a:rPr>
              <a:t>There may be contacts in the Contacts table that are not linked to any order, </a:t>
            </a:r>
            <a:r>
              <a:rPr b="0" i="1" lang="en" sz="1200" u="none" cap="none" strike="noStrike">
                <a:solidFill>
                  <a:srgbClr val="7F7F7F"/>
                </a:solidFill>
                <a:latin typeface="Quattrocento"/>
                <a:ea typeface="Quattrocento"/>
                <a:cs typeface="Quattrocento"/>
                <a:sym typeface="Quattrocento"/>
              </a:rPr>
              <a:t>i.e.</a:t>
            </a:r>
            <a:r>
              <a:rPr b="0" i="0" lang="en" sz="1200" u="none" cap="none" strike="noStrike">
                <a:solidFill>
                  <a:srgbClr val="7F7F7F"/>
                </a:solidFill>
                <a:latin typeface="Quattrocento"/>
                <a:ea typeface="Quattrocento"/>
                <a:cs typeface="Quattrocento"/>
                <a:sym typeface="Quattrocento"/>
              </a:rPr>
              <a:t>, they never placed an order.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8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Aggregate Functions</a:t>
            </a:r>
            <a:endParaRPr/>
          </a:p>
        </p:txBody>
      </p:sp>
      <p:sp>
        <p:nvSpPr>
          <p:cNvPr id="355" name="Google Shape;355;p38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56" name="Google Shape;356;p38"/>
          <p:cNvGraphicFramePr/>
          <p:nvPr/>
        </p:nvGraphicFramePr>
        <p:xfrm>
          <a:off x="685800" y="160020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{B8EEE0F2-B05A-4412-BBBC-F4A9CEEA3FB7}</a:tableStyleId>
              </a:tblPr>
              <a:tblGrid>
                <a:gridCol w="2286000"/>
                <a:gridCol w="5562600"/>
              </a:tblGrid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800" u="none" cap="none" strike="noStrike"/>
                        <a:t>Aggregate Function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800" u="none" cap="none" strike="noStrike"/>
                        <a:t>Description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" sz="1800" u="none" cap="none" strike="noStrike"/>
                        <a:t>COUNT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n" sz="1800" u="none" cap="none" strike="noStrike"/>
                        <a:t>Counts the rows in a table or a group if used in a Group By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" sz="1800" u="none" cap="none" strike="noStrike"/>
                        <a:t>SUM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800" u="none" cap="none" strike="noStrike"/>
                        <a:t>Adds the values of the summed field in a table or a group if used in a Group By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" sz="1800" u="none" cap="none" strike="noStrike"/>
                        <a:t>AVG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800" u="none" cap="none" strike="noStrike"/>
                        <a:t>Averages the values of the field in a table or a group if used in a Group By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" sz="1800" u="none" cap="none" strike="noStrike"/>
                        <a:t>MIN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800" u="none" cap="none" strike="noStrike"/>
                        <a:t>Finds the minimum value of the field in a table or a group if used in a Group By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" sz="1800" u="none" cap="none" strike="noStrike"/>
                        <a:t>MAX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800" u="none" cap="none" strike="noStrike"/>
                        <a:t>Finds the maximum value of the field in a table or a group if used in a Group By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3708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b="1" lang="en" sz="1800" u="none" cap="none" strike="noStrike"/>
                        <a:t>STDEV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Font typeface="Calibri"/>
                        <a:buNone/>
                      </a:pPr>
                      <a:r>
                        <a:rPr lang="en" sz="1800" u="none" cap="none" strike="noStrike"/>
                        <a:t>Finds the standard deviation of the field in a table or a group if used in a Group By</a:t>
                      </a:r>
                      <a:endParaRPr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9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Example: SUM</a:t>
            </a:r>
            <a:endParaRPr/>
          </a:p>
        </p:txBody>
      </p:sp>
      <p:sp>
        <p:nvSpPr>
          <p:cNvPr id="362" name="Google Shape;362;p39"/>
          <p:cNvSpPr txBox="1"/>
          <p:nvPr>
            <p:ph idx="1" type="body"/>
          </p:nvPr>
        </p:nvSpPr>
        <p:spPr>
          <a:xfrm>
            <a:off x="178250" y="1569493"/>
            <a:ext cx="8799900" cy="4725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total of each order, </a:t>
            </a:r>
            <a:r>
              <a:rPr b="0" i="1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i.e.</a:t>
            </a: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the sum of the extended prices for each line item within an order.</a:t>
            </a:r>
            <a:endParaRPr/>
          </a:p>
        </p:txBody>
      </p:sp>
      <p:sp>
        <p:nvSpPr>
          <p:cNvPr id="363" name="Google Shape;363;p39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9"/>
          <p:cNvSpPr txBox="1"/>
          <p:nvPr/>
        </p:nvSpPr>
        <p:spPr>
          <a:xfrm>
            <a:off x="4013200" y="4343400"/>
            <a:ext cx="4724400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Font typeface="Arial"/>
              <a:buNone/>
            </a:pP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Note the user defined field name (</a:t>
            </a:r>
            <a:r>
              <a:rPr b="0" i="1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Total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) and the use of brackets for the field names, e.g., [</a:t>
            </a:r>
            <a:r>
              <a:rPr b="0" i="1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Quantity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]. The SUM applies to the values of the [</a:t>
            </a:r>
            <a:r>
              <a:rPr b="0" i="1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Quantity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]*[</a:t>
            </a:r>
            <a:r>
              <a:rPr b="0" i="1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UnitPrice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] within each group.</a:t>
            </a:r>
            <a:endParaRPr/>
          </a:p>
        </p:txBody>
      </p:sp>
      <p:pic>
        <p:nvPicPr>
          <p:cNvPr id="365" name="Google Shape;365;p39"/>
          <p:cNvPicPr preferRelativeResize="0"/>
          <p:nvPr/>
        </p:nvPicPr>
        <p:blipFill/>
        <p:spPr>
          <a:xfrm>
            <a:off x="457200" y="3158966"/>
            <a:ext cx="3238499" cy="27146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66" name="Google Shape;366;p39"/>
          <p:cNvPicPr preferRelativeResize="0"/>
          <p:nvPr/>
        </p:nvPicPr>
        <p:blipFill/>
        <p:spPr>
          <a:xfrm>
            <a:off x="4425950" y="3171666"/>
            <a:ext cx="1924049" cy="1000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67" name="Google Shape;367;p39"/>
          <p:cNvSpPr txBox="1"/>
          <p:nvPr/>
        </p:nvSpPr>
        <p:spPr>
          <a:xfrm>
            <a:off x="198200" y="1207925"/>
            <a:ext cx="61518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Exercise: rewrite without mixing widening and aggregation using POSQ.</a:t>
            </a:r>
            <a:endParaRPr/>
          </a:p>
        </p:txBody>
      </p:sp>
      <p:pic>
        <p:nvPicPr>
          <p:cNvPr id="368" name="Google Shape;36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4975" y="3101788"/>
            <a:ext cx="3238500" cy="271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925" y="3264788"/>
            <a:ext cx="1924050" cy="100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40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Example: SUM and Filter</a:t>
            </a:r>
            <a:endParaRPr/>
          </a:p>
        </p:txBody>
      </p:sp>
      <p:sp>
        <p:nvSpPr>
          <p:cNvPr id="375" name="Google Shape;375;p40"/>
          <p:cNvSpPr txBox="1"/>
          <p:nvPr>
            <p:ph idx="1" type="body"/>
          </p:nvPr>
        </p:nvSpPr>
        <p:spPr>
          <a:xfrm>
            <a:off x="178250" y="1537648"/>
            <a:ext cx="8799900" cy="47570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all orders which have a total value of more than $1000.</a:t>
            </a:r>
            <a:endParaRPr/>
          </a:p>
        </p:txBody>
      </p:sp>
      <p:sp>
        <p:nvSpPr>
          <p:cNvPr id="376" name="Google Shape;376;p40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7" name="Google Shape;377;p40"/>
          <p:cNvPicPr preferRelativeResize="0"/>
          <p:nvPr/>
        </p:nvPicPr>
        <p:blipFill/>
        <p:spPr>
          <a:xfrm>
            <a:off x="685800" y="2832100"/>
            <a:ext cx="3105150" cy="28289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378" name="Google Shape;378;p40"/>
          <p:cNvPicPr preferRelativeResize="0"/>
          <p:nvPr/>
        </p:nvPicPr>
        <p:blipFill/>
        <p:spPr>
          <a:xfrm>
            <a:off x="4724400" y="3271836"/>
            <a:ext cx="1857375" cy="9620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79" name="Google Shape;379;p40"/>
          <p:cNvSpPr txBox="1"/>
          <p:nvPr/>
        </p:nvSpPr>
        <p:spPr>
          <a:xfrm>
            <a:off x="198200" y="1131725"/>
            <a:ext cx="76077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Exercise: rewrite without mixing widening, aggregation and selection operations using POSQ.</a:t>
            </a:r>
            <a:endParaRPr/>
          </a:p>
        </p:txBody>
      </p:sp>
      <p:pic>
        <p:nvPicPr>
          <p:cNvPr id="380" name="Google Shape;38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2832088"/>
            <a:ext cx="3105150" cy="28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3838" y="3100388"/>
            <a:ext cx="1857375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0"/>
          <p:cNvSpPr/>
          <p:nvPr/>
        </p:nvSpPr>
        <p:spPr>
          <a:xfrm>
            <a:off x="2144900" y="5362225"/>
            <a:ext cx="705600" cy="211800"/>
          </a:xfrm>
          <a:prstGeom prst="ellipse">
            <a:avLst/>
          </a:prstGeom>
          <a:noFill/>
          <a:ln cap="flat" cmpd="sng" w="1905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1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Counting Items in a Group</a:t>
            </a:r>
            <a:endParaRPr/>
          </a:p>
        </p:txBody>
      </p:sp>
      <p:sp>
        <p:nvSpPr>
          <p:cNvPr id="388" name="Google Shape;388;p41"/>
          <p:cNvSpPr txBox="1"/>
          <p:nvPr>
            <p:ph idx="1" type="body"/>
          </p:nvPr>
        </p:nvSpPr>
        <p:spPr>
          <a:xfrm>
            <a:off x="183900" y="1444193"/>
            <a:ext cx="8799900" cy="47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count the rows that were collapsed into a group, use the COUNT(*) function.</a:t>
            </a:r>
            <a:endParaRPr/>
          </a:p>
        </p:txBody>
      </p:sp>
      <p:sp>
        <p:nvSpPr>
          <p:cNvPr id="389" name="Google Shape;389;p41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0" name="Google Shape;390;p41"/>
          <p:cNvPicPr preferRelativeResize="0"/>
          <p:nvPr/>
        </p:nvPicPr>
        <p:blipFill/>
        <p:spPr>
          <a:xfrm>
            <a:off x="4191000" y="3124200"/>
            <a:ext cx="2076449" cy="138112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391" name="Google Shape;391;p41"/>
          <p:cNvSpPr txBox="1"/>
          <p:nvPr/>
        </p:nvSpPr>
        <p:spPr>
          <a:xfrm>
            <a:off x="4191000" y="4648200"/>
            <a:ext cx="4724400" cy="17543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Font typeface="Arial"/>
              <a:buNone/>
            </a:pP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0" i="1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Group By 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collects identical rows into a group. Only the group is displayed, </a:t>
            </a:r>
            <a:r>
              <a:rPr b="1" i="0" lang="en" sz="1800" u="sng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but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1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COUNT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800" u="sng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counts the number of rows that are in each group</a:t>
            </a: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. So the above query tells us how many orders each contact placed.</a:t>
            </a:r>
            <a:endParaRPr/>
          </a:p>
        </p:txBody>
      </p:sp>
      <p:sp>
        <p:nvSpPr>
          <p:cNvPr id="392" name="Google Shape;392;p41"/>
          <p:cNvSpPr txBox="1"/>
          <p:nvPr/>
        </p:nvSpPr>
        <p:spPr>
          <a:xfrm>
            <a:off x="784500" y="1174475"/>
            <a:ext cx="6964500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Exercise: Rewrite using the POSQ.</a:t>
            </a:r>
            <a:endParaRPr/>
          </a:p>
        </p:txBody>
      </p:sp>
      <p:pic>
        <p:nvPicPr>
          <p:cNvPr id="393" name="Google Shape;39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0788" y="2851313"/>
            <a:ext cx="3057525" cy="290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4975" y="2665063"/>
            <a:ext cx="2076450" cy="138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42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Expressions</a:t>
            </a:r>
            <a:endParaRPr/>
          </a:p>
        </p:txBody>
      </p:sp>
      <p:sp>
        <p:nvSpPr>
          <p:cNvPr id="400" name="Google Shape;400;p42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Note the use of the “Expression” in the Total row for COUNT(*).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Expression is often required when an aggregate function is used.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960"/>
              <a:buFont typeface="Arial"/>
              <a:buChar char="•"/>
            </a:pPr>
            <a:r>
              <a:rPr b="0" i="0" lang="en" sz="296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Aggregate functions work on the items within a group of the Group By clause: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1" i="0" lang="en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COUNT</a:t>
            </a:r>
            <a:r>
              <a:rPr b="0" i="0" lang="en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counts items in a group</a:t>
            </a:r>
            <a:endParaRPr/>
          </a:p>
          <a:p>
            <a:pPr indent="-285750" lvl="1" marL="7429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–"/>
            </a:pPr>
            <a:r>
              <a:rPr b="1" i="0" lang="en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</a:t>
            </a:r>
            <a:r>
              <a:rPr b="0" i="0" lang="en" sz="259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adds the items in a group (numbers only)</a:t>
            </a:r>
            <a:endParaRPr/>
          </a:p>
          <a:p>
            <a:pPr indent="-463550" lvl="0" marL="514350" marR="0" rtl="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775"/>
              <a:buFont typeface="Arial"/>
              <a:buChar char="•"/>
            </a:pPr>
            <a:r>
              <a:rPr b="1" i="0" lang="en" sz="277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Beware when Access rewrites your query with an expression, this typically means there is an error in the query</a:t>
            </a:r>
            <a:endParaRPr/>
          </a:p>
        </p:txBody>
      </p:sp>
      <p:sp>
        <p:nvSpPr>
          <p:cNvPr id="401" name="Google Shape;401;p42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43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Query Example 1</a:t>
            </a:r>
            <a:endParaRPr/>
          </a:p>
        </p:txBody>
      </p:sp>
      <p:sp>
        <p:nvSpPr>
          <p:cNvPr id="407" name="Google Shape;407;p43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orders have totals less than $2,000?</a:t>
            </a:r>
            <a:endParaRPr/>
          </a:p>
        </p:txBody>
      </p:sp>
      <p:sp>
        <p:nvSpPr>
          <p:cNvPr id="408" name="Google Shape;408;p43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" name="Google Shape;40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888" y="1990725"/>
            <a:ext cx="3667125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21863" y="2245775"/>
            <a:ext cx="18764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3"/>
          <p:cNvSpPr/>
          <p:nvPr/>
        </p:nvSpPr>
        <p:spPr>
          <a:xfrm>
            <a:off x="2088450" y="4557900"/>
            <a:ext cx="663300" cy="211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4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Solution for Query Example 1 </a:t>
            </a:r>
            <a:endParaRPr/>
          </a:p>
        </p:txBody>
      </p:sp>
      <p:sp>
        <p:nvSpPr>
          <p:cNvPr id="417" name="Google Shape;417;p44"/>
          <p:cNvSpPr txBox="1"/>
          <p:nvPr>
            <p:ph idx="1" type="body"/>
          </p:nvPr>
        </p:nvSpPr>
        <p:spPr>
          <a:xfrm>
            <a:off x="178250" y="1665027"/>
            <a:ext cx="8799900" cy="4629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orders are for less than $2,000?</a:t>
            </a:r>
            <a:endParaRPr/>
          </a:p>
        </p:txBody>
      </p:sp>
      <p:sp>
        <p:nvSpPr>
          <p:cNvPr id="418" name="Google Shape;418;p44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44"/>
          <p:cNvPicPr preferRelativeResize="0"/>
          <p:nvPr/>
        </p:nvPicPr>
        <p:blipFill/>
        <p:spPr>
          <a:xfrm>
            <a:off x="1219200" y="2438400"/>
            <a:ext cx="3667125" cy="28765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420" name="Google Shape;420;p44"/>
          <p:cNvPicPr preferRelativeResize="0"/>
          <p:nvPr/>
        </p:nvPicPr>
        <p:blipFill/>
        <p:spPr>
          <a:xfrm>
            <a:off x="5562600" y="2752725"/>
            <a:ext cx="1876424" cy="224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421" name="Google Shape;421;p44"/>
          <p:cNvSpPr txBox="1"/>
          <p:nvPr/>
        </p:nvSpPr>
        <p:spPr>
          <a:xfrm>
            <a:off x="198200" y="1131725"/>
            <a:ext cx="7772099" cy="65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Exercise: rewrite query without mixing widening, aggregation and selection in one query.</a:t>
            </a:r>
            <a:endParaRPr/>
          </a:p>
        </p:txBody>
      </p:sp>
      <p:pic>
        <p:nvPicPr>
          <p:cNvPr id="422" name="Google Shape;42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7663" y="2639850"/>
            <a:ext cx="3667125" cy="287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2863" y="2499775"/>
            <a:ext cx="1876425" cy="22479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4"/>
          <p:cNvSpPr/>
          <p:nvPr/>
        </p:nvSpPr>
        <p:spPr>
          <a:xfrm>
            <a:off x="2240850" y="5167500"/>
            <a:ext cx="663300" cy="211800"/>
          </a:xfrm>
          <a:prstGeom prst="ellipse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5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TRY FOR YOURSELF…</a:t>
            </a:r>
            <a:endParaRPr/>
          </a:p>
        </p:txBody>
      </p:sp>
      <p:sp>
        <p:nvSpPr>
          <p:cNvPr id="430" name="Google Shape;430;p45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5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46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Question 1</a:t>
            </a:r>
            <a:endParaRPr/>
          </a:p>
        </p:txBody>
      </p:sp>
      <p:sp>
        <p:nvSpPr>
          <p:cNvPr id="437" name="Google Shape;437;p46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orders were placed from each state?</a:t>
            </a:r>
            <a:endParaRPr/>
          </a:p>
        </p:txBody>
      </p:sp>
      <p:sp>
        <p:nvSpPr>
          <p:cNvPr id="438" name="Google Shape;438;p46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7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Question 2</a:t>
            </a:r>
            <a:endParaRPr/>
          </a:p>
        </p:txBody>
      </p:sp>
      <p:sp>
        <p:nvSpPr>
          <p:cNvPr id="444" name="Google Shape;444;p47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often was each product ordered?</a:t>
            </a:r>
            <a:endParaRPr/>
          </a:p>
        </p:txBody>
      </p:sp>
      <p:sp>
        <p:nvSpPr>
          <p:cNvPr id="445" name="Google Shape;445;p47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Table Joins</a:t>
            </a:r>
            <a:endParaRPr/>
          </a:p>
        </p:txBody>
      </p:sp>
      <p:sp>
        <p:nvSpPr>
          <p:cNvPr id="133" name="Google Shape;133;p21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this example, the ContactID in the Contact table and the ContactID in the Orders table represent the same thing so the records with the same corresponding value  are related.</a:t>
            </a:r>
            <a:endParaRPr/>
          </a:p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21"/>
          <p:cNvPicPr preferRelativeResize="0"/>
          <p:nvPr/>
        </p:nvPicPr>
        <p:blipFill/>
        <p:spPr>
          <a:xfrm>
            <a:off x="457200" y="4303643"/>
            <a:ext cx="4419599" cy="1158147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36" name="Google Shape;136;p21"/>
          <p:cNvPicPr preferRelativeResize="0"/>
          <p:nvPr/>
        </p:nvPicPr>
        <p:blipFill/>
        <p:spPr>
          <a:xfrm>
            <a:off x="4961351" y="4297364"/>
            <a:ext cx="4030248" cy="198119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7" name="Google Shape;137;p21"/>
          <p:cNvSpPr txBox="1"/>
          <p:nvPr/>
        </p:nvSpPr>
        <p:spPr>
          <a:xfrm>
            <a:off x="1447800" y="3821667"/>
            <a:ext cx="1904999" cy="3693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Contacts Table</a:t>
            </a:r>
            <a:endParaRPr/>
          </a:p>
        </p:txBody>
      </p:sp>
      <p:sp>
        <p:nvSpPr>
          <p:cNvPr id="138" name="Google Shape;138;p21"/>
          <p:cNvSpPr txBox="1"/>
          <p:nvPr/>
        </p:nvSpPr>
        <p:spPr>
          <a:xfrm>
            <a:off x="6019800" y="3821667"/>
            <a:ext cx="1752600" cy="369332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0" i="0" lang="en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Orders Table</a:t>
            </a:r>
            <a:endParaRPr/>
          </a:p>
        </p:txBody>
      </p:sp>
      <p:sp>
        <p:nvSpPr>
          <p:cNvPr id="139" name="Google Shape;139;p21"/>
          <p:cNvSpPr/>
          <p:nvPr/>
        </p:nvSpPr>
        <p:spPr>
          <a:xfrm>
            <a:off x="1288577" y="4618036"/>
            <a:ext cx="457200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500" y="4618013"/>
            <a:ext cx="4419600" cy="115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27763" y="4297375"/>
            <a:ext cx="4029075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/>
          <p:nvPr/>
        </p:nvSpPr>
        <p:spPr>
          <a:xfrm>
            <a:off x="1103500" y="4922825"/>
            <a:ext cx="457200" cy="2703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1"/>
          <p:cNvSpPr/>
          <p:nvPr/>
        </p:nvSpPr>
        <p:spPr>
          <a:xfrm>
            <a:off x="7126100" y="4642550"/>
            <a:ext cx="352800" cy="6069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48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Question 3</a:t>
            </a:r>
            <a:endParaRPr/>
          </a:p>
        </p:txBody>
      </p:sp>
      <p:sp>
        <p:nvSpPr>
          <p:cNvPr id="451" name="Google Shape;451;p48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contacts placed three or more orders?</a:t>
            </a:r>
            <a:endParaRPr/>
          </a:p>
        </p:txBody>
      </p:sp>
      <p:sp>
        <p:nvSpPr>
          <p:cNvPr id="452" name="Google Shape;452;p48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9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Question 4</a:t>
            </a:r>
            <a:endParaRPr/>
          </a:p>
        </p:txBody>
      </p:sp>
      <p:sp>
        <p:nvSpPr>
          <p:cNvPr id="458" name="Google Shape;458;p49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products have a total sales volume of more than $10,000, i.e., for which products did the total amount sold across all orders exceed $10,000?</a:t>
            </a:r>
            <a:endParaRPr/>
          </a:p>
        </p:txBody>
      </p:sp>
      <p:sp>
        <p:nvSpPr>
          <p:cNvPr id="459" name="Google Shape;459;p49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Steps for Joining Tables</a:t>
            </a:r>
            <a:endParaRPr/>
          </a:p>
        </p:txBody>
      </p:sp>
      <p:sp>
        <p:nvSpPr>
          <p:cNvPr id="149" name="Google Shape;149;p22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every possible combination, take a row from the first table and a row from the second table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all the rows that do not have equal values in the related columns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rabicPeriod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Merge the related columns into one column</a:t>
            </a:r>
            <a:endParaRPr/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514350" lvl="0" marL="51435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2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3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Step 1 – all combinations</a:t>
            </a:r>
            <a:endParaRPr/>
          </a:p>
        </p:txBody>
      </p:sp>
      <p:sp>
        <p:nvSpPr>
          <p:cNvPr id="156" name="Google Shape;156;p23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3"/>
          <p:cNvPicPr preferRelativeResize="0"/>
          <p:nvPr/>
        </p:nvPicPr>
        <p:blipFill/>
        <p:spPr>
          <a:xfrm>
            <a:off x="234150" y="1419596"/>
            <a:ext cx="8675700" cy="128016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623248" y="1202142"/>
            <a:ext cx="351570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Input Tables: Contacts and Order Tables  </a:t>
            </a:r>
            <a:endParaRPr/>
          </a:p>
        </p:txBody>
      </p:sp>
      <p:sp>
        <p:nvSpPr>
          <p:cNvPr id="159" name="Google Shape;159;p23"/>
          <p:cNvSpPr txBox="1"/>
          <p:nvPr/>
        </p:nvSpPr>
        <p:spPr>
          <a:xfrm>
            <a:off x="600502" y="2994739"/>
            <a:ext cx="739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Output result – Contact values from the order and contacts table not necessarily the same  </a:t>
            </a:r>
            <a:endParaRPr/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125" y="1509925"/>
            <a:ext cx="8667750" cy="1276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3"/>
          <p:cNvSpPr/>
          <p:nvPr/>
        </p:nvSpPr>
        <p:spPr>
          <a:xfrm>
            <a:off x="1188150" y="2012950"/>
            <a:ext cx="457200" cy="2703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3"/>
          <p:cNvSpPr/>
          <p:nvPr/>
        </p:nvSpPr>
        <p:spPr>
          <a:xfrm>
            <a:off x="7182550" y="1742650"/>
            <a:ext cx="457200" cy="6843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250" y="3409413"/>
            <a:ext cx="6896100" cy="3019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/>
          <p:nvPr/>
        </p:nvSpPr>
        <p:spPr>
          <a:xfrm>
            <a:off x="1481650" y="3901025"/>
            <a:ext cx="457200" cy="2703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3"/>
          <p:cNvSpPr/>
          <p:nvPr/>
        </p:nvSpPr>
        <p:spPr>
          <a:xfrm>
            <a:off x="6107275" y="3901025"/>
            <a:ext cx="457200" cy="270300"/>
          </a:xfrm>
          <a:prstGeom prst="ellipse">
            <a:avLst/>
          </a:prstGeom>
          <a:noFill/>
          <a:ln cap="flat" cmpd="sng" w="28575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/>
          <p:nvPr>
            <p:ph type="title"/>
          </p:nvPr>
        </p:nvSpPr>
        <p:spPr>
          <a:xfrm>
            <a:off x="457200" y="198438"/>
            <a:ext cx="8229600" cy="7921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Step 2 – remove rows with unequal values in related columns</a:t>
            </a:r>
            <a:endParaRPr/>
          </a:p>
        </p:txBody>
      </p:sp>
      <p:sp>
        <p:nvSpPr>
          <p:cNvPr id="171" name="Google Shape;171;p24"/>
          <p:cNvSpPr txBox="1"/>
          <p:nvPr>
            <p:ph idx="12" type="sldNum"/>
          </p:nvPr>
        </p:nvSpPr>
        <p:spPr>
          <a:xfrm>
            <a:off x="6553200" y="6553200"/>
            <a:ext cx="685799" cy="28257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/>
        <p:spPr>
          <a:xfrm>
            <a:off x="1013133" y="1357365"/>
            <a:ext cx="6894918" cy="460057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3" name="Google Shape;173;p24"/>
          <p:cNvPicPr preferRelativeResize="0"/>
          <p:nvPr/>
        </p:nvPicPr>
        <p:blipFill/>
        <p:spPr>
          <a:xfrm>
            <a:off x="5629275" y="1343025"/>
            <a:ext cx="1152525" cy="2571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174" name="Google Shape;174;p24"/>
          <p:cNvPicPr preferRelativeResize="0"/>
          <p:nvPr/>
        </p:nvPicPr>
        <p:blipFill/>
        <p:spPr>
          <a:xfrm>
            <a:off x="1013133" y="1354015"/>
            <a:ext cx="1152525" cy="25717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75" name="Google Shape;175;p24"/>
          <p:cNvSpPr/>
          <p:nvPr/>
        </p:nvSpPr>
        <p:spPr>
          <a:xfrm>
            <a:off x="1589395" y="16002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24"/>
          <p:cNvSpPr/>
          <p:nvPr/>
        </p:nvSpPr>
        <p:spPr>
          <a:xfrm>
            <a:off x="6237596" y="16002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7" name="Google Shape;177;p24"/>
          <p:cNvCxnSpPr/>
          <p:nvPr/>
        </p:nvCxnSpPr>
        <p:spPr>
          <a:xfrm>
            <a:off x="1828800" y="19812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8" name="Google Shape;178;p24"/>
          <p:cNvCxnSpPr/>
          <p:nvPr/>
        </p:nvCxnSpPr>
        <p:spPr>
          <a:xfrm>
            <a:off x="1828800" y="22098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79" name="Google Shape;179;p24"/>
          <p:cNvCxnSpPr/>
          <p:nvPr/>
        </p:nvCxnSpPr>
        <p:spPr>
          <a:xfrm>
            <a:off x="1981200" y="26670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0" name="Google Shape;180;p24"/>
          <p:cNvCxnSpPr/>
          <p:nvPr/>
        </p:nvCxnSpPr>
        <p:spPr>
          <a:xfrm>
            <a:off x="1981200" y="29718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1" name="Google Shape;181;p24"/>
          <p:cNvCxnSpPr/>
          <p:nvPr/>
        </p:nvCxnSpPr>
        <p:spPr>
          <a:xfrm>
            <a:off x="1981200" y="32004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2" name="Google Shape;182;p24"/>
          <p:cNvCxnSpPr/>
          <p:nvPr/>
        </p:nvCxnSpPr>
        <p:spPr>
          <a:xfrm>
            <a:off x="1981200" y="36576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3" name="Google Shape;183;p24"/>
          <p:cNvCxnSpPr/>
          <p:nvPr/>
        </p:nvCxnSpPr>
        <p:spPr>
          <a:xfrm>
            <a:off x="1981200" y="41148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4" name="Google Shape;184;p24"/>
          <p:cNvCxnSpPr/>
          <p:nvPr/>
        </p:nvCxnSpPr>
        <p:spPr>
          <a:xfrm>
            <a:off x="1981200" y="43434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5" name="Google Shape;185;p24"/>
          <p:cNvCxnSpPr/>
          <p:nvPr/>
        </p:nvCxnSpPr>
        <p:spPr>
          <a:xfrm>
            <a:off x="1981200" y="46482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6" name="Google Shape;186;p24"/>
          <p:cNvCxnSpPr/>
          <p:nvPr/>
        </p:nvCxnSpPr>
        <p:spPr>
          <a:xfrm>
            <a:off x="1981200" y="51054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24"/>
          <p:cNvCxnSpPr/>
          <p:nvPr/>
        </p:nvCxnSpPr>
        <p:spPr>
          <a:xfrm>
            <a:off x="1981200" y="53340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8" name="Google Shape;188;p24"/>
          <p:cNvCxnSpPr/>
          <p:nvPr/>
        </p:nvCxnSpPr>
        <p:spPr>
          <a:xfrm>
            <a:off x="1981200" y="5791200"/>
            <a:ext cx="5867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9" name="Google Shape;189;p24"/>
          <p:cNvSpPr/>
          <p:nvPr/>
        </p:nvSpPr>
        <p:spPr>
          <a:xfrm>
            <a:off x="1676400" y="22860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6313796" y="22860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1741796" y="32766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6237596" y="32766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1741796" y="37338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6237596" y="37338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1741796" y="47244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6313796" y="47244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1741796" y="54102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6313796" y="5410200"/>
            <a:ext cx="696604" cy="304799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0100" y="1357300"/>
            <a:ext cx="6896100" cy="4600575"/>
          </a:xfrm>
          <a:prstGeom prst="rect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pic>
      <p:cxnSp>
        <p:nvCxnSpPr>
          <p:cNvPr id="200" name="Google Shape;200;p24"/>
          <p:cNvCxnSpPr/>
          <p:nvPr/>
        </p:nvCxnSpPr>
        <p:spPr>
          <a:xfrm>
            <a:off x="800100" y="19811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4"/>
          <p:cNvCxnSpPr/>
          <p:nvPr/>
        </p:nvCxnSpPr>
        <p:spPr>
          <a:xfrm>
            <a:off x="876300" y="22097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4"/>
          <p:cNvCxnSpPr/>
          <p:nvPr/>
        </p:nvCxnSpPr>
        <p:spPr>
          <a:xfrm>
            <a:off x="800100" y="36575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4"/>
          <p:cNvCxnSpPr/>
          <p:nvPr/>
        </p:nvCxnSpPr>
        <p:spPr>
          <a:xfrm>
            <a:off x="876300" y="27431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4"/>
          <p:cNvCxnSpPr/>
          <p:nvPr/>
        </p:nvCxnSpPr>
        <p:spPr>
          <a:xfrm>
            <a:off x="876300" y="29717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4"/>
          <p:cNvCxnSpPr/>
          <p:nvPr/>
        </p:nvCxnSpPr>
        <p:spPr>
          <a:xfrm>
            <a:off x="876300" y="32003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4"/>
          <p:cNvCxnSpPr/>
          <p:nvPr/>
        </p:nvCxnSpPr>
        <p:spPr>
          <a:xfrm>
            <a:off x="800100" y="4572013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4"/>
          <p:cNvCxnSpPr/>
          <p:nvPr/>
        </p:nvCxnSpPr>
        <p:spPr>
          <a:xfrm>
            <a:off x="800100" y="38861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4"/>
          <p:cNvCxnSpPr/>
          <p:nvPr/>
        </p:nvCxnSpPr>
        <p:spPr>
          <a:xfrm>
            <a:off x="800100" y="41147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4"/>
          <p:cNvCxnSpPr/>
          <p:nvPr/>
        </p:nvCxnSpPr>
        <p:spPr>
          <a:xfrm>
            <a:off x="732350" y="5071513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4"/>
          <p:cNvCxnSpPr/>
          <p:nvPr/>
        </p:nvCxnSpPr>
        <p:spPr>
          <a:xfrm>
            <a:off x="808550" y="5300113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4"/>
          <p:cNvCxnSpPr/>
          <p:nvPr/>
        </p:nvCxnSpPr>
        <p:spPr>
          <a:xfrm>
            <a:off x="876300" y="57911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4"/>
          <p:cNvCxnSpPr/>
          <p:nvPr/>
        </p:nvCxnSpPr>
        <p:spPr>
          <a:xfrm>
            <a:off x="732350" y="4329288"/>
            <a:ext cx="68961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Step 3 – merge related columns</a:t>
            </a:r>
            <a:endParaRPr/>
          </a:p>
        </p:txBody>
      </p:sp>
      <p:sp>
        <p:nvSpPr>
          <p:cNvPr id="218" name="Google Shape;218;p25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/>
        <p:spPr>
          <a:xfrm>
            <a:off x="1447800" y="2743200"/>
            <a:ext cx="6146799" cy="182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0" name="Google Shape;22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188" y="2514600"/>
            <a:ext cx="6143625" cy="182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6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Bad Joins</a:t>
            </a:r>
            <a:endParaRPr/>
          </a:p>
        </p:txBody>
      </p:sp>
      <p:sp>
        <p:nvSpPr>
          <p:cNvPr id="226" name="Google Shape;226;p26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Output: Attributes are never equal.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Meaningless Output: Attributes are equal but there is no real relationship between the fields. </a:t>
            </a:r>
            <a:endParaRPr/>
          </a:p>
        </p:txBody>
      </p:sp>
      <p:pic>
        <p:nvPicPr>
          <p:cNvPr id="227" name="Google Shape;227;p26"/>
          <p:cNvPicPr preferRelativeResize="0"/>
          <p:nvPr/>
        </p:nvPicPr>
        <p:blipFill/>
        <p:spPr>
          <a:xfrm>
            <a:off x="2690550" y="1809463"/>
            <a:ext cx="3762899" cy="154326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28" name="Google Shape;228;p26"/>
          <p:cNvPicPr preferRelativeResize="0"/>
          <p:nvPr/>
        </p:nvPicPr>
        <p:blipFill/>
        <p:spPr>
          <a:xfrm>
            <a:off x="2585760" y="4597020"/>
            <a:ext cx="3867689" cy="160995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29" name="Google Shape;229;p26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0" name="Google Shape;2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1050" y="1937825"/>
            <a:ext cx="3771900" cy="154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63963" y="4597125"/>
            <a:ext cx="3876675" cy="160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 txBox="1"/>
          <p:nvPr>
            <p:ph type="title"/>
          </p:nvPr>
        </p:nvSpPr>
        <p:spPr>
          <a:xfrm>
            <a:off x="178250" y="265250"/>
            <a:ext cx="8931299" cy="7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rPr b="1" i="0" lang="en" sz="36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Example: Group By and Join</a:t>
            </a:r>
            <a:endParaRPr/>
          </a:p>
        </p:txBody>
      </p:sp>
      <p:sp>
        <p:nvSpPr>
          <p:cNvPr id="237" name="Google Shape;237;p27"/>
          <p:cNvSpPr txBox="1"/>
          <p:nvPr>
            <p:ph idx="1" type="body"/>
          </p:nvPr>
        </p:nvSpPr>
        <p:spPr>
          <a:xfrm>
            <a:off x="178250" y="1161675"/>
            <a:ext cx="8799900" cy="5132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first name, last name, and zip code of all contacts that placed an order.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the result </a:t>
            </a:r>
            <a:r>
              <a:rPr b="1" i="1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</a:t>
            </a:r>
            <a:r>
              <a:rPr b="0" i="0" lang="en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Group By:</a:t>
            </a:r>
            <a:endParaRPr/>
          </a:p>
        </p:txBody>
      </p:sp>
      <p:sp>
        <p:nvSpPr>
          <p:cNvPr id="238" name="Google Shape;238;p27"/>
          <p:cNvSpPr txBox="1"/>
          <p:nvPr>
            <p:ph idx="12" type="sldNum"/>
          </p:nvPr>
        </p:nvSpPr>
        <p:spPr>
          <a:xfrm>
            <a:off x="8556875" y="6489803"/>
            <a:ext cx="548699" cy="33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9" name="Google Shape;239;p27"/>
          <p:cNvPicPr preferRelativeResize="0"/>
          <p:nvPr/>
        </p:nvPicPr>
        <p:blipFill/>
        <p:spPr>
          <a:xfrm>
            <a:off x="609600" y="3302000"/>
            <a:ext cx="4238625" cy="2943224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240" name="Google Shape;240;p27"/>
          <p:cNvPicPr preferRelativeResize="0"/>
          <p:nvPr/>
        </p:nvPicPr>
        <p:blipFill/>
        <p:spPr>
          <a:xfrm>
            <a:off x="5257800" y="3760787"/>
            <a:ext cx="2924175" cy="192404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41" name="Google Shape;241;p27"/>
          <p:cNvSpPr txBox="1"/>
          <p:nvPr/>
        </p:nvSpPr>
        <p:spPr>
          <a:xfrm>
            <a:off x="5602394" y="5735637"/>
            <a:ext cx="2234983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Font typeface="Arial"/>
              <a:buNone/>
            </a:pPr>
            <a:r>
              <a:rPr b="0" i="0" lang="en" sz="1800" u="none" cap="none" strike="noStrike">
                <a:solidFill>
                  <a:srgbClr val="5F497A"/>
                </a:solidFill>
                <a:latin typeface="Arial"/>
                <a:ea typeface="Arial"/>
                <a:cs typeface="Arial"/>
                <a:sym typeface="Arial"/>
              </a:rPr>
              <a:t>Note the duplicate rows</a:t>
            </a:r>
            <a:endParaRPr/>
          </a:p>
        </p:txBody>
      </p:sp>
      <p:pic>
        <p:nvPicPr>
          <p:cNvPr id="242" name="Google Shape;24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263" y="2792388"/>
            <a:ext cx="4238625" cy="2943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5988" y="3085050"/>
            <a:ext cx="2924175" cy="1924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S1100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